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18"/>
  </p:notesMasterIdLst>
  <p:handoutMasterIdLst>
    <p:handoutMasterId r:id="rId19"/>
  </p:handoutMasterIdLst>
  <p:sldIdLst>
    <p:sldId id="258" r:id="rId5"/>
    <p:sldId id="261" r:id="rId6"/>
    <p:sldId id="262" r:id="rId7"/>
    <p:sldId id="265" r:id="rId8"/>
    <p:sldId id="267" r:id="rId9"/>
    <p:sldId id="281" r:id="rId10"/>
    <p:sldId id="286" r:id="rId11"/>
    <p:sldId id="287" r:id="rId12"/>
    <p:sldId id="280" r:id="rId13"/>
    <p:sldId id="273" r:id="rId14"/>
    <p:sldId id="288" r:id="rId15"/>
    <p:sldId id="289" r:id="rId16"/>
    <p:sldId id="290" r:id="rId17"/>
  </p:sldIdLst>
  <p:sldSz cx="9144000" cy="6858000" type="screen4x3"/>
  <p:notesSz cx="6858000" cy="20097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8B311-C59C-3EC1-F6C6-A8EE07860D97}" v="2" dt="2019-11-05T21:30:27.917"/>
    <p1510:client id="{A32D9CAA-3F05-BF90-C9AE-8ED37A2A8D0C}" v="9" dt="2019-12-18T03:31:46.852"/>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48813" autoAdjust="0"/>
  </p:normalViewPr>
  <p:slideViewPr>
    <p:cSldViewPr snapToGrid="0">
      <p:cViewPr varScale="1">
        <p:scale>
          <a:sx n="81" d="100"/>
          <a:sy n="81" d="100"/>
        </p:scale>
        <p:origin x="60" y="531"/>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Brown" userId="S::kathryn.brown9@det.nsw.edu.au::e5948069-3abc-4461-a0dd-894e8b193366" providerId="AD" clId="Web-{A32D9CAA-3F05-BF90-C9AE-8ED37A2A8D0C}"/>
    <pc:docChg chg="modSld">
      <pc:chgData name="Kathryn Brown" userId="S::kathryn.brown9@det.nsw.edu.au::e5948069-3abc-4461-a0dd-894e8b193366" providerId="AD" clId="Web-{A32D9CAA-3F05-BF90-C9AE-8ED37A2A8D0C}" dt="2019-12-18T03:31:40.008" v="7" actId="20577"/>
      <pc:docMkLst>
        <pc:docMk/>
      </pc:docMkLst>
      <pc:sldChg chg="modSp">
        <pc:chgData name="Kathryn Brown" userId="S::kathryn.brown9@det.nsw.edu.au::e5948069-3abc-4461-a0dd-894e8b193366" providerId="AD" clId="Web-{A32D9CAA-3F05-BF90-C9AE-8ED37A2A8D0C}" dt="2019-12-18T03:31:40.008" v="7" actId="20577"/>
        <pc:sldMkLst>
          <pc:docMk/>
          <pc:sldMk cId="1891577488" sldId="265"/>
        </pc:sldMkLst>
        <pc:spChg chg="mod">
          <ac:chgData name="Kathryn Brown" userId="S::kathryn.brown9@det.nsw.edu.au::e5948069-3abc-4461-a0dd-894e8b193366" providerId="AD" clId="Web-{A32D9CAA-3F05-BF90-C9AE-8ED37A2A8D0C}" dt="2019-12-18T03:31:40.008" v="7" actId="20577"/>
          <ac:spMkLst>
            <pc:docMk/>
            <pc:sldMk cId="1891577488" sldId="26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5/8/2020</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dirty="0"/>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8/05/2020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86">
              <a:lnSpc>
                <a:spcPct val="120000"/>
              </a:lnSpc>
              <a:defRPr sz="1800" i="1"/>
            </a:pPr>
            <a:r>
              <a:rPr lang="en-AU" sz="1200" b="1" i="0" dirty="0"/>
              <a:t>Note to presenter</a:t>
            </a:r>
          </a:p>
          <a:p>
            <a:pPr defTabSz="990386">
              <a:lnSpc>
                <a:spcPct val="120000"/>
              </a:lnSpc>
              <a:defRPr sz="1800" i="1"/>
            </a:pPr>
            <a:r>
              <a:rPr lang="en-AU" sz="1200" b="1" i="0" dirty="0"/>
              <a:t>Before commencing this module please read the separate Presenter notes which outline all  preparation required to successfully present each session. </a:t>
            </a:r>
          </a:p>
          <a:p>
            <a:pPr>
              <a:lnSpc>
                <a:spcPct val="120000"/>
              </a:lnSpc>
              <a:defRPr sz="1800" i="1"/>
            </a:pPr>
            <a:endParaRPr lang="en-AU" sz="1200" i="0" dirty="0"/>
          </a:p>
          <a:p>
            <a:pPr>
              <a:lnSpc>
                <a:spcPct val="120000"/>
              </a:lnSpc>
              <a:defRPr sz="1800" i="1"/>
            </a:pPr>
            <a:r>
              <a:rPr lang="en-AU" sz="1200" i="0" dirty="0"/>
              <a:t>Welcome to the third session on Digital Content - Email module supporting the Written Communication focus area of the Excellence in School Administration Framework.</a:t>
            </a:r>
          </a:p>
          <a:p>
            <a:pPr>
              <a:lnSpc>
                <a:spcPct val="120000"/>
              </a:lnSpc>
              <a:defRPr sz="1800" i="1"/>
            </a:pPr>
            <a:endParaRPr lang="en-AU" sz="1200" i="0" dirty="0"/>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  </a:t>
            </a:r>
          </a:p>
          <a:p>
            <a:pPr>
              <a:lnSpc>
                <a:spcPct val="120000"/>
              </a:lnSpc>
              <a:defRPr sz="1800" i="1"/>
            </a:pPr>
            <a:endParaRPr lang="en-AU" sz="1200" dirty="0"/>
          </a:p>
          <a:p>
            <a:endParaRPr lang="en-AU" sz="1000" dirty="0"/>
          </a:p>
          <a:p>
            <a:pPr defTabSz="1025149">
              <a:lnSpc>
                <a:spcPct val="120000"/>
              </a:lnSpc>
              <a:defRPr sz="1800" i="1"/>
            </a:pPr>
            <a:endParaRPr lang="en-AU" sz="12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386">
              <a:lnSpc>
                <a:spcPct val="120000"/>
              </a:lnSpc>
              <a:buSzPct val="75000"/>
              <a:defRPr sz="1800" i="1"/>
            </a:pPr>
            <a:r>
              <a:rPr lang="en-AU" sz="1200" b="1" i="0" dirty="0"/>
              <a:t>Ask participants to reflect on what they have learned in this session.</a:t>
            </a:r>
            <a:endParaRPr lang="en-AU" sz="1200" i="0" dirty="0"/>
          </a:p>
          <a:p>
            <a:pPr>
              <a:lnSpc>
                <a:spcPct val="120000"/>
              </a:lnSpc>
              <a:buSzPct val="75000"/>
              <a:defRPr sz="1800" i="1"/>
            </a:pPr>
            <a:endParaRPr lang="en-AU" sz="1200" i="0" dirty="0"/>
          </a:p>
          <a:p>
            <a:pPr>
              <a:lnSpc>
                <a:spcPct val="120000"/>
              </a:lnSpc>
              <a:defRPr sz="1800" i="1"/>
            </a:pPr>
            <a:r>
              <a:rPr lang="en-AU" sz="1200" i="0" dirty="0"/>
              <a:t>Has this session given you an understanding of</a:t>
            </a:r>
          </a:p>
          <a:p>
            <a:pPr marL="171450" indent="-171450">
              <a:lnSpc>
                <a:spcPct val="120000"/>
              </a:lnSpc>
              <a:buFont typeface="Arial" panose="020B0604020202020204" pitchFamily="34" charset="0"/>
              <a:buChar char="•"/>
              <a:defRPr sz="1800" i="1"/>
            </a:pPr>
            <a:r>
              <a:rPr lang="en-AU" sz="1200" i="0" dirty="0"/>
              <a:t>how to write well-constructed, clear and concise emails?</a:t>
            </a:r>
          </a:p>
          <a:p>
            <a:pPr>
              <a:lnSpc>
                <a:spcPct val="120000"/>
              </a:lnSpc>
              <a:buSzPct val="75000"/>
              <a:defRPr sz="1800" i="1"/>
            </a:pPr>
            <a:endParaRPr lang="en-AU" sz="1200" b="1" i="0" dirty="0"/>
          </a:p>
          <a:p>
            <a:pPr defTabSz="990386">
              <a:lnSpc>
                <a:spcPct val="120000"/>
              </a:lnSpc>
              <a:buSzPct val="75000"/>
              <a:defRPr sz="1800" i="1"/>
            </a:pPr>
            <a:r>
              <a:rPr lang="en-AU" sz="1200" b="1" i="0" u="none" dirty="0"/>
              <a:t>Ask  participants to reflect individually and then share with the person next to them. </a:t>
            </a:r>
          </a:p>
          <a:p>
            <a:r>
              <a:rPr lang="en-AU" sz="1200" b="1" i="0" dirty="0"/>
              <a:t> </a:t>
            </a:r>
            <a:endParaRPr lang="en-AU" sz="1200" i="0" dirty="0"/>
          </a:p>
          <a:p>
            <a:endParaRPr lang="en-AU" sz="1200"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157596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i="0" dirty="0"/>
              <a:t>This module is one of a series of developed resources to support the Excellence in school administration customer relationships framework.</a:t>
            </a:r>
          </a:p>
          <a:p>
            <a:endParaRPr lang="en-AU" sz="2400" i="0" dirty="0"/>
          </a:p>
          <a:p>
            <a:r>
              <a:rPr lang="en-AU" sz="2400" i="0" dirty="0"/>
              <a:t>These are all located on the DoE professional learning</a:t>
            </a:r>
            <a:r>
              <a:rPr lang="en-AU" sz="2400" i="0" baseline="0" dirty="0"/>
              <a:t> website, School Administrative and Support webpage which can be accessed via the portal, Inside the department A-Z</a:t>
            </a:r>
            <a:r>
              <a:rPr lang="en-AU" sz="2400" i="0" dirty="0"/>
              <a:t>.</a:t>
            </a:r>
          </a:p>
          <a:p>
            <a:r>
              <a:rPr lang="en-AU" sz="24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240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1725995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1200" dirty="0"/>
              <a:t>Information about </a:t>
            </a:r>
            <a:r>
              <a:rPr lang="en-AU" sz="1200" b="1" dirty="0"/>
              <a:t>professional learning for non-teaching staff </a:t>
            </a:r>
            <a:r>
              <a:rPr lang="en-AU" sz="12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214318" indent="-214318">
              <a:buFont typeface="Arial" panose="020B0604020202020204" pitchFamily="34" charset="0"/>
              <a:buChar char="•"/>
            </a:pPr>
            <a:r>
              <a:rPr lang="en-AU" sz="1200" dirty="0"/>
              <a:t>Professional learning</a:t>
            </a:r>
          </a:p>
          <a:p>
            <a:pPr marL="214318" indent="-214318">
              <a:buFont typeface="Arial" panose="020B0604020202020204" pitchFamily="34" charset="0"/>
              <a:buChar char="•"/>
            </a:pPr>
            <a:r>
              <a:rPr lang="en-AU" sz="1200" dirty="0">
                <a:hlinkClick r:id="rId3"/>
              </a:rPr>
              <a:t>Professional learning for non-teaching staff</a:t>
            </a:r>
            <a:endParaRPr lang="en-AU" sz="1200" dirty="0"/>
          </a:p>
          <a:p>
            <a:pPr marL="214318" indent="-214318">
              <a:buFont typeface="Arial" panose="020B0604020202020204" pitchFamily="34" charset="0"/>
              <a:buChar char="•"/>
            </a:pPr>
            <a:r>
              <a:rPr lang="en-AU" sz="1200" dirty="0">
                <a:hlinkClick r:id="rId4"/>
              </a:rPr>
              <a:t>Course catalogue</a:t>
            </a:r>
            <a:endParaRPr lang="en-AU" sz="1200" dirty="0"/>
          </a:p>
          <a:p>
            <a:endParaRPr lang="en-AU" dirty="0"/>
          </a:p>
          <a:p>
            <a:r>
              <a:rPr lang="en-AU" dirty="0"/>
              <a:t>Our course</a:t>
            </a:r>
            <a:r>
              <a:rPr lang="en-AU" baseline="0" dirty="0"/>
              <a:t> catalogue </a:t>
            </a:r>
            <a:r>
              <a:rPr lang="en-AU" dirty="0"/>
              <a:t>has a large range of professional learning events available for non-teaching staff in your area and are a great resource to keep you up to date so you don’t miss out.</a:t>
            </a:r>
          </a:p>
          <a:p>
            <a:endParaRPr lang="en-AU" dirty="0"/>
          </a:p>
          <a:p>
            <a:r>
              <a:rPr lang="en-AU" sz="12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19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Professional</a:t>
            </a:r>
            <a:r>
              <a:rPr lang="en-AU" sz="1200" i="0" baseline="0" dirty="0"/>
              <a:t> Learning for Non-Teaching </a:t>
            </a:r>
            <a:r>
              <a:rPr lang="en-AU" sz="1800" i="0" baseline="0" dirty="0"/>
              <a:t>S</a:t>
            </a:r>
            <a:r>
              <a:rPr lang="en-AU" i="0" dirty="0"/>
              <a:t>taff </a:t>
            </a:r>
            <a:r>
              <a:rPr lang="en-AU" sz="1200" i="0" baseline="0" dirty="0"/>
              <a:t>(PLNTS) team’s</a:t>
            </a:r>
            <a:r>
              <a:rPr lang="en-AU" sz="1200" i="0" dirty="0"/>
              <a:t> schedule of professional learning caters for all categories of non-teaching staff in schools across the state.</a:t>
            </a:r>
            <a:r>
              <a:rPr lang="en-AU" dirty="0"/>
              <a:t> </a:t>
            </a:r>
          </a:p>
          <a:p>
            <a:pPr>
              <a:lnSpc>
                <a:spcPct val="120000"/>
              </a:lnSpc>
              <a:defRPr sz="1800" i="1"/>
            </a:pPr>
            <a:r>
              <a:rPr lang="en-AU" sz="1200" i="0" dirty="0"/>
              <a:t>Please refer to the professional learning catalogue for events that build your skills.</a:t>
            </a:r>
            <a:r>
              <a:rPr lang="en-AU" dirty="0"/>
              <a:t> </a:t>
            </a:r>
            <a:endParaRPr lang="en-AU" sz="1200" i="0" dirty="0">
              <a:cs typeface="Calibri"/>
            </a:endParaRPr>
          </a:p>
          <a:p>
            <a:pPr>
              <a:lnSpc>
                <a:spcPct val="120000"/>
              </a:lnSpc>
              <a:defRPr sz="1800" i="1"/>
            </a:pPr>
            <a:endParaRPr lang="en-AU" sz="1200" i="0" dirty="0"/>
          </a:p>
          <a:p>
            <a:pPr>
              <a:lnSpc>
                <a:spcPct val="120000"/>
              </a:lnSpc>
              <a:defRPr sz="1800" i="1"/>
            </a:pPr>
            <a:r>
              <a:rPr lang="en-AU" sz="1200" i="0" dirty="0"/>
              <a:t>The catalogue is easy to use to find</a:t>
            </a:r>
            <a:r>
              <a:rPr lang="en-AU" sz="1200" i="0" baseline="0" dirty="0"/>
              <a:t> the course you need:</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display as a grid or as a list</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also browse by your region or</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simply focus on new courses</a:t>
            </a:r>
            <a:endParaRPr lang="en-AU" sz="1200" i="0" baseline="0" dirty="0">
              <a:cs typeface="Calibri"/>
            </a:endParaRPr>
          </a:p>
          <a:p>
            <a:pPr marL="171450" indent="-171450">
              <a:lnSpc>
                <a:spcPct val="120000"/>
              </a:lnSpc>
              <a:buFont typeface="Arial" panose="020B0604020202020204" pitchFamily="34" charset="0"/>
              <a:buChar char="•"/>
              <a:defRPr sz="1800" i="1"/>
            </a:pPr>
            <a:endParaRPr lang="en-AU" sz="1200" i="0" baseline="0" dirty="0"/>
          </a:p>
          <a:p>
            <a:pPr>
              <a:lnSpc>
                <a:spcPct val="120000"/>
              </a:lnSpc>
              <a:defRPr sz="1800" i="1"/>
            </a:pPr>
            <a:r>
              <a:rPr lang="en-AU" sz="1200" i="0" baseline="0" dirty="0"/>
              <a:t>Once you select a course, you will see</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course details and location</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dates the course is being presented and</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a:t>
            </a:r>
            <a:r>
              <a:rPr lang="en-AU" sz="1200" i="0" baseline="0" dirty="0" err="1"/>
              <a:t>MyPL</a:t>
            </a:r>
            <a:r>
              <a:rPr lang="en-AU" sz="1200" i="0" baseline="0" dirty="0"/>
              <a:t> reference code.</a:t>
            </a:r>
            <a:endParaRPr lang="en-AU" sz="1200" i="0" dirty="0">
              <a:cs typeface="Calibri"/>
            </a:endParaRPr>
          </a:p>
          <a:p>
            <a:pPr>
              <a:lnSpc>
                <a:spcPct val="120000"/>
              </a:lnSpc>
              <a:defRPr sz="1800" i="1"/>
            </a:pPr>
            <a:endParaRPr lang="en-AU" sz="1200" i="0" dirty="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296333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a:t>
            </a:r>
            <a:r>
              <a:rPr lang="en-AU" b="1" baseline="0" dirty="0"/>
              <a:t> to give an overview as per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02367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to give an overview as per</a:t>
            </a:r>
            <a:r>
              <a:rPr lang="en-AU" b="1" baseline="0" dirty="0"/>
              <a:t>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module you should be able to describe the characteristics of well structured, easy to follow written communication and apply these to produce writing in the following forms:</a:t>
            </a:r>
          </a:p>
          <a:p>
            <a:pPr marL="240719" indent="-240719">
              <a:lnSpc>
                <a:spcPct val="120000"/>
              </a:lnSpc>
              <a:buSzPct val="75000"/>
              <a:buChar char="•"/>
              <a:defRPr sz="1800" i="1"/>
            </a:pPr>
            <a:r>
              <a:rPr lang="en-AU" sz="1200" i="0" dirty="0"/>
              <a:t>general correspondence</a:t>
            </a:r>
          </a:p>
          <a:p>
            <a:pPr marL="240719" indent="-240719">
              <a:lnSpc>
                <a:spcPct val="120000"/>
              </a:lnSpc>
              <a:buSzPct val="75000"/>
              <a:buChar char="•"/>
              <a:defRPr sz="1800" i="1"/>
            </a:pPr>
            <a:r>
              <a:rPr lang="en-AU" sz="1200" i="0" dirty="0"/>
              <a:t>permission notes and newsletters</a:t>
            </a:r>
          </a:p>
          <a:p>
            <a:pPr marL="240719" indent="-240719">
              <a:lnSpc>
                <a:spcPct val="120000"/>
              </a:lnSpc>
              <a:buSzPct val="75000"/>
              <a:buChar char="•"/>
              <a:defRPr sz="1800" i="1"/>
            </a:pPr>
            <a:r>
              <a:rPr lang="en-AU" sz="1200" i="0" dirty="0"/>
              <a:t>digital content and email</a:t>
            </a:r>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2408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session you should be able to:</a:t>
            </a:r>
          </a:p>
          <a:p>
            <a:pPr marL="240719" indent="-240719">
              <a:lnSpc>
                <a:spcPct val="120000"/>
              </a:lnSpc>
              <a:buSzPct val="75000"/>
              <a:buChar char="•"/>
              <a:defRPr sz="1800" i="1"/>
            </a:pPr>
            <a:r>
              <a:rPr lang="en-AU" sz="1200" i="0" dirty="0"/>
              <a:t>write well-constructed, clear and concise emails.</a:t>
            </a:r>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2645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Emails are increasingly becoming the normal method of communication in school.</a:t>
            </a:r>
          </a:p>
          <a:p>
            <a:pPr>
              <a:lnSpc>
                <a:spcPct val="120000"/>
              </a:lnSpc>
              <a:defRPr sz="1800" i="1"/>
            </a:pPr>
            <a:r>
              <a:rPr lang="en-AU" sz="1200" i="0" dirty="0"/>
              <a:t>Some simple guidelines to think about before you put your hands on the keyboard are:</a:t>
            </a:r>
          </a:p>
          <a:p>
            <a:pPr>
              <a:lnSpc>
                <a:spcPct val="120000"/>
              </a:lnSpc>
              <a:defRPr sz="1800" i="1"/>
            </a:pPr>
            <a:r>
              <a:rPr lang="en-AU" sz="1200" b="1" i="0" dirty="0"/>
              <a:t>Click to transition point on slide</a:t>
            </a:r>
          </a:p>
          <a:p>
            <a:pPr>
              <a:lnSpc>
                <a:spcPct val="120000"/>
              </a:lnSpc>
              <a:defRPr sz="1800" i="1"/>
            </a:pPr>
            <a:r>
              <a:rPr lang="en-AU" sz="1200" i="0" dirty="0"/>
              <a:t>Consider your audience</a:t>
            </a:r>
          </a:p>
          <a:p>
            <a:pPr marL="240719" indent="-240719">
              <a:lnSpc>
                <a:spcPct val="120000"/>
              </a:lnSpc>
              <a:buSzPct val="75000"/>
              <a:buChar char="•"/>
              <a:defRPr sz="1800" i="1"/>
            </a:pPr>
            <a:r>
              <a:rPr lang="en-AU" sz="1200" i="0" dirty="0"/>
              <a:t>who will be receiving/reading this email?</a:t>
            </a:r>
          </a:p>
          <a:p>
            <a:pPr marL="240719" indent="-240719">
              <a:lnSpc>
                <a:spcPct val="120000"/>
              </a:lnSpc>
              <a:buSzPct val="75000"/>
              <a:buChar char="•"/>
              <a:defRPr sz="1800" i="1"/>
            </a:pPr>
            <a:r>
              <a:rPr lang="en-AU" sz="1200" i="0" dirty="0"/>
              <a:t>is the language relevant to them?</a:t>
            </a:r>
          </a:p>
          <a:p>
            <a:pPr marL="240719" indent="-240719">
              <a:lnSpc>
                <a:spcPct val="120000"/>
              </a:lnSpc>
              <a:buSzPct val="75000"/>
              <a:buChar char="•"/>
              <a:defRPr sz="1800" i="1"/>
            </a:pPr>
            <a:endParaRPr lang="en-AU" sz="1200" i="0" dirty="0"/>
          </a:p>
          <a:p>
            <a:pPr defTabSz="990386">
              <a:lnSpc>
                <a:spcPct val="120000"/>
              </a:lnSpc>
              <a:defRPr sz="1800" i="1"/>
            </a:pPr>
            <a:r>
              <a:rPr lang="en-AU" sz="1200" b="1" i="0" dirty="0"/>
              <a:t>Click to transition point on slide</a:t>
            </a:r>
          </a:p>
          <a:p>
            <a:pPr>
              <a:lnSpc>
                <a:spcPct val="120000"/>
              </a:lnSpc>
              <a:defRPr sz="1800" i="1"/>
            </a:pPr>
            <a:r>
              <a:rPr lang="en-AU" sz="1200" i="0" dirty="0"/>
              <a:t>What is the main subject of the email?</a:t>
            </a:r>
          </a:p>
          <a:p>
            <a:pPr marL="240719" indent="-240719">
              <a:lnSpc>
                <a:spcPct val="120000"/>
              </a:lnSpc>
              <a:buSzPct val="75000"/>
              <a:buChar char="•"/>
              <a:defRPr sz="1800" i="1"/>
            </a:pPr>
            <a:r>
              <a:rPr lang="en-AU" sz="1200" i="0" dirty="0"/>
              <a:t>some people will not read emails if they don’t have a  clear understanding of the content from the subject heading</a:t>
            </a:r>
          </a:p>
          <a:p>
            <a:pPr marL="240719" indent="-240719">
              <a:lnSpc>
                <a:spcPct val="120000"/>
              </a:lnSpc>
              <a:buSzPct val="75000"/>
              <a:buChar char="•"/>
              <a:defRPr sz="1800" i="1"/>
            </a:pPr>
            <a:r>
              <a:rPr lang="en-AU" sz="1200" i="0" dirty="0"/>
              <a:t>keep your subject heading clear and short</a:t>
            </a:r>
          </a:p>
          <a:p>
            <a:pPr marL="240719" indent="-240719">
              <a:lnSpc>
                <a:spcPct val="120000"/>
              </a:lnSpc>
              <a:buSzPct val="75000"/>
              <a:buChar char="•"/>
              <a:defRPr sz="1800" i="1"/>
            </a:pPr>
            <a:endParaRPr lang="en-AU" sz="1200" i="0" dirty="0"/>
          </a:p>
          <a:p>
            <a:pPr defTabSz="990386">
              <a:lnSpc>
                <a:spcPct val="120000"/>
              </a:lnSpc>
              <a:defRPr sz="1800" i="1"/>
            </a:pPr>
            <a:r>
              <a:rPr lang="en-AU" sz="1200" b="1" i="0" dirty="0"/>
              <a:t>Click to transition point on slide</a:t>
            </a:r>
          </a:p>
          <a:p>
            <a:pPr>
              <a:lnSpc>
                <a:spcPct val="120000"/>
              </a:lnSpc>
              <a:defRPr sz="1800" i="1"/>
            </a:pPr>
            <a:r>
              <a:rPr lang="en-AU" sz="1200" i="0" dirty="0"/>
              <a:t>How long should your email be?</a:t>
            </a:r>
          </a:p>
          <a:p>
            <a:pPr marL="240719" indent="-240719">
              <a:lnSpc>
                <a:spcPct val="120000"/>
              </a:lnSpc>
              <a:buSzPct val="75000"/>
              <a:buChar char="•"/>
              <a:defRPr sz="1800" i="1"/>
            </a:pPr>
            <a:r>
              <a:rPr lang="en-AU" sz="1200" i="0" dirty="0"/>
              <a:t>most of us will only read what is on the screen in front of us and not scroll down further</a:t>
            </a:r>
          </a:p>
          <a:p>
            <a:pPr marL="240719" indent="-240719">
              <a:lnSpc>
                <a:spcPct val="120000"/>
              </a:lnSpc>
              <a:buSzPct val="75000"/>
              <a:buChar char="•"/>
              <a:defRPr sz="1800" i="1"/>
            </a:pPr>
            <a:r>
              <a:rPr lang="en-AU" sz="1200" i="0" dirty="0"/>
              <a:t>keep your email clear and succinct</a:t>
            </a:r>
          </a:p>
          <a:p>
            <a:pPr marL="240719" indent="-240719">
              <a:lnSpc>
                <a:spcPct val="120000"/>
              </a:lnSpc>
              <a:buSzPct val="75000"/>
              <a:buChar char="•"/>
              <a:defRPr sz="1800" i="1"/>
            </a:pPr>
            <a:endParaRPr lang="en-AU" sz="1200" i="0" dirty="0"/>
          </a:p>
          <a:p>
            <a:pPr defTabSz="990386">
              <a:lnSpc>
                <a:spcPct val="120000"/>
              </a:lnSpc>
              <a:defRPr sz="1800" i="1"/>
            </a:pPr>
            <a:r>
              <a:rPr lang="en-AU" sz="1200" b="1" i="0" dirty="0"/>
              <a:t>Click to transition point on slide</a:t>
            </a:r>
          </a:p>
          <a:p>
            <a:pPr>
              <a:lnSpc>
                <a:spcPct val="120000"/>
              </a:lnSpc>
              <a:defRPr sz="1800" i="1"/>
            </a:pPr>
            <a:r>
              <a:rPr lang="en-AU" sz="1200" i="0" dirty="0"/>
              <a:t>What is the call to action for this email?</a:t>
            </a:r>
          </a:p>
          <a:p>
            <a:pPr marL="240719" indent="-240719">
              <a:lnSpc>
                <a:spcPct val="120000"/>
              </a:lnSpc>
              <a:buSzPct val="75000"/>
              <a:buChar char="•"/>
              <a:defRPr sz="1800" i="1"/>
            </a:pPr>
            <a:r>
              <a:rPr lang="en-AU" sz="1200" i="0" dirty="0"/>
              <a:t>what do you want the reader to do?</a:t>
            </a:r>
          </a:p>
          <a:p>
            <a:pPr marL="240719" indent="-240719">
              <a:lnSpc>
                <a:spcPct val="120000"/>
              </a:lnSpc>
              <a:buSzPct val="75000"/>
              <a:buChar char="•"/>
              <a:defRPr sz="1800" i="1"/>
            </a:pPr>
            <a:r>
              <a:rPr lang="en-AU" sz="1200" i="0" dirty="0"/>
              <a:t>when do you want them to do it by?</a:t>
            </a:r>
          </a:p>
          <a:p>
            <a:pPr marL="240719" indent="-240719">
              <a:lnSpc>
                <a:spcPct val="120000"/>
              </a:lnSpc>
              <a:buSzPct val="75000"/>
              <a:buChar char="•"/>
              <a:defRPr sz="1800" i="1"/>
            </a:pPr>
            <a:r>
              <a:rPr lang="en-AU" sz="1200" i="0" dirty="0"/>
              <a:t>is there a deadline?</a:t>
            </a:r>
          </a:p>
          <a:p>
            <a:pPr>
              <a:lnSpc>
                <a:spcPct val="120000"/>
              </a:lnSpc>
              <a:defRPr sz="1800" b="1"/>
            </a:pPr>
            <a:endParaRPr lang="en-AU" sz="1200" i="0" dirty="0"/>
          </a:p>
          <a:p>
            <a:pPr>
              <a:lnSpc>
                <a:spcPct val="120000"/>
              </a:lnSpc>
              <a:defRPr sz="1800" b="1"/>
            </a:pPr>
            <a:r>
              <a:rPr lang="en-AU" sz="1200" i="0" dirty="0"/>
              <a:t>Q: </a:t>
            </a:r>
            <a:r>
              <a:rPr lang="en-AU" sz="1200" b="0" i="0" dirty="0"/>
              <a:t>How many words do you consider would be appropriate in a subject heading and can you give examples?</a:t>
            </a:r>
          </a:p>
          <a:p>
            <a:pPr>
              <a:lnSpc>
                <a:spcPct val="120000"/>
              </a:lnSpc>
              <a:defRPr sz="1800" b="1"/>
            </a:pPr>
            <a:r>
              <a:rPr lang="en-AU" sz="1200" i="0" dirty="0"/>
              <a:t>A: </a:t>
            </a:r>
            <a:r>
              <a:rPr lang="en-AU" sz="1200" b="0" i="0" dirty="0"/>
              <a:t>1-6  words,  e.g.: K1 excursion 26 July - permission note</a:t>
            </a:r>
          </a:p>
          <a:p>
            <a:endParaRPr lang="en-AU" sz="1000" i="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224809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It is basic etiquette to say hello in some way to another person even in emails. Would you start a conversation in person or on the phone by launching directly into what you want to say without saying hello? </a:t>
            </a:r>
          </a:p>
          <a:p>
            <a:pPr>
              <a:lnSpc>
                <a:spcPct val="120000"/>
              </a:lnSpc>
              <a:defRPr sz="1800" i="1"/>
            </a:pPr>
            <a:r>
              <a:rPr lang="en-AU" sz="1200" i="0" dirty="0"/>
              <a:t>Business emails should not be too informal and if you know the person not too formal.</a:t>
            </a:r>
          </a:p>
          <a:p>
            <a:pPr>
              <a:lnSpc>
                <a:spcPct val="120000"/>
              </a:lnSpc>
              <a:defRPr sz="1800" i="1"/>
            </a:pPr>
            <a:r>
              <a:rPr lang="en-AU" sz="1200" i="0" dirty="0"/>
              <a:t>Some good ways to start are:</a:t>
            </a:r>
          </a:p>
          <a:p>
            <a:pPr marL="240719" indent="-240719">
              <a:lnSpc>
                <a:spcPct val="120000"/>
              </a:lnSpc>
              <a:buSzPct val="75000"/>
              <a:buChar char="•"/>
              <a:defRPr sz="1800" i="1"/>
            </a:pPr>
            <a:r>
              <a:rPr lang="en-AU" sz="1200" i="0" dirty="0"/>
              <a:t>Dear</a:t>
            </a:r>
          </a:p>
          <a:p>
            <a:pPr marL="240719" indent="-240719">
              <a:lnSpc>
                <a:spcPct val="120000"/>
              </a:lnSpc>
              <a:buSzPct val="75000"/>
              <a:buChar char="•"/>
              <a:defRPr sz="1800" i="1"/>
            </a:pPr>
            <a:r>
              <a:rPr lang="en-AU" sz="1200" i="0" dirty="0"/>
              <a:t>Hello</a:t>
            </a:r>
          </a:p>
          <a:p>
            <a:pPr marL="240719" indent="-240719">
              <a:lnSpc>
                <a:spcPct val="120000"/>
              </a:lnSpc>
              <a:buSzPct val="75000"/>
              <a:buChar char="•"/>
              <a:defRPr sz="1800" i="1"/>
            </a:pPr>
            <a:r>
              <a:rPr lang="en-AU" sz="1200" i="0" dirty="0"/>
              <a:t>Good morning or good afternoon name</a:t>
            </a:r>
          </a:p>
          <a:p>
            <a:pPr>
              <a:lnSpc>
                <a:spcPct val="120000"/>
              </a:lnSpc>
              <a:defRPr sz="1800" b="1"/>
            </a:pPr>
            <a:endParaRPr lang="en-AU" sz="1200" i="0" dirty="0"/>
          </a:p>
          <a:p>
            <a:pPr>
              <a:lnSpc>
                <a:spcPct val="120000"/>
              </a:lnSpc>
              <a:defRPr sz="1800" b="1"/>
            </a:pPr>
            <a:r>
              <a:rPr lang="en-AU" sz="1200" i="0" dirty="0"/>
              <a:t>Q: </a:t>
            </a:r>
            <a:r>
              <a:rPr lang="en-AU" sz="1200" b="0" i="0" dirty="0"/>
              <a:t>Does anyone else have any suggestions for suitable greetings for emails?</a:t>
            </a:r>
          </a:p>
          <a:p>
            <a:pPr>
              <a:lnSpc>
                <a:spcPct val="120000"/>
              </a:lnSpc>
              <a:defRPr sz="1800" i="1"/>
            </a:pPr>
            <a:endParaRPr lang="en-AU" sz="1200" b="0" i="0" dirty="0"/>
          </a:p>
          <a:p>
            <a:pPr>
              <a:lnSpc>
                <a:spcPct val="120000"/>
              </a:lnSpc>
              <a:defRPr sz="1800" i="1"/>
            </a:pPr>
            <a:r>
              <a:rPr lang="en-AU" sz="1200" i="0" dirty="0"/>
              <a:t>Some points to remember when constructing emails:</a:t>
            </a:r>
          </a:p>
          <a:p>
            <a:pPr marL="240719" indent="-240719">
              <a:lnSpc>
                <a:spcPct val="120000"/>
              </a:lnSpc>
              <a:buSzPct val="75000"/>
              <a:buChar char="•"/>
              <a:defRPr sz="1800" i="1"/>
            </a:pPr>
            <a:r>
              <a:rPr lang="en-AU" sz="1200" i="0" dirty="0"/>
              <a:t>imagine you are having a face-to-face conversation when you are writing the email</a:t>
            </a:r>
          </a:p>
          <a:p>
            <a:pPr marL="240719" indent="-240719">
              <a:lnSpc>
                <a:spcPct val="120000"/>
              </a:lnSpc>
              <a:buSzPct val="75000"/>
              <a:buChar char="•"/>
              <a:defRPr sz="1800" i="1"/>
            </a:pPr>
            <a:r>
              <a:rPr lang="en-AU" sz="1200" i="0" dirty="0"/>
              <a:t>remember the person receiving the email cannot see you or your body language or hear your voice when you are writing the email so choose your words carefully as they can be misconstrued </a:t>
            </a:r>
          </a:p>
          <a:p>
            <a:pPr marL="240719" indent="-240719">
              <a:lnSpc>
                <a:spcPct val="120000"/>
              </a:lnSpc>
              <a:buSzPct val="75000"/>
              <a:buChar char="•"/>
              <a:defRPr sz="1800" i="1"/>
            </a:pPr>
            <a:r>
              <a:rPr lang="en-AU" sz="1200" i="0" dirty="0"/>
              <a:t>sometimes when we are in a rush or under pressure we focus on the sending and not the message and we don’t consider the feelings of the person receiving the email </a:t>
            </a:r>
          </a:p>
          <a:p>
            <a:pPr marL="240719" indent="-240719">
              <a:lnSpc>
                <a:spcPct val="120000"/>
              </a:lnSpc>
              <a:buSzPct val="75000"/>
              <a:buChar char="•"/>
              <a:defRPr sz="1800" i="1"/>
            </a:pPr>
            <a:r>
              <a:rPr lang="en-AU" sz="1200" i="0" dirty="0"/>
              <a:t>take your hands off the keyboard and read it again before sending the email</a:t>
            </a:r>
          </a:p>
          <a:p>
            <a:pPr marL="240719" indent="-240719">
              <a:lnSpc>
                <a:spcPct val="120000"/>
              </a:lnSpc>
              <a:buSzPct val="75000"/>
              <a:buChar char="•"/>
              <a:defRPr sz="1800" i="1"/>
            </a:pPr>
            <a:r>
              <a:rPr lang="en-AU" sz="1200" i="0" dirty="0"/>
              <a:t>never write an email in capitals to drive your point home, you are actually yelling at the person receiving the email</a:t>
            </a:r>
          </a:p>
          <a:p>
            <a:pPr marL="240719" indent="-240719">
              <a:lnSpc>
                <a:spcPct val="120000"/>
              </a:lnSpc>
              <a:buSzPct val="75000"/>
              <a:buChar char="•"/>
              <a:defRPr sz="1800" i="1"/>
            </a:pPr>
            <a:r>
              <a:rPr lang="en-AU" sz="1200" i="0" dirty="0"/>
              <a:t>when you are asking for something give a reason, don’t just ask. Have you ever been asked for something and not been told why? It sounds like an order and not a request.</a:t>
            </a:r>
          </a:p>
          <a:p>
            <a:pPr>
              <a:lnSpc>
                <a:spcPct val="120000"/>
              </a:lnSpc>
              <a:defRPr sz="1800" b="1"/>
            </a:pPr>
            <a:endParaRPr lang="en-AU" sz="1200" i="0" dirty="0"/>
          </a:p>
          <a:p>
            <a:pPr>
              <a:lnSpc>
                <a:spcPct val="120000"/>
              </a:lnSpc>
              <a:defRPr sz="1800" b="1"/>
            </a:pPr>
            <a:r>
              <a:rPr lang="en-AU" sz="1200" i="0" dirty="0"/>
              <a:t>Q:</a:t>
            </a:r>
          </a:p>
          <a:p>
            <a:pPr>
              <a:lnSpc>
                <a:spcPct val="120000"/>
              </a:lnSpc>
              <a:defRPr sz="1800" i="1"/>
            </a:pPr>
            <a:r>
              <a:rPr lang="en-AU" sz="1200" b="0" i="0" dirty="0"/>
              <a:t>Have you ever received an email with insufficient information, asking something of you?</a:t>
            </a:r>
          </a:p>
          <a:p>
            <a:pPr>
              <a:lnSpc>
                <a:spcPct val="120000"/>
              </a:lnSpc>
              <a:defRPr sz="1800" i="1"/>
            </a:pPr>
            <a:r>
              <a:rPr lang="en-AU" sz="1200" b="0" i="0" dirty="0"/>
              <a:t>How did you respond?</a:t>
            </a:r>
          </a:p>
          <a:p>
            <a:endParaRPr lang="en-AU" sz="1000" b="0" i="0"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655131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Other points to consider in the body of the email:</a:t>
            </a:r>
          </a:p>
          <a:p>
            <a:pPr marL="240719" indent="-240719">
              <a:lnSpc>
                <a:spcPct val="120000"/>
              </a:lnSpc>
              <a:buSzPct val="75000"/>
              <a:buChar char="•"/>
              <a:defRPr sz="1800" i="1"/>
            </a:pPr>
            <a:r>
              <a:rPr lang="en-AU" sz="1200" i="0" dirty="0"/>
              <a:t>don’t use jargon or slang that the reader might not understand. Your reader may have English as a second language and not understand some words and misconstrue the message</a:t>
            </a:r>
          </a:p>
          <a:p>
            <a:pPr marL="240719" indent="-240719">
              <a:lnSpc>
                <a:spcPct val="120000"/>
              </a:lnSpc>
              <a:buSzPct val="75000"/>
              <a:buChar char="•"/>
              <a:defRPr sz="1800" i="1"/>
            </a:pPr>
            <a:r>
              <a:rPr lang="en-AU" sz="1200" i="0" dirty="0"/>
              <a:t>never use emoji's in business emails</a:t>
            </a:r>
          </a:p>
          <a:p>
            <a:pPr marL="240719" indent="-240719">
              <a:lnSpc>
                <a:spcPct val="120000"/>
              </a:lnSpc>
              <a:buSzPct val="75000"/>
              <a:buChar char="•"/>
              <a:defRPr sz="1800" i="1"/>
            </a:pPr>
            <a:r>
              <a:rPr lang="en-AU" sz="1200" i="0" dirty="0"/>
              <a:t>sign off your email professionally and with your full title  </a:t>
            </a:r>
          </a:p>
          <a:p>
            <a:pPr marL="240719" indent="-240719">
              <a:lnSpc>
                <a:spcPct val="120000"/>
              </a:lnSpc>
              <a:buSzPct val="75000"/>
              <a:buChar char="•"/>
              <a:defRPr sz="1800" i="1"/>
            </a:pPr>
            <a:r>
              <a:rPr lang="en-AU" sz="1200" i="0" dirty="0"/>
              <a:t>examples are ‘Thank you‘  or  ‘Regards‘</a:t>
            </a:r>
          </a:p>
          <a:p>
            <a:pPr>
              <a:lnSpc>
                <a:spcPct val="120000"/>
              </a:lnSpc>
              <a:buSzPct val="75000"/>
              <a:defRPr sz="1800" i="1"/>
            </a:pPr>
            <a:endParaRPr lang="en-AU" sz="1200" i="0" dirty="0"/>
          </a:p>
          <a:p>
            <a:pPr>
              <a:lnSpc>
                <a:spcPct val="120000"/>
              </a:lnSpc>
              <a:defRPr sz="1800" b="1"/>
            </a:pPr>
            <a:r>
              <a:rPr lang="en-AU" sz="1200" b="0" i="0" dirty="0"/>
              <a:t>Do you have any other examples of professional sign offs suitable for emails?</a:t>
            </a:r>
          </a:p>
          <a:p>
            <a:pPr>
              <a:lnSpc>
                <a:spcPct val="120000"/>
              </a:lnSpc>
              <a:defRPr sz="1800" b="1"/>
            </a:pPr>
            <a:r>
              <a:rPr lang="en-AU" sz="1200" b="0" i="0" dirty="0"/>
              <a:t>Has your school a standard way of signing off your emails? </a:t>
            </a:r>
          </a:p>
          <a:p>
            <a:pPr>
              <a:lnSpc>
                <a:spcPct val="120000"/>
              </a:lnSpc>
              <a:defRPr sz="1800" b="1"/>
            </a:pPr>
            <a:endParaRPr lang="en-AU" sz="1200" i="0" dirty="0"/>
          </a:p>
          <a:p>
            <a:pPr>
              <a:lnSpc>
                <a:spcPct val="120000"/>
              </a:lnSpc>
              <a:defRPr sz="1800" i="1"/>
            </a:pPr>
            <a:r>
              <a:rPr lang="en-AU" sz="1200" i="0" dirty="0"/>
              <a:t>Ask your principal what they would like to see as a standard sign off for school emails. If everyone in the school who sends emails has a standard way of signing off, it would look extremely professional and send the message that this school is organised.</a:t>
            </a:r>
          </a:p>
          <a:p>
            <a:pPr>
              <a:lnSpc>
                <a:spcPct val="120000"/>
              </a:lnSpc>
              <a:defRPr sz="1800" i="1"/>
            </a:pPr>
            <a:r>
              <a:rPr lang="en-AU" sz="1200" i="0" dirty="0"/>
              <a:t>For example</a:t>
            </a:r>
          </a:p>
          <a:p>
            <a:pPr>
              <a:lnSpc>
                <a:spcPct val="120000"/>
              </a:lnSpc>
              <a:defRPr sz="1800" i="1"/>
            </a:pPr>
            <a:r>
              <a:rPr lang="en-AU" sz="1200" i="0" dirty="0"/>
              <a:t>Susan Smith, School Administration Officer</a:t>
            </a:r>
          </a:p>
          <a:p>
            <a:pPr>
              <a:lnSpc>
                <a:spcPct val="120000"/>
              </a:lnSpc>
              <a:defRPr sz="1800" i="1"/>
            </a:pPr>
            <a:r>
              <a:rPr lang="en-AU" sz="1200" i="0" dirty="0"/>
              <a:t>Little Valley Primary School</a:t>
            </a:r>
          </a:p>
          <a:p>
            <a:pPr>
              <a:lnSpc>
                <a:spcPct val="120000"/>
              </a:lnSpc>
              <a:defRPr sz="1800" i="1"/>
            </a:pPr>
            <a:r>
              <a:rPr lang="en-AU" sz="1200" i="0" dirty="0"/>
              <a:t>564 Nuton Road</a:t>
            </a:r>
          </a:p>
          <a:p>
            <a:pPr>
              <a:lnSpc>
                <a:spcPct val="120000"/>
              </a:lnSpc>
              <a:defRPr sz="1800" i="1"/>
            </a:pPr>
            <a:r>
              <a:rPr lang="en-AU" sz="1200" i="0" dirty="0"/>
              <a:t>Tahmoor  NSW  2167 </a:t>
            </a:r>
          </a:p>
          <a:p>
            <a:pPr>
              <a:lnSpc>
                <a:spcPct val="120000"/>
              </a:lnSpc>
              <a:defRPr sz="1800" i="1"/>
            </a:pPr>
            <a:r>
              <a:rPr lang="en-AU" sz="1200" i="0" dirty="0"/>
              <a:t>E: susan.smith@det.nsw.edu.au</a:t>
            </a:r>
          </a:p>
          <a:p>
            <a:pPr>
              <a:lnSpc>
                <a:spcPct val="120000"/>
              </a:lnSpc>
              <a:defRPr sz="1800" i="1"/>
            </a:pPr>
            <a:endParaRPr lang="en-AU" sz="1200" i="0" dirty="0"/>
          </a:p>
          <a:p>
            <a:pPr>
              <a:lnSpc>
                <a:spcPct val="120000"/>
              </a:lnSpc>
              <a:defRPr sz="1800" i="1"/>
            </a:pPr>
            <a:r>
              <a:rPr lang="en-AU" sz="1200" b="1" i="0" dirty="0"/>
              <a:t>Q:</a:t>
            </a:r>
            <a:r>
              <a:rPr lang="en-AU" sz="1200" i="0" dirty="0"/>
              <a:t>  </a:t>
            </a:r>
            <a:r>
              <a:rPr lang="en-AU" sz="1200" b="0" i="0" dirty="0"/>
              <a:t>What do the letters ‘cc’ stand for?</a:t>
            </a:r>
          </a:p>
          <a:p>
            <a:pPr>
              <a:lnSpc>
                <a:spcPct val="120000"/>
              </a:lnSpc>
              <a:defRPr sz="1800" b="1"/>
            </a:pPr>
            <a:r>
              <a:rPr lang="en-AU" sz="1200" i="0" dirty="0"/>
              <a:t>A: </a:t>
            </a:r>
            <a:r>
              <a:rPr lang="en-AU" sz="1200" b="0" i="0" dirty="0"/>
              <a:t>Old term ‘carbon copy’ meaning to send a copy of the email to another person with all recipients of the email seeing who is in the conversation.</a:t>
            </a:r>
          </a:p>
          <a:p>
            <a:pPr>
              <a:lnSpc>
                <a:spcPct val="120000"/>
              </a:lnSpc>
              <a:defRPr sz="1800" b="1"/>
            </a:pPr>
            <a:r>
              <a:rPr lang="en-AU" sz="1200" i="0" dirty="0"/>
              <a:t>Q: </a:t>
            </a:r>
            <a:r>
              <a:rPr lang="en-AU" sz="1200" b="0" i="0" dirty="0"/>
              <a:t>What then do the letters ‘bcc’ mean?</a:t>
            </a:r>
          </a:p>
          <a:p>
            <a:pPr>
              <a:lnSpc>
                <a:spcPct val="120000"/>
              </a:lnSpc>
              <a:defRPr sz="1800" b="1"/>
            </a:pPr>
            <a:r>
              <a:rPr lang="en-AU" sz="1200" b="1" i="0" dirty="0"/>
              <a:t>A: </a:t>
            </a:r>
            <a:r>
              <a:rPr lang="en-AU" sz="1200" b="0" i="0" dirty="0"/>
              <a:t>Old term ‘blind carbon copy’ meaning to send a copy of the email to another person and no other recipients of the email can see who is in the conversation or their email address.</a:t>
            </a:r>
          </a:p>
          <a:p>
            <a:pPr>
              <a:lnSpc>
                <a:spcPct val="120000"/>
              </a:lnSpc>
              <a:defRPr sz="1800" i="1"/>
            </a:pPr>
            <a:endParaRPr lang="en-AU" sz="1200" i="0" dirty="0"/>
          </a:p>
          <a:p>
            <a:pPr>
              <a:lnSpc>
                <a:spcPct val="120000"/>
              </a:lnSpc>
              <a:defRPr sz="1800" i="1"/>
            </a:pPr>
            <a:r>
              <a:rPr lang="en-AU" sz="1200" i="0" dirty="0"/>
              <a:t>Think before adding someone into the conversation. Check that it is appropriate or necessary to have someone else see what the email is about. Sometimes it is necessary that your supervisor knows the action has happened, or they know what was said in the email so you can’t be misquoted. In other situations, it’s awkward or potentially rude to have someone cc’ed into an email that was not intended for a broader audience.</a:t>
            </a:r>
          </a:p>
          <a:p>
            <a:pPr>
              <a:lnSpc>
                <a:spcPct val="120000"/>
              </a:lnSpc>
              <a:defRPr sz="1800" i="1"/>
            </a:pPr>
            <a:endParaRPr lang="en-AU" sz="1200" i="0" dirty="0"/>
          </a:p>
          <a:p>
            <a:pPr>
              <a:lnSpc>
                <a:spcPct val="120000"/>
              </a:lnSpc>
              <a:defRPr sz="1800" b="1"/>
            </a:pPr>
            <a:r>
              <a:rPr lang="en-AU" sz="1200" i="0" dirty="0"/>
              <a:t>Q:  </a:t>
            </a:r>
            <a:r>
              <a:rPr lang="en-AU" sz="1200" b="0" i="0" dirty="0"/>
              <a:t>When do you think it would not be appropriate to cc someone else into the email trail?</a:t>
            </a:r>
          </a:p>
          <a:p>
            <a:pPr>
              <a:lnSpc>
                <a:spcPct val="120000"/>
              </a:lnSpc>
              <a:defRPr sz="1800" b="1"/>
            </a:pPr>
            <a:r>
              <a:rPr lang="en-AU" sz="1200" b="1" i="0" dirty="0"/>
              <a:t>A: </a:t>
            </a:r>
            <a:r>
              <a:rPr lang="en-AU" sz="1200" b="0" i="0" dirty="0"/>
              <a:t>Private conversations</a:t>
            </a:r>
          </a:p>
          <a:p>
            <a:pPr>
              <a:lnSpc>
                <a:spcPct val="120000"/>
              </a:lnSpc>
              <a:defRPr sz="1800" b="1"/>
            </a:pPr>
            <a:r>
              <a:rPr lang="en-AU" sz="1200" b="1" i="0" dirty="0"/>
              <a:t>Q: </a:t>
            </a:r>
            <a:r>
              <a:rPr lang="en-AU" sz="1200" b="0" i="0" dirty="0"/>
              <a:t>When do you think it would be appropriate to use bcc?</a:t>
            </a:r>
          </a:p>
          <a:p>
            <a:pPr>
              <a:lnSpc>
                <a:spcPct val="120000"/>
              </a:lnSpc>
              <a:defRPr sz="1800" b="1"/>
            </a:pPr>
            <a:r>
              <a:rPr lang="en-AU" sz="1200" b="1" i="0" dirty="0"/>
              <a:t>A: </a:t>
            </a:r>
            <a:r>
              <a:rPr lang="en-AU" sz="1200" b="0" i="0" dirty="0"/>
              <a:t>Don’t want to reveal other email addresses e.g. emailing out newsletters to parents.</a:t>
            </a:r>
          </a:p>
          <a:p>
            <a:pPr>
              <a:lnSpc>
                <a:spcPct val="120000"/>
              </a:lnSpc>
              <a:defRPr sz="1800" i="1"/>
            </a:pPr>
            <a:endParaRPr lang="en-AU" sz="1200" b="0" i="0" dirty="0"/>
          </a:p>
          <a:p>
            <a:pPr>
              <a:lnSpc>
                <a:spcPct val="120000"/>
              </a:lnSpc>
              <a:defRPr sz="1800" i="1"/>
            </a:pPr>
            <a:r>
              <a:rPr lang="en-AU" sz="1200" i="0" dirty="0"/>
              <a:t>Once you have setup your email sit back and read it, out loud or get someone else to read it before you send it. Emails once sent cannot be retrieved no matter how much you scream at the computer to stop. If you need to, put it in ‘drafts’ overnight and come back to it tomorrow and read it with a fresh mind.</a:t>
            </a:r>
          </a:p>
          <a:p>
            <a:endParaRPr lang="en-AU" sz="100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345459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1200" i="0" dirty="0"/>
              <a:t>Activity (7 minutes)</a:t>
            </a:r>
          </a:p>
          <a:p>
            <a:pPr>
              <a:lnSpc>
                <a:spcPct val="120000"/>
              </a:lnSpc>
              <a:defRPr sz="1800" b="1"/>
            </a:pPr>
            <a:r>
              <a:rPr lang="en-AU" sz="1200" i="0" dirty="0"/>
              <a:t>Handout Sample Emails (2 pages) activity sheets refer pre-reading</a:t>
            </a:r>
          </a:p>
          <a:p>
            <a:pPr>
              <a:lnSpc>
                <a:spcPct val="120000"/>
              </a:lnSpc>
              <a:defRPr sz="1800" b="1"/>
            </a:pPr>
            <a:endParaRPr lang="en-AU" sz="1200" i="0" dirty="0"/>
          </a:p>
          <a:p>
            <a:pPr>
              <a:lnSpc>
                <a:spcPct val="120000"/>
              </a:lnSpc>
              <a:defRPr sz="1800" i="1"/>
            </a:pPr>
            <a:r>
              <a:rPr lang="en-AU" sz="1200" i="0" dirty="0"/>
              <a:t>Let’s look at some sample emails.  </a:t>
            </a:r>
          </a:p>
          <a:p>
            <a:pPr>
              <a:lnSpc>
                <a:spcPct val="120000"/>
              </a:lnSpc>
              <a:defRPr sz="1800" i="1"/>
            </a:pPr>
            <a:endParaRPr lang="en-AU" sz="1200" i="0" dirty="0"/>
          </a:p>
          <a:p>
            <a:pPr>
              <a:lnSpc>
                <a:spcPct val="120000"/>
              </a:lnSpc>
              <a:defRPr sz="1800" i="1"/>
            </a:pPr>
            <a:r>
              <a:rPr lang="en-AU" sz="1200" i="0" dirty="0"/>
              <a:t>Read through sample emails 1 to 4 and in pairs and mark how you think these emails could be improved.  </a:t>
            </a:r>
          </a:p>
          <a:p>
            <a:pPr>
              <a:lnSpc>
                <a:spcPct val="120000"/>
              </a:lnSpc>
              <a:defRPr sz="1800" i="1"/>
            </a:pPr>
            <a:r>
              <a:rPr lang="en-AU" sz="1200" i="0" dirty="0"/>
              <a:t>Some items to consider:</a:t>
            </a:r>
          </a:p>
          <a:p>
            <a:pPr marL="240719" indent="-240719">
              <a:lnSpc>
                <a:spcPct val="120000"/>
              </a:lnSpc>
              <a:buSzPct val="75000"/>
              <a:buChar char="•"/>
              <a:defRPr sz="1800" i="1"/>
            </a:pPr>
            <a:r>
              <a:rPr lang="en-AU" sz="1200" i="0" dirty="0"/>
              <a:t>is the subject heading too long, too short, too detailed</a:t>
            </a:r>
          </a:p>
          <a:p>
            <a:pPr marL="240719" indent="-240719">
              <a:lnSpc>
                <a:spcPct val="120000"/>
              </a:lnSpc>
              <a:buSzPct val="75000"/>
              <a:buChar char="•"/>
              <a:defRPr sz="1800" i="1"/>
            </a:pPr>
            <a:r>
              <a:rPr lang="en-AU" sz="1200" i="0" dirty="0"/>
              <a:t>has the email been sent to the right audience, or copied to relevant staff</a:t>
            </a:r>
          </a:p>
          <a:p>
            <a:pPr marL="240719" indent="-240719">
              <a:lnSpc>
                <a:spcPct val="120000"/>
              </a:lnSpc>
              <a:buSzPct val="75000"/>
              <a:buChar char="•"/>
              <a:defRPr sz="1800" i="1"/>
            </a:pPr>
            <a:r>
              <a:rPr lang="en-AU" sz="1200" i="0" dirty="0"/>
              <a:t>is the greeting that is used too informal for the audience</a:t>
            </a:r>
          </a:p>
          <a:p>
            <a:pPr marL="240719" indent="-240719">
              <a:lnSpc>
                <a:spcPct val="120000"/>
              </a:lnSpc>
              <a:buSzPct val="75000"/>
              <a:buChar char="•"/>
              <a:defRPr sz="1800" i="1"/>
            </a:pPr>
            <a:r>
              <a:rPr lang="en-AU" sz="1200" i="0" dirty="0"/>
              <a:t>does the signoff used in each email accurately reflect who the writer is</a:t>
            </a:r>
          </a:p>
          <a:p>
            <a:pPr>
              <a:lnSpc>
                <a:spcPct val="120000"/>
              </a:lnSpc>
              <a:defRPr sz="1800" i="1"/>
            </a:pPr>
            <a:endParaRPr lang="en-AU" sz="1200" i="0" dirty="0"/>
          </a:p>
          <a:p>
            <a:pPr>
              <a:lnSpc>
                <a:spcPct val="120000"/>
              </a:lnSpc>
              <a:defRPr sz="1800" b="1"/>
            </a:pPr>
            <a:r>
              <a:rPr lang="en-AU" sz="1200" i="0" dirty="0"/>
              <a:t>Q: </a:t>
            </a:r>
            <a:r>
              <a:rPr lang="en-AU" sz="1200" b="0" i="0" dirty="0"/>
              <a:t>Would anyone like to give some feedback on these samples?</a:t>
            </a:r>
          </a:p>
          <a:p>
            <a:endParaRPr lang="en-AU" sz="1000"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2331468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dirty="0"/>
              <a:t>Click icon to add picture</a:t>
            </a:r>
            <a:endParaRPr lang="en-AU" dirty="0"/>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dirty="0"/>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dirty="0"/>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dirty="0"/>
              <a:t>Click icon to add picture</a:t>
            </a:r>
            <a:endParaRPr lang="en-AU" dirty="0"/>
          </a:p>
        </p:txBody>
      </p:sp>
      <p:sp>
        <p:nvSpPr>
          <p:cNvPr id="22" name="Picture Placeholder 20"/>
          <p:cNvSpPr>
            <a:spLocks noGrp="1"/>
          </p:cNvSpPr>
          <p:nvPr>
            <p:ph type="pic" sz="quarter" idx="18"/>
          </p:nvPr>
        </p:nvSpPr>
        <p:spPr>
          <a:xfrm>
            <a:off x="2517034" y="1881188"/>
            <a:ext cx="1980000" cy="1704975"/>
          </a:xfrm>
        </p:spPr>
        <p:txBody>
          <a:bodyPr/>
          <a:lstStyle/>
          <a:p>
            <a:r>
              <a:rPr lang="en-US" dirty="0"/>
              <a:t>Click icon to add picture</a:t>
            </a:r>
            <a:endParaRPr lang="en-AU" dirty="0"/>
          </a:p>
        </p:txBody>
      </p:sp>
      <p:sp>
        <p:nvSpPr>
          <p:cNvPr id="23" name="Picture Placeholder 20"/>
          <p:cNvSpPr>
            <a:spLocks noGrp="1"/>
          </p:cNvSpPr>
          <p:nvPr>
            <p:ph type="pic" sz="quarter" idx="19"/>
          </p:nvPr>
        </p:nvSpPr>
        <p:spPr>
          <a:xfrm>
            <a:off x="4726093" y="1881188"/>
            <a:ext cx="1980000" cy="1704975"/>
          </a:xfrm>
        </p:spPr>
        <p:txBody>
          <a:bodyPr/>
          <a:lstStyle/>
          <a:p>
            <a:r>
              <a:rPr lang="en-US" dirty="0"/>
              <a:t>Click icon to add picture</a:t>
            </a:r>
            <a:endParaRPr lang="en-AU" dirty="0"/>
          </a:p>
        </p:txBody>
      </p:sp>
      <p:sp>
        <p:nvSpPr>
          <p:cNvPr id="24" name="Picture Placeholder 20"/>
          <p:cNvSpPr>
            <a:spLocks noGrp="1"/>
          </p:cNvSpPr>
          <p:nvPr>
            <p:ph type="pic" sz="quarter" idx="20"/>
          </p:nvPr>
        </p:nvSpPr>
        <p:spPr>
          <a:xfrm>
            <a:off x="6935151" y="1881188"/>
            <a:ext cx="1980000" cy="1704975"/>
          </a:xfrm>
        </p:spPr>
        <p:txBody>
          <a:bodyPr/>
          <a:lstStyle/>
          <a:p>
            <a:r>
              <a:rPr lang="en-US" dirty="0"/>
              <a:t>Click icon to add picture</a:t>
            </a:r>
            <a:endParaRPr lang="en-AU" dirty="0"/>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1.2 (b) iii Digital Content - Emails structuring emails V10.1 | Slide </a:t>
            </a:r>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dirty="0"/>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a:t>Learning &amp; Business Systems | PLNTS | 1.2 (b) iii Digital Content - Emails structuring emails V10.1 | Slide </a:t>
            </a:r>
            <a:endParaRPr lang="en-AU" dirty="0"/>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dirty="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4036697360"/>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6774301" cy="1107996"/>
          </a:xfrm>
        </p:spPr>
        <p:txBody>
          <a:bodyPr/>
          <a:lstStyle/>
          <a:p>
            <a:r>
              <a:rPr lang="en-AU" dirty="0"/>
              <a:t>Excellence in School Administration</a:t>
            </a:r>
            <a:br>
              <a:rPr lang="en-AU" dirty="0"/>
            </a:br>
            <a:r>
              <a:rPr lang="en-AU" dirty="0"/>
              <a:t>framework – Relationships</a:t>
            </a:r>
          </a:p>
        </p:txBody>
      </p:sp>
      <p:sp>
        <p:nvSpPr>
          <p:cNvPr id="2" name="Text Placeholder 1"/>
          <p:cNvSpPr>
            <a:spLocks noGrp="1"/>
          </p:cNvSpPr>
          <p:nvPr>
            <p:ph type="body" sz="quarter" idx="15"/>
          </p:nvPr>
        </p:nvSpPr>
        <p:spPr>
          <a:xfrm>
            <a:off x="263806" y="1806489"/>
            <a:ext cx="5278012" cy="1576185"/>
          </a:xfrm>
        </p:spPr>
        <p:txBody>
          <a:bodyPr/>
          <a:lstStyle/>
          <a:p>
            <a:r>
              <a:rPr lang="en-AU" dirty="0"/>
              <a:t>Aspect: Communicate effectively</a:t>
            </a:r>
          </a:p>
          <a:p>
            <a:r>
              <a:rPr lang="en-AU" dirty="0"/>
              <a:t>Focus: 1.2 Written communication</a:t>
            </a:r>
          </a:p>
          <a:p>
            <a:r>
              <a:rPr lang="en-AU" sz="1600" dirty="0"/>
              <a:t>Module: (b) Digital content - emails</a:t>
            </a:r>
          </a:p>
        </p:txBody>
      </p:sp>
      <p:sp>
        <p:nvSpPr>
          <p:cNvPr id="4" name="Text Placeholder 1"/>
          <p:cNvSpPr txBox="1">
            <a:spLocks/>
          </p:cNvSpPr>
          <p:nvPr/>
        </p:nvSpPr>
        <p:spPr>
          <a:xfrm>
            <a:off x="263806" y="3382674"/>
            <a:ext cx="8562749" cy="1934625"/>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dirty="0">
                <a:latin typeface="Arial"/>
                <a:cs typeface="Arial"/>
              </a:rPr>
              <a:t>Sessions in this module</a:t>
            </a:r>
            <a:endParaRPr lang="en-US" b="0" dirty="0">
              <a:latin typeface="Arial"/>
              <a:cs typeface="Arial"/>
            </a:endParaRPr>
          </a:p>
          <a:p>
            <a:pPr marL="400050" indent="-400050">
              <a:buFont typeface="+mj-lt"/>
              <a:buAutoNum type="romanLcPeriod"/>
            </a:pPr>
            <a:r>
              <a:rPr lang="en-AU" sz="1600" b="0" dirty="0">
                <a:latin typeface="Arial"/>
                <a:cs typeface="Arial"/>
              </a:rPr>
              <a:t>DoE email policy and procedures</a:t>
            </a:r>
          </a:p>
          <a:p>
            <a:pPr marL="400050" indent="-400050">
              <a:buFont typeface="+mj-lt"/>
              <a:buAutoNum type="romanLcPeriod"/>
            </a:pPr>
            <a:r>
              <a:rPr lang="en-AU" sz="1600" b="0" dirty="0">
                <a:latin typeface="Arial"/>
                <a:cs typeface="Arial"/>
              </a:rPr>
              <a:t>Storing school emails</a:t>
            </a:r>
          </a:p>
          <a:p>
            <a:pPr marL="400050" indent="-400050">
              <a:buFont typeface="+mj-lt"/>
              <a:buAutoNum type="romanLcPeriod"/>
            </a:pPr>
            <a:r>
              <a:rPr lang="en-AU" sz="1600" dirty="0">
                <a:latin typeface="Arial"/>
                <a:cs typeface="Arial"/>
              </a:rPr>
              <a:t>Structuring emails [this session]</a:t>
            </a:r>
          </a:p>
          <a:p>
            <a:endParaRPr lang="en-AU" sz="1600" dirty="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dirty="0"/>
              <a:t>Reflecting on this session – structuring emails</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dirty="0">
                <a:solidFill>
                  <a:schemeClr val="tx2"/>
                </a:solidFill>
              </a:rPr>
              <a:t>Has this session given you an understanding of:</a:t>
            </a:r>
          </a:p>
        </p:txBody>
      </p:sp>
      <p:sp>
        <p:nvSpPr>
          <p:cNvPr id="2" name="Text Placeholder 1"/>
          <p:cNvSpPr>
            <a:spLocks noGrp="1"/>
          </p:cNvSpPr>
          <p:nvPr>
            <p:ph type="body" sz="quarter" idx="15"/>
          </p:nvPr>
        </p:nvSpPr>
        <p:spPr>
          <a:xfrm>
            <a:off x="292149" y="2600324"/>
            <a:ext cx="4822775" cy="1468755"/>
          </a:xfrm>
        </p:spPr>
        <p:txBody>
          <a:bodyPr/>
          <a:lstStyle/>
          <a:p>
            <a:pPr marL="285750" indent="-285750">
              <a:buFont typeface="Arial" panose="020B0604020202020204" pitchFamily="34" charset="0"/>
              <a:buChar char="•"/>
            </a:pPr>
            <a:r>
              <a:rPr lang="en-AU" b="0" dirty="0">
                <a:solidFill>
                  <a:schemeClr val="tx2"/>
                </a:solidFill>
              </a:rPr>
              <a:t>how to write well-constructed, clear, and concise </a:t>
            </a:r>
            <a:r>
              <a:rPr lang="en-AU" b="0" dirty="0" smtClean="0">
                <a:solidFill>
                  <a:schemeClr val="tx2"/>
                </a:solidFill>
              </a:rPr>
              <a:t>emails.</a:t>
            </a:r>
            <a:endParaRPr lang="en-AU" b="0" dirty="0">
              <a:solidFill>
                <a:schemeClr val="tx2"/>
              </a:solidFill>
            </a:endParaRP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a:t>Learning &amp; Business Systems | PLNTS | 1.2 (b) iii Digital Content - Emails structuring emails V10.1 | Slide 10</a:t>
            </a:r>
            <a:endParaRPr lang="en-US" dirty="0"/>
          </a:p>
        </p:txBody>
      </p:sp>
    </p:spTree>
    <p:extLst>
      <p:ext uri="{BB962C8B-B14F-4D97-AF65-F5344CB8AC3E}">
        <p14:creationId xmlns:p14="http://schemas.microsoft.com/office/powerpoint/2010/main" val="6594413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relationship modules</a:t>
            </a:r>
          </a:p>
        </p:txBody>
      </p:sp>
      <p:graphicFrame>
        <p:nvGraphicFramePr>
          <p:cNvPr id="3" name="Table 2" descr="ESA relationship modules framework"/>
          <p:cNvGraphicFramePr>
            <a:graphicFrameLocks noGrp="1"/>
          </p:cNvGraphicFramePr>
          <p:nvPr>
            <p:extLst>
              <p:ext uri="{D42A27DB-BD31-4B8C-83A1-F6EECF244321}">
                <p14:modId xmlns:p14="http://schemas.microsoft.com/office/powerpoint/2010/main" val="532130800"/>
              </p:ext>
            </p:extLst>
          </p:nvPr>
        </p:nvGraphicFramePr>
        <p:xfrm>
          <a:off x="292099" y="1238220"/>
          <a:ext cx="8623001" cy="4785376"/>
        </p:xfrm>
        <a:graphic>
          <a:graphicData uri="http://schemas.openxmlformats.org/drawingml/2006/table">
            <a:tbl>
              <a:tblPr firstRow="1" bandRow="1">
                <a:tableStyleId>{69012ECD-51FC-41F1-AA8D-1B2483CD663E}</a:tableStyleId>
              </a:tblPr>
              <a:tblGrid>
                <a:gridCol w="2694468">
                  <a:extLst>
                    <a:ext uri="{9D8B030D-6E8A-4147-A177-3AD203B41FA5}">
                      <a16:colId xmlns:a16="http://schemas.microsoft.com/office/drawing/2014/main" val="1260283"/>
                    </a:ext>
                  </a:extLst>
                </a:gridCol>
                <a:gridCol w="2394743">
                  <a:extLst>
                    <a:ext uri="{9D8B030D-6E8A-4147-A177-3AD203B41FA5}">
                      <a16:colId xmlns:a16="http://schemas.microsoft.com/office/drawing/2014/main" val="2235698729"/>
                    </a:ext>
                  </a:extLst>
                </a:gridCol>
                <a:gridCol w="3533790">
                  <a:extLst>
                    <a:ext uri="{9D8B030D-6E8A-4147-A177-3AD203B41FA5}">
                      <a16:colId xmlns:a16="http://schemas.microsoft.com/office/drawing/2014/main" val="998507563"/>
                    </a:ext>
                  </a:extLst>
                </a:gridCol>
              </a:tblGrid>
              <a:tr h="316234">
                <a:tc>
                  <a:txBody>
                    <a:bodyPr/>
                    <a:lstStyle/>
                    <a:p>
                      <a:pPr algn="l"/>
                      <a:r>
                        <a:rPr lang="en-AU" sz="1400" dirty="0">
                          <a:solidFill>
                            <a:schemeClr val="bg1"/>
                          </a:solidFill>
                          <a:latin typeface="Arial Narrow" panose="020B0606020202030204" pitchFamily="34" charset="0"/>
                          <a:cs typeface="Arial" panose="020B0604020202020204" pitchFamily="34" charset="0"/>
                        </a:rPr>
                        <a:t>Framework focus area</a:t>
                      </a:r>
                    </a:p>
                  </a:txBody>
                  <a:tcPr>
                    <a:lnB w="6350" cap="flat" cmpd="sng" algn="ctr">
                      <a:noFill/>
                      <a:prstDash val="solid"/>
                      <a:miter lim="800000"/>
                    </a:lnB>
                  </a:tcPr>
                </a:tc>
                <a:tc>
                  <a:txBody>
                    <a:bodyPr/>
                    <a:lstStyle/>
                    <a:p>
                      <a:pPr algn="l"/>
                      <a:r>
                        <a:rPr lang="en-AU" sz="1400" dirty="0">
                          <a:latin typeface="Arial Narrow" panose="020B0606020202030204" pitchFamily="34" charset="0"/>
                          <a:cs typeface="Arial" panose="020B0604020202020204" pitchFamily="34" charset="0"/>
                        </a:rPr>
                        <a:t>Module</a:t>
                      </a:r>
                    </a:p>
                  </a:txBody>
                  <a:tcPr/>
                </a:tc>
                <a:tc>
                  <a:txBody>
                    <a:bodyPr/>
                    <a:lstStyle/>
                    <a:p>
                      <a:pPr algn="l"/>
                      <a:r>
                        <a:rPr lang="en-AU" sz="1400" dirty="0">
                          <a:latin typeface="Arial Narrow" panose="020B0606020202030204" pitchFamily="34" charset="0"/>
                          <a:cs typeface="Arial" panose="020B0604020202020204" pitchFamily="34" charset="0"/>
                        </a:rPr>
                        <a:t>Session</a:t>
                      </a:r>
                    </a:p>
                  </a:txBody>
                  <a:tcPr/>
                </a:tc>
                <a:extLst>
                  <a:ext uri="{0D108BD9-81ED-4DB2-BD59-A6C34878D82A}">
                    <a16:rowId xmlns:a16="http://schemas.microsoft.com/office/drawing/2014/main" val="686943443"/>
                  </a:ext>
                </a:extLst>
              </a:tr>
              <a:tr h="558514">
                <a:tc>
                  <a:txBody>
                    <a:bodyPr/>
                    <a:lstStyle/>
                    <a:p>
                      <a:pPr algn="l"/>
                      <a:r>
                        <a:rPr lang="en-AU" sz="1050" dirty="0">
                          <a:latin typeface="Arial Narrow" panose="020B0606020202030204" pitchFamily="34" charset="0"/>
                          <a:cs typeface="Arial" panose="020B0604020202020204" pitchFamily="34" charset="0"/>
                        </a:rPr>
                        <a:t>1.1 Oral communication</a:t>
                      </a:r>
                    </a:p>
                  </a:txBody>
                  <a:tcPr>
                    <a:lnT w="6350" cap="flat" cmpd="sng" algn="ctr">
                      <a:noFill/>
                      <a:prstDash val="solid"/>
                      <a:miter lim="800000"/>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Face-to-face</a:t>
                      </a:r>
                      <a:r>
                        <a:rPr lang="en-AU" sz="1050" baseline="0" dirty="0">
                          <a:latin typeface="Arial Narrow" panose="020B0606020202030204" pitchFamily="34" charset="0"/>
                          <a:cs typeface="Arial" panose="020B0604020202020204" pitchFamily="34" charset="0"/>
                        </a:rPr>
                        <a:t> communication</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Quality communication</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Create a positive image</a:t>
                      </a:r>
                    </a:p>
                    <a:p>
                      <a:pPr marL="285750" indent="-285750" algn="l">
                        <a:buFont typeface="+mj-lt"/>
                        <a:buAutoNum type="romanLcPeriod"/>
                      </a:pPr>
                      <a:r>
                        <a:rPr lang="en-AU" sz="1050" baseline="0" dirty="0">
                          <a:latin typeface="Arial Narrow" panose="020B0606020202030204" pitchFamily="34" charset="0"/>
                          <a:cs typeface="Arial" panose="020B0604020202020204" pitchFamily="34" charset="0"/>
                        </a:rPr>
                        <a:t>Develop a customer service statement</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773048443"/>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1.1</a:t>
                      </a:r>
                      <a:r>
                        <a:rPr lang="en-AU" sz="1050" baseline="0" dirty="0">
                          <a:solidFill>
                            <a:schemeClr val="bg1"/>
                          </a:solidFill>
                          <a:latin typeface="Arial Narrow" panose="020B0606020202030204" pitchFamily="34" charset="0"/>
                          <a:cs typeface="Arial" panose="020B0604020202020204" pitchFamily="34" charset="0"/>
                        </a:rPr>
                        <a:t> Oral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b. Telephone communication</a:t>
                      </a: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a:t>
                      </a:r>
                    </a:p>
                    <a:p>
                      <a:pPr marL="285750" indent="-285750" algn="l">
                        <a:buFont typeface="+mj-lt"/>
                        <a:buAutoNum type="romanLcPeriod"/>
                      </a:pPr>
                      <a:r>
                        <a:rPr lang="en-AU" sz="1050" dirty="0">
                          <a:latin typeface="Arial Narrow" panose="020B0606020202030204" pitchFamily="34" charset="0"/>
                          <a:cs typeface="Arial" panose="020B0604020202020204" pitchFamily="34" charset="0"/>
                        </a:rPr>
                        <a:t>Telephone communication procedures</a:t>
                      </a:r>
                    </a:p>
                  </a:txBody>
                  <a:tcPr/>
                </a:tc>
                <a:extLst>
                  <a:ext uri="{0D108BD9-81ED-4DB2-BD59-A6C34878D82A}">
                    <a16:rowId xmlns:a16="http://schemas.microsoft.com/office/drawing/2014/main" val="2015066822"/>
                  </a:ext>
                </a:extLst>
              </a:tr>
              <a:tr h="402130">
                <a:tc>
                  <a:txBody>
                    <a:bodyPr/>
                    <a:lstStyle/>
                    <a:p>
                      <a:pPr algn="l"/>
                      <a:r>
                        <a:rPr lang="en-AU" sz="1050" dirty="0">
                          <a:latin typeface="Arial Narrow" panose="020B0606020202030204" pitchFamily="34" charset="0"/>
                          <a:cs typeface="Arial" panose="020B0604020202020204" pitchFamily="34" charset="0"/>
                        </a:rPr>
                        <a:t>1.2 Written communication</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a:t>
                      </a:r>
                      <a:r>
                        <a:rPr lang="en-AU" sz="1050" smtClean="0">
                          <a:latin typeface="Arial Narrow" panose="020B0606020202030204" pitchFamily="34" charset="0"/>
                          <a:cs typeface="Arial" panose="020B0604020202020204" pitchFamily="34" charset="0"/>
                        </a:rPr>
                        <a:t>Communication guidelines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dirty="0">
                          <a:latin typeface="Arial Narrow" panose="020B0606020202030204" pitchFamily="34" charset="0"/>
                          <a:cs typeface="Arial" panose="020B0604020202020204" pitchFamily="34" charset="0"/>
                        </a:rPr>
                        <a:t>DoE Style Guide</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Written communication</a:t>
                      </a:r>
                    </a:p>
                  </a:txBody>
                  <a:tcPr/>
                </a:tc>
                <a:extLst>
                  <a:ext uri="{0D108BD9-81ED-4DB2-BD59-A6C34878D82A}">
                    <a16:rowId xmlns:a16="http://schemas.microsoft.com/office/drawing/2014/main" val="3776498202"/>
                  </a:ext>
                </a:extLst>
              </a:tr>
              <a:tr h="558514">
                <a:tc>
                  <a:txBody>
                    <a:bodyPr/>
                    <a:lstStyle/>
                    <a:p>
                      <a:pPr algn="l"/>
                      <a:r>
                        <a:rPr lang="en-AU" sz="1050" dirty="0">
                          <a:solidFill>
                            <a:schemeClr val="bg1"/>
                          </a:solidFill>
                          <a:latin typeface="Arial Narrow" panose="020B0606020202030204" pitchFamily="34" charset="0"/>
                          <a:cs typeface="Arial" panose="020B0604020202020204" pitchFamily="34" charset="0"/>
                        </a:rPr>
                        <a:t>1.2 Written communication</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Digital</a:t>
                      </a:r>
                      <a:r>
                        <a:rPr lang="en-AU" sz="1050" baseline="0" dirty="0">
                          <a:latin typeface="Arial Narrow" panose="020B0606020202030204" pitchFamily="34" charset="0"/>
                          <a:cs typeface="Arial" panose="020B0604020202020204" pitchFamily="34" charset="0"/>
                        </a:rPr>
                        <a:t> content – email</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DoE email policy and procedures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Storing school emails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Structuring emails</a:t>
                      </a:r>
                    </a:p>
                  </a:txBody>
                  <a:tcPr/>
                </a:tc>
                <a:extLst>
                  <a:ext uri="{0D108BD9-81ED-4DB2-BD59-A6C34878D82A}">
                    <a16:rowId xmlns:a16="http://schemas.microsoft.com/office/drawing/2014/main" val="2700594985"/>
                  </a:ext>
                </a:extLst>
              </a:tr>
              <a:tr h="402130">
                <a:tc>
                  <a:txBody>
                    <a:bodyPr/>
                    <a:lstStyle/>
                    <a:p>
                      <a:pPr algn="l"/>
                      <a:r>
                        <a:rPr lang="en-AU" sz="1050" dirty="0">
                          <a:solidFill>
                            <a:schemeClr val="bg1"/>
                          </a:solidFill>
                          <a:latin typeface="Arial Narrow" panose="020B0606020202030204" pitchFamily="34" charset="0"/>
                          <a:cs typeface="Arial" panose="020B0604020202020204" pitchFamily="34" charset="0"/>
                        </a:rPr>
                        <a:t>1.2 Written</a:t>
                      </a:r>
                      <a:r>
                        <a:rPr lang="en-AU" sz="1050" baseline="0" dirty="0">
                          <a:solidFill>
                            <a:schemeClr val="bg1"/>
                          </a:solidFill>
                          <a:latin typeface="Arial Narrow" panose="020B0606020202030204" pitchFamily="34" charset="0"/>
                          <a:cs typeface="Arial" panose="020B0604020202020204" pitchFamily="34" charset="0"/>
                        </a:rPr>
                        <a:t> communication</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Digital content – website</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Keeping your website current</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School website team</a:t>
                      </a:r>
                    </a:p>
                  </a:txBody>
                  <a:tcPr/>
                </a:tc>
                <a:extLst>
                  <a:ext uri="{0D108BD9-81ED-4DB2-BD59-A6C34878D82A}">
                    <a16:rowId xmlns:a16="http://schemas.microsoft.com/office/drawing/2014/main" val="1827598096"/>
                  </a:ext>
                </a:extLst>
              </a:tr>
              <a:tr h="402130">
                <a:tc>
                  <a:txBody>
                    <a:bodyPr/>
                    <a:lstStyle/>
                    <a:p>
                      <a:pPr algn="l"/>
                      <a:r>
                        <a:rPr lang="en-AU" sz="1050" dirty="0">
                          <a:latin typeface="Arial Narrow" panose="020B0606020202030204" pitchFamily="34" charset="0"/>
                          <a:cs typeface="Arial" panose="020B0604020202020204" pitchFamily="34" charset="0"/>
                        </a:rPr>
                        <a:t>1.3 Building relationships</a:t>
                      </a:r>
                    </a:p>
                  </a:txBody>
                  <a:tcPr>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a. Students</a:t>
                      </a:r>
                      <a:r>
                        <a:rPr lang="en-AU" sz="1050" baseline="0" dirty="0">
                          <a:latin typeface="Arial Narrow" panose="020B0606020202030204" pitchFamily="34" charset="0"/>
                          <a:cs typeface="Arial" panose="020B0604020202020204" pitchFamily="34" charset="0"/>
                        </a:rPr>
                        <a:t> as customers</a:t>
                      </a:r>
                      <a:endParaRPr lang="en-AU" sz="1050" dirty="0">
                        <a:latin typeface="Arial Narrow" panose="020B0606020202030204" pitchFamily="34" charset="0"/>
                        <a:cs typeface="Arial" panose="020B0604020202020204" pitchFamily="34" charset="0"/>
                      </a:endParaRP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Supporting students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Student wellbeing</a:t>
                      </a:r>
                    </a:p>
                  </a:txBody>
                  <a:tcPr/>
                </a:tc>
                <a:extLst>
                  <a:ext uri="{0D108BD9-81ED-4DB2-BD59-A6C34878D82A}">
                    <a16:rowId xmlns:a16="http://schemas.microsoft.com/office/drawing/2014/main" val="3671982970"/>
                  </a:ext>
                </a:extLst>
              </a:tr>
              <a:tr h="714897">
                <a:tc>
                  <a:txBody>
                    <a:bodyPr/>
                    <a:lstStyle/>
                    <a:p>
                      <a:pPr algn="l"/>
                      <a:r>
                        <a:rPr lang="en-AU" sz="1050" dirty="0">
                          <a:solidFill>
                            <a:schemeClr val="bg1"/>
                          </a:solidFill>
                          <a:latin typeface="Arial Narrow" panose="020B0606020202030204" pitchFamily="34" charset="0"/>
                          <a:cs typeface="Arial" panose="020B0604020202020204" pitchFamily="34" charset="0"/>
                        </a:rPr>
                        <a:t>1.3 Building</a:t>
                      </a:r>
                      <a:r>
                        <a:rPr lang="en-AU" sz="1050" baseline="0" dirty="0">
                          <a:solidFill>
                            <a:schemeClr val="bg1"/>
                          </a:solidFill>
                          <a:latin typeface="Arial Narrow" panose="020B0606020202030204" pitchFamily="34" charset="0"/>
                          <a:cs typeface="Arial" panose="020B0604020202020204" pitchFamily="34" charset="0"/>
                        </a:rPr>
                        <a:t>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AU" sz="1050" dirty="0">
                          <a:latin typeface="Arial Narrow" panose="020B0606020202030204" pitchFamily="34" charset="0"/>
                          <a:cs typeface="Arial" panose="020B0604020202020204" pitchFamily="34" charset="0"/>
                        </a:rPr>
                        <a:t>b. Connecting with customers</a:t>
                      </a:r>
                    </a:p>
                  </a:txBody>
                  <a:tcPr/>
                </a:tc>
                <a:tc>
                  <a:txBody>
                    <a:bodyPr/>
                    <a:lstStyle/>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Cultural diversity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Aboriginal &amp; Torres Strait Islander customers</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Welcoming customers with disability</a:t>
                      </a:r>
                    </a:p>
                    <a:p>
                      <a:pPr marL="285750" indent="-285750" algn="l">
                        <a:buFont typeface="+mj-lt"/>
                        <a:buAutoNum type="romanLcPeriod"/>
                      </a:pPr>
                      <a:r>
                        <a:rPr lang="en-AU" sz="1050" b="0" i="0" kern="1200" dirty="0">
                          <a:solidFill>
                            <a:schemeClr val="tx1"/>
                          </a:solidFill>
                          <a:effectLst/>
                          <a:latin typeface="Arial Narrow" panose="020B0606020202030204" pitchFamily="34" charset="0"/>
                          <a:ea typeface="+mn-ea"/>
                          <a:cs typeface="Arial" panose="020B0604020202020204" pitchFamily="34" charset="0"/>
                        </a:rPr>
                        <a:t>Customer complaints - role of SAS staff</a:t>
                      </a:r>
                    </a:p>
                  </a:txBody>
                  <a:tcPr/>
                </a:tc>
                <a:extLst>
                  <a:ext uri="{0D108BD9-81ED-4DB2-BD59-A6C34878D82A}">
                    <a16:rowId xmlns:a16="http://schemas.microsoft.com/office/drawing/2014/main" val="4018255628"/>
                  </a:ext>
                </a:extLst>
              </a:tr>
              <a:tr h="316234">
                <a:tc>
                  <a:txBody>
                    <a:bodyPr/>
                    <a:lstStyle/>
                    <a:p>
                      <a:pPr algn="l"/>
                      <a:r>
                        <a:rPr lang="en-AU" sz="1050" dirty="0">
                          <a:solidFill>
                            <a:schemeClr val="bg1"/>
                          </a:solidFill>
                          <a:latin typeface="Arial Narrow" panose="020B0606020202030204" pitchFamily="34" charset="0"/>
                          <a:cs typeface="Arial" panose="020B0604020202020204" pitchFamily="34" charset="0"/>
                        </a:rPr>
                        <a:t>1.3</a:t>
                      </a:r>
                      <a:r>
                        <a:rPr lang="en-AU" sz="1050" baseline="0" dirty="0">
                          <a:solidFill>
                            <a:schemeClr val="bg1"/>
                          </a:solidFill>
                          <a:latin typeface="Arial Narrow" panose="020B0606020202030204" pitchFamily="34" charset="0"/>
                          <a:cs typeface="Arial" panose="020B0604020202020204" pitchFamily="34" charset="0"/>
                        </a:rPr>
                        <a:t> Building relationships</a:t>
                      </a:r>
                      <a:endParaRPr lang="en-AU" sz="1050" dirty="0">
                        <a:solidFill>
                          <a:schemeClr val="bg1"/>
                        </a:solidFill>
                        <a:latin typeface="Arial Narrow" panose="020B0606020202030204" pitchFamily="34" charset="0"/>
                        <a:cs typeface="Arial" panose="020B0604020202020204" pitchFamily="34" charset="0"/>
                      </a:endParaRPr>
                    </a:p>
                  </a:txBody>
                  <a:tcPr>
                    <a:lnT w="12700" cap="flat" cmpd="sng" algn="ctr">
                      <a:noFill/>
                      <a:prstDash val="solid"/>
                      <a:round/>
                      <a:headEnd type="none" w="med" len="med"/>
                      <a:tailEnd type="none" w="med" len="med"/>
                    </a:lnT>
                  </a:tcPr>
                </a:tc>
                <a:tc>
                  <a:txBody>
                    <a:bodyPr/>
                    <a:lstStyle/>
                    <a:p>
                      <a:pPr algn="l"/>
                      <a:r>
                        <a:rPr lang="en-AU" sz="1050" dirty="0">
                          <a:latin typeface="Arial Narrow" panose="020B0606020202030204" pitchFamily="34" charset="0"/>
                          <a:cs typeface="Arial" panose="020B0604020202020204" pitchFamily="34" charset="0"/>
                        </a:rPr>
                        <a:t>c. Customer feedback</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Customer feedback</a:t>
                      </a:r>
                    </a:p>
                  </a:txBody>
                  <a:tcPr/>
                </a:tc>
                <a:extLst>
                  <a:ext uri="{0D108BD9-81ED-4DB2-BD59-A6C34878D82A}">
                    <a16:rowId xmlns:a16="http://schemas.microsoft.com/office/drawing/2014/main" val="3046961068"/>
                  </a:ext>
                </a:extLst>
              </a:tr>
              <a:tr h="316234">
                <a:tc>
                  <a:txBody>
                    <a:bodyPr/>
                    <a:lstStyle/>
                    <a:p>
                      <a:pPr algn="l"/>
                      <a:r>
                        <a:rPr lang="en-AU" sz="1050" dirty="0">
                          <a:latin typeface="Arial Narrow" panose="020B0606020202030204" pitchFamily="34" charset="0"/>
                          <a:cs typeface="Arial" panose="020B0604020202020204" pitchFamily="34" charset="0"/>
                        </a:rPr>
                        <a:t>1.4 Teamwork</a:t>
                      </a:r>
                    </a:p>
                  </a:txBody>
                  <a:tcPr/>
                </a:tc>
                <a:tc>
                  <a:txBody>
                    <a:bodyPr/>
                    <a:lstStyle/>
                    <a:p>
                      <a:pPr algn="l"/>
                      <a:r>
                        <a:rPr lang="en-AU" sz="1050" dirty="0">
                          <a:latin typeface="Arial Narrow" panose="020B0606020202030204" pitchFamily="34" charset="0"/>
                          <a:cs typeface="Arial" panose="020B0604020202020204" pitchFamily="34" charset="0"/>
                        </a:rPr>
                        <a:t>a. Keeping staff informed</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Keeping staff informed</a:t>
                      </a:r>
                    </a:p>
                  </a:txBody>
                  <a:tcPr/>
                </a:tc>
                <a:extLst>
                  <a:ext uri="{0D108BD9-81ED-4DB2-BD59-A6C34878D82A}">
                    <a16:rowId xmlns:a16="http://schemas.microsoft.com/office/drawing/2014/main" val="2182863114"/>
                  </a:ext>
                </a:extLst>
              </a:tr>
              <a:tr h="316234">
                <a:tc>
                  <a:txBody>
                    <a:bodyPr/>
                    <a:lstStyle/>
                    <a:p>
                      <a:pPr algn="l"/>
                      <a:r>
                        <a:rPr lang="en-AU" sz="1050" dirty="0">
                          <a:latin typeface="Arial Narrow" panose="020B0606020202030204" pitchFamily="34" charset="0"/>
                          <a:cs typeface="Arial" panose="020B0604020202020204" pitchFamily="34" charset="0"/>
                        </a:rPr>
                        <a:t>1.5 Promoting the school and its vision</a:t>
                      </a:r>
                    </a:p>
                  </a:txBody>
                  <a:tcPr/>
                </a:tc>
                <a:tc>
                  <a:txBody>
                    <a:bodyPr/>
                    <a:lstStyle/>
                    <a:p>
                      <a:pPr algn="l"/>
                      <a:r>
                        <a:rPr lang="en-AU" sz="1050" dirty="0">
                          <a:latin typeface="Arial Narrow" panose="020B0606020202030204" pitchFamily="34" charset="0"/>
                          <a:cs typeface="Arial" panose="020B0604020202020204" pitchFamily="34" charset="0"/>
                        </a:rPr>
                        <a:t>a. School plan and school culture</a:t>
                      </a:r>
                    </a:p>
                  </a:txBody>
                  <a:tcPr/>
                </a:tc>
                <a:tc>
                  <a:txBody>
                    <a:bodyPr/>
                    <a:lstStyle/>
                    <a:p>
                      <a:pPr algn="l"/>
                      <a:r>
                        <a:rPr lang="en-AU" sz="1050" b="0" i="0" kern="1200" dirty="0">
                          <a:solidFill>
                            <a:schemeClr val="tx1"/>
                          </a:solidFill>
                          <a:effectLst/>
                          <a:latin typeface="Arial Narrow" panose="020B0606020202030204" pitchFamily="34" charset="0"/>
                          <a:ea typeface="+mn-ea"/>
                          <a:cs typeface="Arial" panose="020B0604020202020204" pitchFamily="34" charset="0"/>
                        </a:rPr>
                        <a:t>School plan and school culture</a:t>
                      </a:r>
                    </a:p>
                  </a:txBody>
                  <a:tcPr/>
                </a:tc>
                <a:extLst>
                  <a:ext uri="{0D108BD9-81ED-4DB2-BD59-A6C34878D82A}">
                    <a16:rowId xmlns:a16="http://schemas.microsoft.com/office/drawing/2014/main" val="3766506984"/>
                  </a:ext>
                </a:extLst>
              </a:tr>
            </a:tbl>
          </a:graphicData>
        </a:graphic>
      </p:graphicFrame>
      <p:sp>
        <p:nvSpPr>
          <p:cNvPr id="2" name="Rectangle 1"/>
          <p:cNvSpPr/>
          <p:nvPr/>
        </p:nvSpPr>
        <p:spPr>
          <a:xfrm>
            <a:off x="292099" y="61179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Learning for Non-Teaching Staff (PLNTS)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00" y="6336182"/>
            <a:ext cx="8623001" cy="365125"/>
          </a:xfrm>
        </p:spPr>
        <p:txBody>
          <a:bodyPr/>
          <a:lstStyle/>
          <a:p>
            <a:r>
              <a:rPr lang="en-AU" dirty="0"/>
              <a:t>Learning &amp; Business Systems | PLNTS | 1.2 (b) iii Digital Content - Emails structuring emails V10.1 | Slide 11</a:t>
            </a:r>
            <a:endParaRPr lang="en-US" dirty="0"/>
          </a:p>
        </p:txBody>
      </p:sp>
    </p:spTree>
    <p:extLst>
      <p:ext uri="{BB962C8B-B14F-4D97-AF65-F5344CB8AC3E}">
        <p14:creationId xmlns:p14="http://schemas.microsoft.com/office/powerpoint/2010/main" val="25504051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a:t>Learning &amp; Business Systems | PLNTS | 1.2 (b) iii Digital Content - Emails structuring emails V10.1 | Slide 12</a:t>
            </a:r>
            <a:endParaRPr lang="en-US" dirty="0"/>
          </a:p>
        </p:txBody>
      </p:sp>
    </p:spTree>
    <p:extLst>
      <p:ext uri="{BB962C8B-B14F-4D97-AF65-F5344CB8AC3E}">
        <p14:creationId xmlns:p14="http://schemas.microsoft.com/office/powerpoint/2010/main" val="26272219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dirty="0">
                <a:latin typeface="Arial"/>
                <a:cs typeface="Arial"/>
              </a:rPr>
              <a:t>Professional learning for non-teaching 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dirty="0">
                <a:solidFill>
                  <a:prstClr val="black"/>
                </a:solidFill>
                <a:latin typeface="Arial" panose="020B0604020202020204" pitchFamily="34" charset="0"/>
                <a:cs typeface="Arial" panose="020B0604020202020204" pitchFamily="34" charset="0"/>
                <a:hlinkClick r:id="rId4"/>
              </a:rPr>
              <a:t>PLNTS catalogue</a:t>
            </a:r>
            <a:endParaRPr lang="en-AU" sz="14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30162" cy="365125"/>
          </a:xfrm>
        </p:spPr>
        <p:txBody>
          <a:bodyPr/>
          <a:lstStyle/>
          <a:p>
            <a:r>
              <a:rPr lang="en-AU" dirty="0"/>
              <a:t>Learning &amp; Business Systems | PLNTS | 1.2 (b) iii Digital Content - Emails structuring emails V10.1 | Slide 13</a:t>
            </a:r>
            <a:endParaRPr lang="en-US" dirty="0"/>
          </a:p>
        </p:txBody>
      </p:sp>
    </p:spTree>
    <p:extLst>
      <p:ext uri="{BB962C8B-B14F-4D97-AF65-F5344CB8AC3E}">
        <p14:creationId xmlns:p14="http://schemas.microsoft.com/office/powerpoint/2010/main" val="11766141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Structure of the module</a:t>
            </a:r>
          </a:p>
        </p:txBody>
      </p:sp>
      <p:sp>
        <p:nvSpPr>
          <p:cNvPr id="2" name="Text Placeholder 1"/>
          <p:cNvSpPr>
            <a:spLocks noGrp="1"/>
          </p:cNvSpPr>
          <p:nvPr>
            <p:ph type="body" sz="quarter" idx="15"/>
          </p:nvPr>
        </p:nvSpPr>
        <p:spPr>
          <a:xfrm>
            <a:off x="292100" y="1364374"/>
            <a:ext cx="5018087" cy="4369452"/>
          </a:xfrm>
        </p:spPr>
        <p:txBody>
          <a:bodyPr/>
          <a:lstStyle/>
          <a:p>
            <a:r>
              <a:rPr lang="en-AU" sz="1600" b="0" dirty="0">
                <a:solidFill>
                  <a:schemeClr val="tx2"/>
                </a:solidFill>
              </a:rPr>
              <a:t>This module contains 3 sessions and has a total delivery time of 2 hours 15 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a:t>
            </a:r>
          </a:p>
          <a:p>
            <a:pPr marL="691744" lvl="2" indent="-285750">
              <a:buFont typeface="Courier New" panose="02070309020205020404" pitchFamily="49" charset="0"/>
              <a:buChar char="o"/>
            </a:pPr>
            <a:r>
              <a:rPr lang="en-AU" sz="1400" b="0" dirty="0">
                <a:solidFill>
                  <a:schemeClr val="tx2"/>
                </a:solidFill>
              </a:rPr>
              <a:t>session 1 – DoE email policy and procedures – 55 minutes </a:t>
            </a:r>
          </a:p>
          <a:p>
            <a:pPr marL="691744" lvl="2" indent="-285750">
              <a:buFont typeface="Courier New" panose="02070309020205020404" pitchFamily="49" charset="0"/>
              <a:buChar char="o"/>
            </a:pPr>
            <a:r>
              <a:rPr lang="en-AU" sz="1400" b="0" dirty="0">
                <a:solidFill>
                  <a:schemeClr val="tx2"/>
                </a:solidFill>
              </a:rPr>
              <a:t>session 2 – Storing school emails – 45 minutes</a:t>
            </a:r>
          </a:p>
          <a:p>
            <a:pPr marL="691744" lvl="2" indent="-285750">
              <a:buFont typeface="Courier New" panose="02070309020205020404" pitchFamily="49" charset="0"/>
              <a:buChar char="o"/>
            </a:pPr>
            <a:r>
              <a:rPr lang="en-AU" sz="1400" b="0" dirty="0">
                <a:solidFill>
                  <a:schemeClr val="tx2"/>
                </a:solidFill>
              </a:rPr>
              <a:t>session 3 – Structuring emails – 35 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496050" y="1364374"/>
            <a:ext cx="2305050"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dirty="0">
                <a:solidFill>
                  <a:schemeClr val="tx2"/>
                </a:solidFill>
              </a:rPr>
              <a:t>Purpose</a:t>
            </a:r>
          </a:p>
          <a:p>
            <a:r>
              <a:rPr lang="en-AU" sz="1600" b="0" dirty="0">
                <a:solidFill>
                  <a:schemeClr val="tx2"/>
                </a:solidFill>
              </a:rPr>
              <a:t>This module is one of a series of modules which have been developed to support the implementation of the Excellence in School Administration Framework</a:t>
            </a:r>
          </a:p>
          <a:p>
            <a:endParaRPr lang="en-AU" dirty="0"/>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a:t>Learning &amp; Business Systems | PLNTS | 1.2 (b) iii Digital Content - Emails structuring emails V10.1 | Slide 2</a:t>
            </a:r>
            <a:endParaRPr lang="en-US" dirty="0"/>
          </a:p>
        </p:txBody>
      </p:sp>
    </p:spTree>
    <p:extLst>
      <p:ext uri="{BB962C8B-B14F-4D97-AF65-F5344CB8AC3E}">
        <p14:creationId xmlns:p14="http://schemas.microsoft.com/office/powerpoint/2010/main" val="25890979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Delivery</a:t>
            </a:r>
          </a:p>
        </p:txBody>
      </p:sp>
      <p:sp>
        <p:nvSpPr>
          <p:cNvPr id="4" name="Text Placeholder 3"/>
          <p:cNvSpPr>
            <a:spLocks noGrp="1"/>
          </p:cNvSpPr>
          <p:nvPr>
            <p:ph type="body" sz="quarter" idx="15"/>
          </p:nvPr>
        </p:nvSpPr>
        <p:spPr>
          <a:xfrm>
            <a:off x="292101" y="1380242"/>
            <a:ext cx="5003799" cy="3001258"/>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dirty="0">
                <a:solidFill>
                  <a:schemeClr val="tx2"/>
                </a:solidFill>
              </a:rPr>
              <a:t>for external presentations </a:t>
            </a:r>
            <a:r>
              <a:rPr lang="en-AU" sz="1200" b="0" dirty="0">
                <a:solidFill>
                  <a:schemeClr val="tx2"/>
                </a:solidFill>
              </a:rPr>
              <a:t>at the commencement of the session ask participants to introduce themselves and briefly explain their reasons for attending, adjust notes and resources where </a:t>
            </a:r>
            <a:r>
              <a:rPr lang="en-AU" sz="1200" b="0" dirty="0" smtClean="0">
                <a:solidFill>
                  <a:schemeClr val="tx2"/>
                </a:solidFill>
              </a:rPr>
              <a:t>necessary.</a:t>
            </a:r>
            <a:endParaRPr lang="en-AU" sz="1200" b="0" dirty="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00" y="6268286"/>
            <a:ext cx="8623001" cy="365125"/>
          </a:xfrm>
        </p:spPr>
        <p:txBody>
          <a:bodyPr/>
          <a:lstStyle/>
          <a:p>
            <a:r>
              <a:rPr lang="en-AU" dirty="0"/>
              <a:t>Learning &amp; Business Systems | PLNTS | 1.2 (b) iii Digital Content - Emails structuring emails V10.1 | Slide 3 </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latin typeface="Arial"/>
                <a:cs typeface="Arial"/>
              </a:rPr>
              <a:t>Outcome of the module – digital content - email</a:t>
            </a:r>
          </a:p>
        </p:txBody>
      </p:sp>
      <p:sp>
        <p:nvSpPr>
          <p:cNvPr id="5" name="Text Placeholder 4"/>
          <p:cNvSpPr>
            <a:spLocks noGrp="1"/>
          </p:cNvSpPr>
          <p:nvPr>
            <p:ph type="body" sz="quarter" idx="15"/>
          </p:nvPr>
        </p:nvSpPr>
        <p:spPr>
          <a:xfrm>
            <a:off x="3657601" y="1245629"/>
            <a:ext cx="5264712" cy="419659"/>
          </a:xfrm>
        </p:spPr>
        <p:txBody>
          <a:bodyPr/>
          <a:lstStyle/>
          <a:p>
            <a:r>
              <a:rPr lang="en-AU" b="0" dirty="0">
                <a:solidFill>
                  <a:schemeClr val="tx2"/>
                </a:solidFill>
              </a:rPr>
              <a:t>At the completion of this module, participants should be able to:</a:t>
            </a:r>
          </a:p>
          <a:p>
            <a:endParaRPr lang="en-AU" dirty="0"/>
          </a:p>
        </p:txBody>
      </p:sp>
      <p:sp>
        <p:nvSpPr>
          <p:cNvPr id="6" name="Text Placeholder 4"/>
          <p:cNvSpPr txBox="1">
            <a:spLocks/>
          </p:cNvSpPr>
          <p:nvPr/>
        </p:nvSpPr>
        <p:spPr>
          <a:xfrm>
            <a:off x="3657600" y="2163758"/>
            <a:ext cx="5143500" cy="3398842"/>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sz="1700" b="0" dirty="0">
                <a:solidFill>
                  <a:schemeClr val="tx2"/>
                </a:solidFill>
              </a:rPr>
              <a:t>describe the characteristics of well structured, easy to follow written communication and apply these to produce writing in the following forms:</a:t>
            </a:r>
          </a:p>
          <a:p>
            <a:pPr marL="923925" lvl="1" indent="-285750">
              <a:buFont typeface="Courier New" panose="02070309020205020404" pitchFamily="49" charset="0"/>
              <a:buChar char="o"/>
            </a:pPr>
            <a:r>
              <a:rPr lang="en-AU" sz="1700" dirty="0"/>
              <a:t>general correspondence</a:t>
            </a:r>
          </a:p>
          <a:p>
            <a:pPr marL="923925" lvl="1" indent="-285750">
              <a:buFont typeface="Courier New" panose="02070309020205020404" pitchFamily="49" charset="0"/>
              <a:buChar char="o"/>
            </a:pPr>
            <a:r>
              <a:rPr lang="en-AU" sz="1700" dirty="0"/>
              <a:t>permission notes and newsletters</a:t>
            </a:r>
          </a:p>
          <a:p>
            <a:pPr marL="923925" lvl="1" indent="-285750">
              <a:buFont typeface="Courier New" panose="02070309020205020404" pitchFamily="49" charset="0"/>
              <a:buChar char="o"/>
            </a:pPr>
            <a:r>
              <a:rPr lang="en-AU" sz="1700" dirty="0"/>
              <a:t>digital content and </a:t>
            </a:r>
            <a:r>
              <a:rPr lang="en-AU" sz="1700" dirty="0" smtClean="0"/>
              <a:t>email.</a:t>
            </a:r>
            <a:endParaRPr lang="en-AU" dirty="0">
              <a:solidFill>
                <a:schemeClr val="tx2"/>
              </a:solidFill>
            </a:endParaRPr>
          </a:p>
        </p:txBody>
      </p:sp>
      <p:pic>
        <p:nvPicPr>
          <p:cNvPr id="4" name="circle-arrow2.png" descr="Decorative"/>
          <p:cNvPicPr>
            <a:picLocks noChangeAspect="1"/>
          </p:cNvPicPr>
          <p:nvPr/>
        </p:nvPicPr>
        <p:blipFill>
          <a:blip r:embed="rId3"/>
          <a:stretch>
            <a:fillRect/>
          </a:stretch>
        </p:blipFill>
        <p:spPr>
          <a:xfrm>
            <a:off x="605663" y="2435094"/>
            <a:ext cx="2651885" cy="2629475"/>
          </a:xfrm>
          <a:prstGeom prst="rect">
            <a:avLst/>
          </a:prstGeom>
          <a:ln w="12700">
            <a:miter lim="400000"/>
          </a:ln>
        </p:spPr>
      </p:pic>
      <p:sp>
        <p:nvSpPr>
          <p:cNvPr id="10" name="Footer Placeholder 9"/>
          <p:cNvSpPr>
            <a:spLocks noGrp="1"/>
          </p:cNvSpPr>
          <p:nvPr>
            <p:ph type="ftr" sz="quarter" idx="3"/>
          </p:nvPr>
        </p:nvSpPr>
        <p:spPr>
          <a:xfrm>
            <a:off x="292150" y="6258126"/>
            <a:ext cx="8630162" cy="365125"/>
          </a:xfrm>
        </p:spPr>
        <p:txBody>
          <a:bodyPr/>
          <a:lstStyle/>
          <a:p>
            <a:r>
              <a:rPr lang="en-AU" dirty="0"/>
              <a:t>Learning &amp; Business Systems | PLNTS | 1.2 (b) iii Digital Content - Emails structuring emails V10.1 | Slide 4</a:t>
            </a:r>
            <a:endParaRPr lang="en-US" dirty="0"/>
          </a:p>
        </p:txBody>
      </p:sp>
    </p:spTree>
    <p:extLst>
      <p:ext uri="{BB962C8B-B14F-4D97-AF65-F5344CB8AC3E}">
        <p14:creationId xmlns:p14="http://schemas.microsoft.com/office/powerpoint/2010/main" val="189157748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t>Outcome of this session – structuring emails</a:t>
            </a:r>
          </a:p>
        </p:txBody>
      </p:sp>
      <p:sp>
        <p:nvSpPr>
          <p:cNvPr id="5" name="Text Placeholder 4"/>
          <p:cNvSpPr>
            <a:spLocks noGrp="1"/>
          </p:cNvSpPr>
          <p:nvPr>
            <p:ph type="body" sz="quarter" idx="15"/>
          </p:nvPr>
        </p:nvSpPr>
        <p:spPr>
          <a:xfrm>
            <a:off x="3655830" y="1492975"/>
            <a:ext cx="5297670" cy="958412"/>
          </a:xfrm>
        </p:spPr>
        <p:txBody>
          <a:bodyPr/>
          <a:lstStyle/>
          <a:p>
            <a:r>
              <a:rPr lang="en-AU" b="0" dirty="0">
                <a:solidFill>
                  <a:schemeClr val="tx2"/>
                </a:solidFill>
              </a:rPr>
              <a:t>At the completion of this session, participants should be able to:</a:t>
            </a:r>
          </a:p>
          <a:p>
            <a:endParaRPr lang="en-AU" dirty="0"/>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write well-constructed, clear, and concise </a:t>
            </a:r>
            <a:r>
              <a:rPr lang="en-AU" b="0" dirty="0" smtClean="0">
                <a:solidFill>
                  <a:schemeClr val="tx2"/>
                </a:solidFill>
              </a:rPr>
              <a:t>emails.</a:t>
            </a:r>
            <a:endParaRPr lang="en-AU" b="0" dirty="0">
              <a:solidFill>
                <a:schemeClr val="tx2"/>
              </a:solidFill>
            </a:endParaRPr>
          </a:p>
          <a:p>
            <a:endParaRPr lang="en-AU" dirty="0">
              <a:solidFill>
                <a:schemeClr val="tx2"/>
              </a:solidFill>
            </a:endParaRP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dirty="0"/>
              <a:t>Learning &amp; Business Systems | PLNTS | 1.2 (b) iii Digital Content - Emails structuring emails V10.1 | Slide 5</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Writing emails</a:t>
            </a:r>
          </a:p>
        </p:txBody>
      </p:sp>
      <p:pic>
        <p:nvPicPr>
          <p:cNvPr id="6" name="email2.png" descr="Envelope"/>
          <p:cNvPicPr>
            <a:picLocks noChangeAspect="1"/>
          </p:cNvPicPr>
          <p:nvPr/>
        </p:nvPicPr>
        <p:blipFill>
          <a:blip r:embed="rId3"/>
          <a:stretch>
            <a:fillRect/>
          </a:stretch>
        </p:blipFill>
        <p:spPr>
          <a:xfrm>
            <a:off x="2710241" y="1562540"/>
            <a:ext cx="3188940" cy="3877234"/>
          </a:xfrm>
          <a:prstGeom prst="rect">
            <a:avLst/>
          </a:prstGeom>
          <a:ln w="12700">
            <a:miter lim="400000"/>
          </a:ln>
          <a:effectLst>
            <a:outerShdw blurRad="63500" dist="25400" dir="5400000" rotWithShape="0">
              <a:srgbClr val="000000">
                <a:alpha val="50000"/>
              </a:srgbClr>
            </a:outerShdw>
          </a:effectLst>
        </p:spPr>
      </p:pic>
      <p:sp>
        <p:nvSpPr>
          <p:cNvPr id="2" name="Text Placeholder 1"/>
          <p:cNvSpPr>
            <a:spLocks noGrp="1"/>
          </p:cNvSpPr>
          <p:nvPr>
            <p:ph type="body" sz="quarter" idx="16"/>
          </p:nvPr>
        </p:nvSpPr>
        <p:spPr>
          <a:xfrm>
            <a:off x="985520" y="3158574"/>
            <a:ext cx="1620519" cy="685165"/>
          </a:xfrm>
        </p:spPr>
        <p:txBody>
          <a:bodyPr>
            <a:normAutofit/>
          </a:bodyPr>
          <a:lstStyle/>
          <a:p>
            <a:pPr marL="0" indent="0">
              <a:buNone/>
            </a:pPr>
            <a:r>
              <a:rPr lang="en-AU" sz="2000" b="1" dirty="0"/>
              <a:t>Consider</a:t>
            </a:r>
          </a:p>
        </p:txBody>
      </p:sp>
      <p:sp>
        <p:nvSpPr>
          <p:cNvPr id="7" name="Text Placeholder 1"/>
          <p:cNvSpPr>
            <a:spLocks noGrp="1"/>
          </p:cNvSpPr>
          <p:nvPr>
            <p:ph type="body" sz="quarter" idx="16"/>
          </p:nvPr>
        </p:nvSpPr>
        <p:spPr>
          <a:xfrm>
            <a:off x="4278662" y="1444888"/>
            <a:ext cx="1620519" cy="685165"/>
          </a:xfrm>
        </p:spPr>
        <p:txBody>
          <a:bodyPr>
            <a:normAutofit/>
          </a:bodyPr>
          <a:lstStyle/>
          <a:p>
            <a:pPr marL="0" indent="0">
              <a:buNone/>
            </a:pPr>
            <a:r>
              <a:rPr lang="en-AU" sz="2000" dirty="0"/>
              <a:t>audience</a:t>
            </a:r>
          </a:p>
        </p:txBody>
      </p:sp>
      <p:sp>
        <p:nvSpPr>
          <p:cNvPr id="8" name="Text Placeholder 1"/>
          <p:cNvSpPr>
            <a:spLocks noGrp="1"/>
          </p:cNvSpPr>
          <p:nvPr>
            <p:ph type="body" sz="quarter" idx="16"/>
          </p:nvPr>
        </p:nvSpPr>
        <p:spPr>
          <a:xfrm>
            <a:off x="5778926" y="2402913"/>
            <a:ext cx="1620519" cy="685165"/>
          </a:xfrm>
        </p:spPr>
        <p:txBody>
          <a:bodyPr>
            <a:normAutofit/>
          </a:bodyPr>
          <a:lstStyle/>
          <a:p>
            <a:pPr marL="0" indent="0">
              <a:buNone/>
            </a:pPr>
            <a:r>
              <a:rPr lang="en-AU" sz="2000" dirty="0"/>
              <a:t>subject</a:t>
            </a:r>
          </a:p>
        </p:txBody>
      </p:sp>
      <p:sp>
        <p:nvSpPr>
          <p:cNvPr id="9" name="Text Placeholder 1"/>
          <p:cNvSpPr>
            <a:spLocks noGrp="1"/>
          </p:cNvSpPr>
          <p:nvPr>
            <p:ph type="body" sz="quarter" idx="16"/>
          </p:nvPr>
        </p:nvSpPr>
        <p:spPr>
          <a:xfrm>
            <a:off x="6106938" y="3699643"/>
            <a:ext cx="1620519" cy="685165"/>
          </a:xfrm>
        </p:spPr>
        <p:txBody>
          <a:bodyPr>
            <a:normAutofit/>
          </a:bodyPr>
          <a:lstStyle/>
          <a:p>
            <a:pPr marL="0" indent="0">
              <a:buNone/>
            </a:pPr>
            <a:r>
              <a:rPr lang="en-AU" sz="2000" dirty="0"/>
              <a:t>word count</a:t>
            </a:r>
          </a:p>
        </p:txBody>
      </p:sp>
      <p:sp>
        <p:nvSpPr>
          <p:cNvPr id="10" name="Text Placeholder 1"/>
          <p:cNvSpPr>
            <a:spLocks noGrp="1"/>
          </p:cNvSpPr>
          <p:nvPr>
            <p:ph type="body" sz="quarter" idx="16"/>
          </p:nvPr>
        </p:nvSpPr>
        <p:spPr>
          <a:xfrm>
            <a:off x="5778927" y="4962141"/>
            <a:ext cx="1620519" cy="685165"/>
          </a:xfrm>
        </p:spPr>
        <p:txBody>
          <a:bodyPr>
            <a:normAutofit/>
          </a:bodyPr>
          <a:lstStyle/>
          <a:p>
            <a:pPr marL="0" indent="0">
              <a:buNone/>
            </a:pPr>
            <a:r>
              <a:rPr lang="en-AU" sz="2000" dirty="0"/>
              <a:t>call to action</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1.2 (b) iii Digital Content - Emails structuring emails V10.1 | Slide 6 </a:t>
            </a:r>
            <a:endParaRPr lang="en-US" dirty="0"/>
          </a:p>
        </p:txBody>
      </p:sp>
    </p:spTree>
    <p:extLst>
      <p:ext uri="{BB962C8B-B14F-4D97-AF65-F5344CB8AC3E}">
        <p14:creationId xmlns:p14="http://schemas.microsoft.com/office/powerpoint/2010/main" val="297414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Writing emails</a:t>
            </a:r>
          </a:p>
        </p:txBody>
      </p:sp>
      <p:sp>
        <p:nvSpPr>
          <p:cNvPr id="2" name="Text Placeholder 1"/>
          <p:cNvSpPr>
            <a:spLocks noGrp="1"/>
          </p:cNvSpPr>
          <p:nvPr>
            <p:ph type="body" sz="quarter" idx="16"/>
          </p:nvPr>
        </p:nvSpPr>
        <p:spPr>
          <a:xfrm>
            <a:off x="901700" y="1623214"/>
            <a:ext cx="1620519" cy="685165"/>
          </a:xfrm>
        </p:spPr>
        <p:txBody>
          <a:bodyPr>
            <a:normAutofit/>
          </a:bodyPr>
          <a:lstStyle/>
          <a:p>
            <a:pPr marL="0" indent="0">
              <a:buNone/>
            </a:pPr>
            <a:r>
              <a:rPr lang="en-AU" sz="2000" b="1" dirty="0"/>
              <a:t>Structure</a:t>
            </a:r>
          </a:p>
        </p:txBody>
      </p:sp>
      <p:pic>
        <p:nvPicPr>
          <p:cNvPr id="11" name="structure.png" descr="Decorative"/>
          <p:cNvPicPr>
            <a:picLocks/>
          </p:cNvPicPr>
          <p:nvPr/>
        </p:nvPicPr>
        <p:blipFill>
          <a:blip r:embed="rId3"/>
          <a:stretch>
            <a:fillRect/>
          </a:stretch>
        </p:blipFill>
        <p:spPr>
          <a:xfrm>
            <a:off x="589791" y="1985320"/>
            <a:ext cx="8144821" cy="3333327"/>
          </a:xfrm>
          <a:prstGeom prst="rect">
            <a:avLst/>
          </a:prstGeom>
          <a:ln w="12700">
            <a:miter lim="400000"/>
          </a:ln>
        </p:spPr>
      </p:pic>
      <p:sp>
        <p:nvSpPr>
          <p:cNvPr id="7" name="Text Placeholder 1"/>
          <p:cNvSpPr>
            <a:spLocks noGrp="1"/>
          </p:cNvSpPr>
          <p:nvPr>
            <p:ph type="body" sz="quarter" idx="16"/>
          </p:nvPr>
        </p:nvSpPr>
        <p:spPr>
          <a:xfrm>
            <a:off x="4136422" y="1900148"/>
            <a:ext cx="1213265" cy="685165"/>
          </a:xfrm>
        </p:spPr>
        <p:txBody>
          <a:bodyPr>
            <a:normAutofit/>
          </a:bodyPr>
          <a:lstStyle/>
          <a:p>
            <a:pPr marL="0" indent="0">
              <a:buNone/>
            </a:pPr>
            <a:r>
              <a:rPr lang="en-AU" sz="2000" dirty="0"/>
              <a:t>greeting</a:t>
            </a:r>
          </a:p>
        </p:txBody>
      </p:sp>
      <p:sp>
        <p:nvSpPr>
          <p:cNvPr id="8" name="Text Placeholder 1"/>
          <p:cNvSpPr>
            <a:spLocks noGrp="1"/>
          </p:cNvSpPr>
          <p:nvPr>
            <p:ph type="body" sz="quarter" idx="16"/>
          </p:nvPr>
        </p:nvSpPr>
        <p:spPr>
          <a:xfrm>
            <a:off x="4099561" y="2834299"/>
            <a:ext cx="1234440" cy="685165"/>
          </a:xfrm>
        </p:spPr>
        <p:txBody>
          <a:bodyPr>
            <a:normAutofit/>
          </a:bodyPr>
          <a:lstStyle/>
          <a:p>
            <a:pPr marL="0" indent="0">
              <a:buNone/>
            </a:pPr>
            <a:r>
              <a:rPr lang="en-AU" sz="2000" dirty="0">
                <a:solidFill>
                  <a:schemeClr val="bg1"/>
                </a:solidFill>
              </a:rPr>
              <a:t>message</a:t>
            </a:r>
          </a:p>
        </p:txBody>
      </p:sp>
      <p:sp>
        <p:nvSpPr>
          <p:cNvPr id="9" name="Text Placeholder 1"/>
          <p:cNvSpPr>
            <a:spLocks noGrp="1"/>
          </p:cNvSpPr>
          <p:nvPr>
            <p:ph type="body" sz="quarter" idx="16"/>
          </p:nvPr>
        </p:nvSpPr>
        <p:spPr>
          <a:xfrm>
            <a:off x="589791" y="3895338"/>
            <a:ext cx="1475229" cy="1438956"/>
          </a:xfrm>
        </p:spPr>
        <p:txBody>
          <a:bodyPr>
            <a:normAutofit fontScale="85000" lnSpcReduction="20000"/>
          </a:bodyPr>
          <a:lstStyle/>
          <a:p>
            <a:pPr marL="0" indent="0" algn="ctr">
              <a:buNone/>
            </a:pPr>
            <a:r>
              <a:rPr lang="en-AU" sz="2000" dirty="0"/>
              <a:t>Recipient can’t see you or hear your voice</a:t>
            </a:r>
          </a:p>
        </p:txBody>
      </p:sp>
      <p:sp>
        <p:nvSpPr>
          <p:cNvPr id="10" name="Text Placeholder 1"/>
          <p:cNvSpPr>
            <a:spLocks noGrp="1"/>
          </p:cNvSpPr>
          <p:nvPr>
            <p:ph type="body" sz="quarter" idx="16"/>
          </p:nvPr>
        </p:nvSpPr>
        <p:spPr>
          <a:xfrm>
            <a:off x="2206021" y="3914411"/>
            <a:ext cx="1527779" cy="1435122"/>
          </a:xfrm>
        </p:spPr>
        <p:txBody>
          <a:bodyPr>
            <a:normAutofit fontScale="77500" lnSpcReduction="20000"/>
          </a:bodyPr>
          <a:lstStyle/>
          <a:p>
            <a:pPr marL="0" indent="0" algn="ctr">
              <a:buNone/>
            </a:pPr>
            <a:r>
              <a:rPr lang="en-AU" sz="2000" dirty="0"/>
              <a:t>Choose words carefully to avoid being misconstrued</a:t>
            </a:r>
          </a:p>
        </p:txBody>
      </p:sp>
      <p:sp>
        <p:nvSpPr>
          <p:cNvPr id="12" name="Text Placeholder 1"/>
          <p:cNvSpPr>
            <a:spLocks noGrp="1"/>
          </p:cNvSpPr>
          <p:nvPr>
            <p:ph type="body" sz="quarter" idx="16"/>
          </p:nvPr>
        </p:nvSpPr>
        <p:spPr>
          <a:xfrm>
            <a:off x="3919677" y="3927307"/>
            <a:ext cx="1527779" cy="1435122"/>
          </a:xfrm>
        </p:spPr>
        <p:txBody>
          <a:bodyPr>
            <a:normAutofit fontScale="77500" lnSpcReduction="20000"/>
          </a:bodyPr>
          <a:lstStyle/>
          <a:p>
            <a:pPr marL="0" indent="0" algn="ctr">
              <a:buNone/>
            </a:pPr>
            <a:r>
              <a:rPr lang="en-AU" sz="2000" dirty="0">
                <a:solidFill>
                  <a:schemeClr val="bg1"/>
                </a:solidFill>
              </a:rPr>
              <a:t>Listen to your own voice as you write the email</a:t>
            </a:r>
          </a:p>
        </p:txBody>
      </p:sp>
      <p:sp>
        <p:nvSpPr>
          <p:cNvPr id="13" name="Text Placeholder 1"/>
          <p:cNvSpPr>
            <a:spLocks noGrp="1"/>
          </p:cNvSpPr>
          <p:nvPr>
            <p:ph type="body" sz="quarter" idx="16"/>
          </p:nvPr>
        </p:nvSpPr>
        <p:spPr>
          <a:xfrm>
            <a:off x="5579993" y="3950167"/>
            <a:ext cx="1527779" cy="1435122"/>
          </a:xfrm>
        </p:spPr>
        <p:txBody>
          <a:bodyPr>
            <a:normAutofit fontScale="70000" lnSpcReduction="20000"/>
          </a:bodyPr>
          <a:lstStyle/>
          <a:p>
            <a:pPr marL="0" indent="0" algn="ctr">
              <a:buNone/>
            </a:pPr>
            <a:r>
              <a:rPr lang="en-AU" sz="2000" dirty="0">
                <a:solidFill>
                  <a:schemeClr val="tx1"/>
                </a:solidFill>
              </a:rPr>
              <a:t>DO NOT WRITE IN CAPITALS – YOU ARE YELLING!</a:t>
            </a:r>
          </a:p>
        </p:txBody>
      </p:sp>
      <p:sp>
        <p:nvSpPr>
          <p:cNvPr id="14" name="Text Placeholder 1"/>
          <p:cNvSpPr>
            <a:spLocks noGrp="1"/>
          </p:cNvSpPr>
          <p:nvPr>
            <p:ph type="body" sz="quarter" idx="16"/>
          </p:nvPr>
        </p:nvSpPr>
        <p:spPr>
          <a:xfrm>
            <a:off x="7299771" y="3927306"/>
            <a:ext cx="1434841" cy="1658153"/>
          </a:xfrm>
        </p:spPr>
        <p:txBody>
          <a:bodyPr>
            <a:normAutofit fontScale="77500" lnSpcReduction="20000"/>
          </a:bodyPr>
          <a:lstStyle/>
          <a:p>
            <a:pPr marL="0" indent="0" algn="ctr">
              <a:buNone/>
            </a:pPr>
            <a:r>
              <a:rPr lang="en-AU" sz="2000" dirty="0">
                <a:solidFill>
                  <a:schemeClr val="tx1"/>
                </a:solidFill>
              </a:rPr>
              <a:t>When asking for something give a reason</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1.2 (b) iii Digital Content - Emails structuring emails V10.1 | Slide 7 </a:t>
            </a:r>
            <a:endParaRPr lang="en-US" dirty="0"/>
          </a:p>
        </p:txBody>
      </p:sp>
    </p:spTree>
    <p:extLst>
      <p:ext uri="{BB962C8B-B14F-4D97-AF65-F5344CB8AC3E}">
        <p14:creationId xmlns:p14="http://schemas.microsoft.com/office/powerpoint/2010/main" val="859530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up)">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wipe(left)">
                                      <p:cBhvr>
                                        <p:cTn id="14" dur="1000"/>
                                        <p:tgtEl>
                                          <p:spTgt spid="9">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1000"/>
                                        <p:tgtEl>
                                          <p:spTgt spid="10">
                                            <p:txEl>
                                              <p:pRg st="0" end="0"/>
                                            </p:txEl>
                                          </p:spTgt>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left)">
                                      <p:cBhvr>
                                        <p:cTn id="22" dur="1000"/>
                                        <p:tgtEl>
                                          <p:spTgt spid="12">
                                            <p:txEl>
                                              <p:pRg st="0" end="0"/>
                                            </p:txEl>
                                          </p:spTgt>
                                        </p:tgtEl>
                                      </p:cBhvr>
                                    </p:animEffect>
                                  </p:childTnLst>
                                </p:cTn>
                              </p:par>
                            </p:childTnLst>
                          </p:cTn>
                        </p:par>
                        <p:par>
                          <p:cTn id="23" fill="hold">
                            <p:stCondLst>
                              <p:cond delay="3500"/>
                            </p:stCondLst>
                            <p:childTnLst>
                              <p:par>
                                <p:cTn id="24" presetID="22" presetClass="entr" presetSubtype="8" fill="hold" grpId="0" nodeType="after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wipe(left)">
                                      <p:cBhvr>
                                        <p:cTn id="26" dur="1000"/>
                                        <p:tgtEl>
                                          <p:spTgt spid="13">
                                            <p:txEl>
                                              <p:pRg st="0" end="0"/>
                                            </p:txEl>
                                          </p:spTgt>
                                        </p:tgtEl>
                                      </p:cBhvr>
                                    </p:animEffect>
                                  </p:childTnLst>
                                </p:cTn>
                              </p:par>
                            </p:childTnLst>
                          </p:cTn>
                        </p:par>
                        <p:par>
                          <p:cTn id="27" fill="hold">
                            <p:stCondLst>
                              <p:cond delay="4500"/>
                            </p:stCondLst>
                            <p:childTnLst>
                              <p:par>
                                <p:cTn id="28" presetID="22" presetClass="entr" presetSubtype="8"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left)">
                                      <p:cBhvr>
                                        <p:cTn id="30"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0" grpId="0" build="p"/>
      <p:bldP spid="12" grpId="0" build="p"/>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Writing emails</a:t>
            </a:r>
          </a:p>
        </p:txBody>
      </p:sp>
      <p:sp>
        <p:nvSpPr>
          <p:cNvPr id="6" name="Text Placeholder 1"/>
          <p:cNvSpPr txBox="1">
            <a:spLocks/>
          </p:cNvSpPr>
          <p:nvPr/>
        </p:nvSpPr>
        <p:spPr>
          <a:xfrm>
            <a:off x="543560" y="1478200"/>
            <a:ext cx="1620519" cy="685165"/>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AU" sz="2000" b="1" dirty="0"/>
              <a:t>Structure</a:t>
            </a:r>
          </a:p>
        </p:txBody>
      </p:sp>
      <p:pic>
        <p:nvPicPr>
          <p:cNvPr id="7" name="structure3.png" descr="Four bubbles linked with arrows"/>
          <p:cNvPicPr>
            <a:picLocks noChangeAspect="1"/>
          </p:cNvPicPr>
          <p:nvPr/>
        </p:nvPicPr>
        <p:blipFill>
          <a:blip r:embed="rId3"/>
          <a:srcRect t="690" b="690"/>
          <a:stretch>
            <a:fillRect/>
          </a:stretch>
        </p:blipFill>
        <p:spPr>
          <a:xfrm>
            <a:off x="2438399" y="1578722"/>
            <a:ext cx="6227034" cy="4482512"/>
          </a:xfrm>
          <a:prstGeom prst="rect">
            <a:avLst/>
          </a:prstGeom>
          <a:ln w="12700">
            <a:miter lim="400000"/>
          </a:ln>
        </p:spPr>
      </p:pic>
      <p:sp>
        <p:nvSpPr>
          <p:cNvPr id="11" name="Text Placeholder 1"/>
          <p:cNvSpPr txBox="1">
            <a:spLocks/>
          </p:cNvSpPr>
          <p:nvPr/>
        </p:nvSpPr>
        <p:spPr>
          <a:xfrm>
            <a:off x="2611699" y="1820782"/>
            <a:ext cx="1453595" cy="930678"/>
          </a:xfrm>
          <a:prstGeom prst="rect">
            <a:avLst/>
          </a:prstGeom>
        </p:spPr>
        <p:txBody>
          <a:bodyPr vert="horz" lIns="91440" tIns="45720" rIns="91440" bIns="45720" rtlCol="0">
            <a:no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None/>
            </a:pPr>
            <a:r>
              <a:rPr lang="en-AU" sz="1400" dirty="0"/>
              <a:t>Don’t use jargon, emojis, symbols, slang</a:t>
            </a:r>
          </a:p>
        </p:txBody>
      </p:sp>
      <p:sp>
        <p:nvSpPr>
          <p:cNvPr id="10" name="Text Placeholder 1"/>
          <p:cNvSpPr txBox="1">
            <a:spLocks/>
          </p:cNvSpPr>
          <p:nvPr/>
        </p:nvSpPr>
        <p:spPr>
          <a:xfrm>
            <a:off x="4348076" y="3886956"/>
            <a:ext cx="1010192" cy="807352"/>
          </a:xfrm>
          <a:prstGeom prst="rect">
            <a:avLst/>
          </a:prstGeom>
        </p:spPr>
        <p:txBody>
          <a:bodyPr vert="horz" lIns="91440" tIns="45720" rIns="91440" bIns="45720" rtlCol="0">
            <a:no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Font typeface="Arial" panose="020B0604020202020204" pitchFamily="34" charset="0"/>
              <a:buNone/>
            </a:pPr>
            <a:r>
              <a:rPr lang="en-AU" dirty="0"/>
              <a:t>Sign off</a:t>
            </a:r>
          </a:p>
        </p:txBody>
      </p:sp>
      <p:sp>
        <p:nvSpPr>
          <p:cNvPr id="9" name="Text Placeholder 1"/>
          <p:cNvSpPr txBox="1">
            <a:spLocks/>
          </p:cNvSpPr>
          <p:nvPr/>
        </p:nvSpPr>
        <p:spPr>
          <a:xfrm>
            <a:off x="5681512" y="2170738"/>
            <a:ext cx="1383247" cy="685165"/>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Font typeface="Arial" panose="020B0604020202020204" pitchFamily="34" charset="0"/>
              <a:buNone/>
            </a:pPr>
            <a:r>
              <a:rPr lang="en-AU" sz="2000" dirty="0"/>
              <a:t>cc</a:t>
            </a:r>
          </a:p>
        </p:txBody>
      </p:sp>
      <p:sp>
        <p:nvSpPr>
          <p:cNvPr id="8" name="Text Placeholder 1"/>
          <p:cNvSpPr txBox="1">
            <a:spLocks/>
          </p:cNvSpPr>
          <p:nvPr/>
        </p:nvSpPr>
        <p:spPr>
          <a:xfrm>
            <a:off x="7105653" y="3558609"/>
            <a:ext cx="1338579" cy="1207901"/>
          </a:xfrm>
          <a:prstGeom prst="rect">
            <a:avLst/>
          </a:prstGeom>
        </p:spPr>
        <p:txBody>
          <a:bodyPr vert="horz" lIns="91440" tIns="45720" rIns="91440" bIns="45720" rtlCol="0">
            <a:normAutofit/>
          </a:bodyPr>
          <a:lst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ctr">
              <a:buNone/>
            </a:pPr>
            <a:r>
              <a:rPr lang="en-AU" sz="1600" dirty="0"/>
              <a:t>Read it before you hit send</a:t>
            </a:r>
          </a:p>
        </p:txBody>
      </p:sp>
      <p:sp>
        <p:nvSpPr>
          <p:cNvPr id="3" name="Rectangle 2"/>
          <p:cNvSpPr/>
          <p:nvPr/>
        </p:nvSpPr>
        <p:spPr>
          <a:xfrm>
            <a:off x="2164079" y="5237332"/>
            <a:ext cx="2608274" cy="861774"/>
          </a:xfrm>
          <a:prstGeom prst="rect">
            <a:avLst/>
          </a:prstGeom>
        </p:spPr>
        <p:txBody>
          <a:bodyPr wrap="square">
            <a:spAutoFit/>
          </a:bodyPr>
          <a:lstStyle/>
          <a:p>
            <a:r>
              <a:rPr lang="en-AU" sz="1000" dirty="0">
                <a:latin typeface="Arial" panose="020B0604020202020204" pitchFamily="34" charset="0"/>
                <a:cs typeface="Arial" panose="020B0604020202020204" pitchFamily="34" charset="0"/>
              </a:rPr>
              <a:t>Susan Smith, School Administration Officer</a:t>
            </a:r>
          </a:p>
          <a:p>
            <a:r>
              <a:rPr lang="en-AU" sz="1000" dirty="0">
                <a:latin typeface="Arial" panose="020B0604020202020204" pitchFamily="34" charset="0"/>
                <a:cs typeface="Arial" panose="020B0604020202020204" pitchFamily="34" charset="0"/>
              </a:rPr>
              <a:t>Little Valley Primary School</a:t>
            </a:r>
          </a:p>
          <a:p>
            <a:r>
              <a:rPr lang="en-AU" sz="1000" dirty="0">
                <a:latin typeface="Arial" panose="020B0604020202020204" pitchFamily="34" charset="0"/>
                <a:cs typeface="Arial" panose="020B0604020202020204" pitchFamily="34" charset="0"/>
              </a:rPr>
              <a:t>564 </a:t>
            </a:r>
            <a:r>
              <a:rPr lang="en-AU" sz="1000" dirty="0" err="1">
                <a:latin typeface="Arial" panose="020B0604020202020204" pitchFamily="34" charset="0"/>
                <a:cs typeface="Arial" panose="020B0604020202020204" pitchFamily="34" charset="0"/>
              </a:rPr>
              <a:t>Nuton</a:t>
            </a:r>
            <a:r>
              <a:rPr lang="en-AU" sz="1000" dirty="0">
                <a:latin typeface="Arial" panose="020B0604020202020204" pitchFamily="34" charset="0"/>
                <a:cs typeface="Arial" panose="020B0604020202020204" pitchFamily="34" charset="0"/>
              </a:rPr>
              <a:t> Road</a:t>
            </a:r>
          </a:p>
          <a:p>
            <a:r>
              <a:rPr lang="en-AU" sz="1000" dirty="0">
                <a:latin typeface="Arial" panose="020B0604020202020204" pitchFamily="34" charset="0"/>
                <a:cs typeface="Arial" panose="020B0604020202020204" pitchFamily="34" charset="0"/>
              </a:rPr>
              <a:t>Tahmoor  NSW  2167 </a:t>
            </a:r>
          </a:p>
          <a:p>
            <a:r>
              <a:rPr lang="en-AU" sz="1000" dirty="0">
                <a:latin typeface="Arial" panose="020B0604020202020204" pitchFamily="34" charset="0"/>
                <a:cs typeface="Arial" panose="020B0604020202020204" pitchFamily="34" charset="0"/>
              </a:rPr>
              <a:t>E: susan.smith@det.nsw.edu.au</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1.2 (b) iii Digital Content - Emails structuring emails V10.1 | Slide 8 </a:t>
            </a:r>
            <a:endParaRPr lang="en-US" dirty="0"/>
          </a:p>
        </p:txBody>
      </p:sp>
    </p:spTree>
    <p:extLst>
      <p:ext uri="{BB962C8B-B14F-4D97-AF65-F5344CB8AC3E}">
        <p14:creationId xmlns:p14="http://schemas.microsoft.com/office/powerpoint/2010/main" val="30243957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Activity – Writing emails</a:t>
            </a:r>
          </a:p>
        </p:txBody>
      </p:sp>
      <p:pic>
        <p:nvPicPr>
          <p:cNvPr id="6" name="image2.png" descr="Envelope with mail inside"/>
          <p:cNvPicPr>
            <a:picLocks noChangeAspect="1"/>
          </p:cNvPicPr>
          <p:nvPr/>
        </p:nvPicPr>
        <p:blipFill>
          <a:blip r:embed="rId3"/>
          <a:stretch>
            <a:fillRect/>
          </a:stretch>
        </p:blipFill>
        <p:spPr>
          <a:xfrm>
            <a:off x="2549738" y="1678121"/>
            <a:ext cx="4107773" cy="3689726"/>
          </a:xfrm>
          <a:prstGeom prst="rect">
            <a:avLst/>
          </a:prstGeom>
          <a:ln w="12700">
            <a:miter lim="400000"/>
          </a:ln>
        </p:spPr>
      </p:pic>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1.2 (b) iii Digital Content - Emails structuring emails V10.1 | Slide 9 </a:t>
            </a:r>
            <a:endParaRPr lang="en-US" dirty="0"/>
          </a:p>
        </p:txBody>
      </p:sp>
    </p:spTree>
    <p:extLst>
      <p:ext uri="{BB962C8B-B14F-4D97-AF65-F5344CB8AC3E}">
        <p14:creationId xmlns:p14="http://schemas.microsoft.com/office/powerpoint/2010/main" val="377999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FDD30B-CA59-4EEC-A550-AA922C70C246}">
  <ds:schemaRefs>
    <ds:schemaRef ds:uri="http://schemas.microsoft.com/office/infopath/2007/PartnerControls"/>
    <ds:schemaRef ds:uri="fddd792d-8b18-46c1-9838-4ea12bf829f6"/>
    <ds:schemaRef ds:uri="http://schemas.microsoft.com/office/2006/documentManagement/types"/>
    <ds:schemaRef ds:uri="http://schemas.microsoft.com/office/2006/metadata/properties"/>
    <ds:schemaRef ds:uri="7a1bc004-e012-4e16-96bc-814d70b60342"/>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24ACA439-9138-4003-8A62-328B52FF1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792688-C898-422E-8E86-D4B10C76B4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Presentation1</Template>
  <TotalTime>367</TotalTime>
  <Words>2563</Words>
  <Application>Microsoft Office PowerPoint</Application>
  <PresentationFormat>On-screen Show (4:3)</PresentationFormat>
  <Paragraphs>292</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Monaco</vt:lpstr>
      <vt:lpstr>System Font Regular</vt:lpstr>
      <vt:lpstr>Arial</vt:lpstr>
      <vt:lpstr>Arial Narrow</vt:lpstr>
      <vt:lpstr>Calibri</vt:lpstr>
      <vt:lpstr>Courier New</vt:lpstr>
      <vt:lpstr>Montserrat Medium</vt:lpstr>
      <vt:lpstr>Office Theme</vt:lpstr>
      <vt:lpstr>Excellence in School Administration framework – Relationships</vt:lpstr>
      <vt:lpstr>Structure of the module</vt:lpstr>
      <vt:lpstr>Delivery</vt:lpstr>
      <vt:lpstr>Outcome of the module – digital content - email</vt:lpstr>
      <vt:lpstr>Outcome of this session – structuring emails</vt:lpstr>
      <vt:lpstr>Writing emails</vt:lpstr>
      <vt:lpstr>Writing emails</vt:lpstr>
      <vt:lpstr>Writing emails</vt:lpstr>
      <vt:lpstr>Activity – Writing emails</vt:lpstr>
      <vt:lpstr>Reflecting on this session – structuring emails</vt:lpstr>
      <vt:lpstr>ESA relationship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Relationships - 1.2 (b) iii Digital content email - Structuring emails</dc:title>
  <dc:creator>Deefholts, John</dc:creator>
  <cp:lastModifiedBy>Martha Tromboukis</cp:lastModifiedBy>
  <cp:revision>47</cp:revision>
  <cp:lastPrinted>2018-09-13T06:50:27Z</cp:lastPrinted>
  <dcterms:created xsi:type="dcterms:W3CDTF">2019-10-24T03:18:37Z</dcterms:created>
  <dcterms:modified xsi:type="dcterms:W3CDTF">2020-05-08T13:49:20Z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172700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