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1" r:id="rId2"/>
    <p:sldId id="329" r:id="rId3"/>
    <p:sldId id="332" r:id="rId4"/>
    <p:sldId id="340" r:id="rId5"/>
    <p:sldId id="348" r:id="rId6"/>
    <p:sldId id="349" r:id="rId7"/>
    <p:sldId id="350" r:id="rId8"/>
    <p:sldId id="351" r:id="rId9"/>
    <p:sldId id="352" r:id="rId10"/>
    <p:sldId id="353" r:id="rId11"/>
    <p:sldId id="347" r:id="rId12"/>
    <p:sldId id="355" r:id="rId13"/>
    <p:sldId id="356" r:id="rId14"/>
    <p:sldId id="357" r:id="rId15"/>
    <p:sldId id="358" r:id="rId16"/>
    <p:sldId id="359" r:id="rId17"/>
    <p:sldId id="360" r:id="rId18"/>
    <p:sldId id="361" r:id="rId19"/>
    <p:sldId id="362" r:id="rId20"/>
    <p:sldId id="368" r:id="rId21"/>
    <p:sldId id="369" r:id="rId22"/>
    <p:sldId id="366" r:id="rId23"/>
    <p:sldId id="333" r:id="rId24"/>
    <p:sldId id="367" r:id="rId25"/>
    <p:sldId id="337" r:id="rId26"/>
  </p:sldIdLst>
  <p:sldSz cx="9144000" cy="5143500" type="screen16x9"/>
  <p:notesSz cx="9939338" cy="6805613"/>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485">
          <p15:clr>
            <a:srgbClr val="A4A3A4"/>
          </p15:clr>
        </p15:guide>
        <p15:guide id="2" pos="1897">
          <p15:clr>
            <a:srgbClr val="A4A3A4"/>
          </p15:clr>
        </p15:guide>
        <p15:guide id="3" orient="horz" pos="1897">
          <p15:clr>
            <a:srgbClr val="A4A3A4"/>
          </p15:clr>
        </p15:guide>
        <p15:guide id="4" pos="3485">
          <p15:clr>
            <a:srgbClr val="A4A3A4"/>
          </p15:clr>
        </p15:guide>
        <p15:guide id="5" orient="horz" pos="5751">
          <p15:clr>
            <a:srgbClr val="A4A3A4"/>
          </p15:clr>
        </p15:guide>
        <p15:guide id="6" orient="horz" pos="3131">
          <p15:clr>
            <a:srgbClr val="A4A3A4"/>
          </p15:clr>
        </p15:guide>
        <p15:guide id="7" pos="1167">
          <p15:clr>
            <a:srgbClr val="A4A3A4"/>
          </p15:clr>
        </p15:guide>
        <p15:guide id="8" pos="2144">
          <p15:clr>
            <a:srgbClr val="A4A3A4"/>
          </p15:clr>
        </p15:guide>
        <p15:guide id="9" orient="horz" pos="2386">
          <p15:clr>
            <a:srgbClr val="A4A3A4"/>
          </p15:clr>
        </p15:guide>
        <p15:guide id="10" orient="horz" pos="1299">
          <p15:clr>
            <a:srgbClr val="A4A3A4"/>
          </p15:clr>
        </p15:guide>
        <p15:guide id="11" orient="horz" pos="3938">
          <p15:clr>
            <a:srgbClr val="A4A3A4"/>
          </p15:clr>
        </p15:guide>
        <p15:guide id="12" orient="horz" pos="2144">
          <p15:clr>
            <a:srgbClr val="A4A3A4"/>
          </p15:clr>
        </p15:guide>
        <p15:guide id="13" pos="2770">
          <p15:clr>
            <a:srgbClr val="A4A3A4"/>
          </p15:clr>
        </p15:guide>
        <p15:guide id="14" pos="5090">
          <p15:clr>
            <a:srgbClr val="A4A3A4"/>
          </p15:clr>
        </p15:guide>
        <p15:guide id="15" pos="1704">
          <p15:clr>
            <a:srgbClr val="A4A3A4"/>
          </p15:clr>
        </p15:guide>
        <p15:guide id="16" pos="31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C3"/>
    <a:srgbClr val="E8F2F5"/>
    <a:srgbClr val="04ABC2"/>
    <a:srgbClr val="FFFFFF"/>
    <a:srgbClr val="00C3DE"/>
    <a:srgbClr val="00B4D0"/>
    <a:srgbClr val="00B1CA"/>
    <a:srgbClr val="FFE7A8"/>
    <a:srgbClr val="425968"/>
    <a:srgbClr val="00B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46" autoAdjust="0"/>
    <p:restoredTop sz="56963" autoAdjust="0"/>
  </p:normalViewPr>
  <p:slideViewPr>
    <p:cSldViewPr snapToObjects="1">
      <p:cViewPr varScale="1">
        <p:scale>
          <a:sx n="63" d="100"/>
          <a:sy n="63" d="100"/>
        </p:scale>
        <p:origin x="60" y="41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141" d="100"/>
          <a:sy n="141" d="100"/>
        </p:scale>
        <p:origin x="-816" y="-78"/>
      </p:cViewPr>
      <p:guideLst>
        <p:guide orient="horz" pos="3485"/>
        <p:guide pos="1897"/>
        <p:guide orient="horz" pos="1897"/>
        <p:guide pos="3485"/>
        <p:guide orient="horz" pos="5751"/>
        <p:guide orient="horz" pos="3131"/>
        <p:guide pos="1167"/>
        <p:guide pos="2144"/>
        <p:guide orient="horz" pos="2386"/>
        <p:guide orient="horz" pos="1299"/>
        <p:guide orient="horz" pos="3938"/>
        <p:guide orient="horz" pos="2144"/>
        <p:guide pos="2770"/>
        <p:guide pos="5090"/>
        <p:guide pos="170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6888" cy="339725"/>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5629275" y="0"/>
            <a:ext cx="4308475" cy="339725"/>
          </a:xfrm>
          <a:prstGeom prst="rect">
            <a:avLst/>
          </a:prstGeom>
        </p:spPr>
        <p:txBody>
          <a:bodyPr vert="horz" lIns="91440" tIns="45720" rIns="91440" bIns="45720" rtlCol="0"/>
          <a:lstStyle>
            <a:lvl1pPr algn="r">
              <a:defRPr sz="1200"/>
            </a:lvl1pPr>
          </a:lstStyle>
          <a:p>
            <a:fld id="{FB20AF17-2B93-4550-A28E-2667D76406A5}" type="datetimeFigureOut">
              <a:rPr lang="en-AU" smtClean="0"/>
              <a:t>6/12/2018</a:t>
            </a:fld>
            <a:endParaRPr lang="en-AU" dirty="0"/>
          </a:p>
        </p:txBody>
      </p:sp>
      <p:sp>
        <p:nvSpPr>
          <p:cNvPr id="4" name="Footer Placeholder 3"/>
          <p:cNvSpPr>
            <a:spLocks noGrp="1"/>
          </p:cNvSpPr>
          <p:nvPr>
            <p:ph type="ftr" sz="quarter" idx="2"/>
          </p:nvPr>
        </p:nvSpPr>
        <p:spPr>
          <a:xfrm>
            <a:off x="0" y="6464300"/>
            <a:ext cx="4306888" cy="339725"/>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5629275" y="6464300"/>
            <a:ext cx="4308475" cy="339725"/>
          </a:xfrm>
          <a:prstGeom prst="rect">
            <a:avLst/>
          </a:prstGeom>
        </p:spPr>
        <p:txBody>
          <a:bodyPr vert="horz" lIns="91440" tIns="45720" rIns="91440" bIns="45720" rtlCol="0" anchor="b"/>
          <a:lstStyle>
            <a:lvl1pPr algn="r">
              <a:defRPr sz="1200"/>
            </a:lvl1pPr>
          </a:lstStyle>
          <a:p>
            <a:fld id="{88FFD359-0B72-49C7-A3C9-A1A56EF40D5F}" type="slidenum">
              <a:rPr lang="en-AU" smtClean="0"/>
              <a:t>‹#›</a:t>
            </a:fld>
            <a:endParaRPr lang="en-AU" dirty="0"/>
          </a:p>
        </p:txBody>
      </p:sp>
    </p:spTree>
    <p:extLst>
      <p:ext uri="{BB962C8B-B14F-4D97-AF65-F5344CB8AC3E}">
        <p14:creationId xmlns:p14="http://schemas.microsoft.com/office/powerpoint/2010/main" val="38378341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7047" cy="340281"/>
          </a:xfrm>
          <a:prstGeom prst="rect">
            <a:avLst/>
          </a:prstGeom>
        </p:spPr>
        <p:txBody>
          <a:bodyPr vert="horz" lIns="86206" tIns="43103" rIns="86206" bIns="43103" rtlCol="0"/>
          <a:lstStyle>
            <a:lvl1pPr algn="l">
              <a:defRPr sz="1100"/>
            </a:lvl1pPr>
          </a:lstStyle>
          <a:p>
            <a:endParaRPr lang="en-AU" dirty="0"/>
          </a:p>
        </p:txBody>
      </p:sp>
      <p:sp>
        <p:nvSpPr>
          <p:cNvPr id="3" name="Date Placeholder 2"/>
          <p:cNvSpPr>
            <a:spLocks noGrp="1"/>
          </p:cNvSpPr>
          <p:nvPr>
            <p:ph type="dt" idx="1"/>
          </p:nvPr>
        </p:nvSpPr>
        <p:spPr>
          <a:xfrm>
            <a:off x="5629993" y="2"/>
            <a:ext cx="4307047" cy="340281"/>
          </a:xfrm>
          <a:prstGeom prst="rect">
            <a:avLst/>
          </a:prstGeom>
        </p:spPr>
        <p:txBody>
          <a:bodyPr vert="horz" lIns="86206" tIns="43103" rIns="86206" bIns="43103" rtlCol="0"/>
          <a:lstStyle>
            <a:lvl1pPr algn="r">
              <a:defRPr sz="1100"/>
            </a:lvl1pPr>
          </a:lstStyle>
          <a:p>
            <a:fld id="{816A575B-F4C7-4011-A893-9E91E51A3214}" type="datetimeFigureOut">
              <a:rPr lang="en-AU" smtClean="0"/>
              <a:t>6/12/2018</a:t>
            </a:fld>
            <a:endParaRPr lang="en-AU" dirty="0"/>
          </a:p>
        </p:txBody>
      </p:sp>
      <p:sp>
        <p:nvSpPr>
          <p:cNvPr id="4" name="Slide Image Placeholder 3"/>
          <p:cNvSpPr>
            <a:spLocks noGrp="1" noRot="1" noChangeAspect="1"/>
          </p:cNvSpPr>
          <p:nvPr>
            <p:ph type="sldImg" idx="2"/>
          </p:nvPr>
        </p:nvSpPr>
        <p:spPr>
          <a:xfrm>
            <a:off x="2700338" y="509588"/>
            <a:ext cx="4538662" cy="2552700"/>
          </a:xfrm>
          <a:prstGeom prst="rect">
            <a:avLst/>
          </a:prstGeom>
          <a:noFill/>
          <a:ln w="12700">
            <a:solidFill>
              <a:prstClr val="black"/>
            </a:solidFill>
          </a:ln>
        </p:spPr>
        <p:txBody>
          <a:bodyPr vert="horz" lIns="86206" tIns="43103" rIns="86206" bIns="43103" rtlCol="0" anchor="ctr"/>
          <a:lstStyle/>
          <a:p>
            <a:endParaRPr lang="en-AU" dirty="0"/>
          </a:p>
        </p:txBody>
      </p:sp>
      <p:sp>
        <p:nvSpPr>
          <p:cNvPr id="5" name="Notes Placeholder 4"/>
          <p:cNvSpPr>
            <a:spLocks noGrp="1"/>
          </p:cNvSpPr>
          <p:nvPr>
            <p:ph type="body" sz="quarter" idx="3"/>
          </p:nvPr>
        </p:nvSpPr>
        <p:spPr>
          <a:xfrm>
            <a:off x="993935" y="3232667"/>
            <a:ext cx="7951470" cy="3062526"/>
          </a:xfrm>
          <a:prstGeom prst="rect">
            <a:avLst/>
          </a:prstGeom>
        </p:spPr>
        <p:txBody>
          <a:bodyPr vert="horz" lIns="86206" tIns="43103" rIns="86206" bIns="431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64153"/>
            <a:ext cx="4307047" cy="340281"/>
          </a:xfrm>
          <a:prstGeom prst="rect">
            <a:avLst/>
          </a:prstGeom>
        </p:spPr>
        <p:txBody>
          <a:bodyPr vert="horz" lIns="86206" tIns="43103" rIns="86206" bIns="43103" rtlCol="0" anchor="b"/>
          <a:lstStyle>
            <a:lvl1pPr algn="l">
              <a:defRPr sz="1100"/>
            </a:lvl1pPr>
          </a:lstStyle>
          <a:p>
            <a:endParaRPr lang="en-AU" dirty="0"/>
          </a:p>
        </p:txBody>
      </p:sp>
      <p:sp>
        <p:nvSpPr>
          <p:cNvPr id="7" name="Slide Number Placeholder 6"/>
          <p:cNvSpPr>
            <a:spLocks noGrp="1"/>
          </p:cNvSpPr>
          <p:nvPr>
            <p:ph type="sldNum" sz="quarter" idx="5"/>
          </p:nvPr>
        </p:nvSpPr>
        <p:spPr>
          <a:xfrm>
            <a:off x="5629993" y="6464153"/>
            <a:ext cx="4307047" cy="340281"/>
          </a:xfrm>
          <a:prstGeom prst="rect">
            <a:avLst/>
          </a:prstGeom>
        </p:spPr>
        <p:txBody>
          <a:bodyPr vert="horz" lIns="86206" tIns="43103" rIns="86206" bIns="43103" rtlCol="0" anchor="b"/>
          <a:lstStyle>
            <a:lvl1pPr algn="r">
              <a:defRPr sz="1100"/>
            </a:lvl1pPr>
          </a:lstStyle>
          <a:p>
            <a:fld id="{6A09040B-DA09-4C58-8D66-C8AD5AEB9F52}" type="slidenum">
              <a:rPr lang="en-AU" smtClean="0"/>
              <a:t>‹#›</a:t>
            </a:fld>
            <a:endParaRPr lang="en-AU" dirty="0"/>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inside-the-department/health-and-safety/emergency-planning-and-incident-response/incident-report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ucation.nsw.gov.au/school-infrastructure-nsw/compliance-and-safety/tree-managemen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tion.nsw.gov.au/inside-the-department/health-and-safety/risk-management/stretch-manual-handl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beta.dec.nsw.gov.au/schoolbiz"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yammer.com/det.nsw.edu.au/#/threads/inGroup?type=in_group&amp;feedId=4952113" TargetMode="External"/><Relationship Id="rId4" Type="http://schemas.openxmlformats.org/officeDocument/2006/relationships/hyperlink" Target="https://education.nsw.gov.au/inside-the-department/health-and-safety/new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afework.nsw.gov.au/law-and-policy/employer-and-business-obligations/reasonably-practicabl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nsw.gov.au/inside-the-department/health-and-safety/media/documents/our-services/POL001_SAFEHEALTHYPRODUCTIVESTRATEGY_V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inside-the-department/health-and-safe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nsw.gov.au/mypl/department-and-legislative-requiremen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nsw.gov.au/policy-library/policies/child-protection-policy-responding-to-and-reporting-students-at-risk-of-harm" TargetMode="External"/><Relationship Id="rId7" Type="http://schemas.openxmlformats.org/officeDocument/2006/relationships/hyperlink" Target="https://education.nsw.gov.au/policy-library/policies/public-interest-disclosures-internal-reporting-policy?refid=285776"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ducation.nsw.gov.au/policy-library/policies/code-of-conduct-policy" TargetMode="External"/><Relationship Id="rId5" Type="http://schemas.openxmlformats.org/officeDocument/2006/relationships/hyperlink" Target="https://education.nsw.gov.au/policy-library/policies/corruption-prevention-policy" TargetMode="External"/><Relationship Id="rId4" Type="http://schemas.openxmlformats.org/officeDocument/2006/relationships/hyperlink" Target="https://education.nsw.gov.au/policy-library/policies/work-health-and-safety-whs-polic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student-wellbeing/health-and-physical-care/health-care-procedures/conditions/anaphylaxi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ducation.nsw.gov.au/policy-library/policies/working-with-children-check-policy" TargetMode="External"/><Relationship Id="rId5" Type="http://schemas.openxmlformats.org/officeDocument/2006/relationships/hyperlink" Target="https://education.nsw.gov.au/inside-the-department/health-and-safety/training-and-induction/face-to-face-training/cpr-training-and-anaphylaxis" TargetMode="External"/><Relationship Id="rId4" Type="http://schemas.openxmlformats.org/officeDocument/2006/relationships/hyperlink" Target="https://education.nsw.gov.au/inside-the-department/health-and-safety/training-and-induction/online-training/e-emergency-care-apts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defRPr sz="1800" i="1"/>
            </a:pPr>
            <a:r>
              <a:rPr lang="en-AU" sz="1100" b="1" i="0" dirty="0"/>
              <a:t>Note to presenter</a:t>
            </a:r>
          </a:p>
          <a:p>
            <a:pPr defTabSz="1025149">
              <a:lnSpc>
                <a:spcPct val="120000"/>
              </a:lnSpc>
              <a:defRPr sz="1800" i="1"/>
            </a:pPr>
            <a:r>
              <a:rPr lang="en-AU" sz="1100" b="1" i="0" dirty="0"/>
              <a:t>Before commencing this module please read the separate Presenter notes which outline all preparation required to successfully present</a:t>
            </a:r>
            <a:r>
              <a:rPr lang="en-AU" sz="1100" b="1" i="0" baseline="0" dirty="0"/>
              <a:t> this module</a:t>
            </a:r>
            <a:r>
              <a:rPr lang="en-AU" sz="1100" b="1" i="0" dirty="0"/>
              <a:t>. </a:t>
            </a:r>
          </a:p>
          <a:p>
            <a:pPr>
              <a:lnSpc>
                <a:spcPct val="120000"/>
              </a:lnSpc>
              <a:defRPr sz="1800" i="1"/>
            </a:pPr>
            <a:endParaRPr lang="en-AU" sz="1100" i="0" dirty="0"/>
          </a:p>
          <a:p>
            <a:pPr>
              <a:lnSpc>
                <a:spcPct val="120000"/>
              </a:lnSpc>
              <a:defRPr sz="1800" i="1"/>
            </a:pPr>
            <a:r>
              <a:rPr lang="en-AU" sz="1100" i="0" dirty="0"/>
              <a:t>Welcome to the </a:t>
            </a:r>
            <a:r>
              <a:rPr lang="en-AU" sz="1100" i="0" dirty="0" smtClean="0"/>
              <a:t>Managing risk to ensure health and safety in the workplace </a:t>
            </a:r>
            <a:r>
              <a:rPr lang="en-AU" sz="1100" i="0" baseline="0" dirty="0" smtClean="0"/>
              <a:t>module </a:t>
            </a:r>
            <a:r>
              <a:rPr lang="en-AU" sz="1100" i="0" baseline="0" dirty="0"/>
              <a:t>supporting the Applying DoE policies and processes focus area of the Excellence in School Administration Framework.</a:t>
            </a:r>
            <a:endParaRPr lang="en-AU" sz="1100" i="0" dirty="0"/>
          </a:p>
          <a:p>
            <a:pPr>
              <a:lnSpc>
                <a:spcPct val="120000"/>
              </a:lnSpc>
              <a:defRPr sz="1800" i="1"/>
            </a:pPr>
            <a:endParaRPr lang="en-AU" sz="1100" i="0" dirty="0"/>
          </a:p>
          <a:p>
            <a:pPr>
              <a:lnSpc>
                <a:spcPct val="120000"/>
              </a:lnSpc>
              <a:defRPr sz="1800" i="1"/>
            </a:pPr>
            <a:r>
              <a:rPr lang="en-AU" sz="1100" i="0" dirty="0"/>
              <a:t>This module is one of a series of modules which have been developed to support the implementation of the Framework and contains notes for the presenter and identifies resources for the participants.  </a:t>
            </a:r>
          </a:p>
          <a:p>
            <a:pPr>
              <a:lnSpc>
                <a:spcPct val="120000"/>
              </a:lnSpc>
              <a:defRPr sz="1800" i="1"/>
            </a:pPr>
            <a:endParaRPr lang="en-AU" sz="1200" i="0" dirty="0"/>
          </a:p>
          <a:p>
            <a:endParaRPr lang="en-AU" sz="1200" i="0" dirty="0"/>
          </a:p>
          <a:p>
            <a:endParaRPr lang="en-AU" sz="1200" i="0" dirty="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dirty="0"/>
          </a:p>
        </p:txBody>
      </p:sp>
    </p:spTree>
    <p:extLst>
      <p:ext uri="{BB962C8B-B14F-4D97-AF65-F5344CB8AC3E}">
        <p14:creationId xmlns:p14="http://schemas.microsoft.com/office/powerpoint/2010/main" val="317041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All staff have a duty to minimise and eliminate health and safety risks as far as is reasonably practicable to ensure their own safety and the safety of others at their school.</a:t>
            </a:r>
          </a:p>
          <a:p>
            <a:r>
              <a:rPr lang="en-AU" sz="1200" kern="1200" dirty="0">
                <a:solidFill>
                  <a:schemeClr val="tx1"/>
                </a:solidFill>
                <a:effectLst/>
                <a:latin typeface="+mj-lt"/>
                <a:ea typeface="+mn-ea"/>
                <a:cs typeface="+mn-cs"/>
              </a:rPr>
              <a:t>How is this done?</a:t>
            </a:r>
          </a:p>
          <a:p>
            <a:pPr marL="228600" indent="-228600">
              <a:buFont typeface="+mj-lt"/>
              <a:buAutoNum type="arabicPeriod"/>
            </a:pPr>
            <a:r>
              <a:rPr lang="en-AU" sz="1200" kern="1200" dirty="0">
                <a:solidFill>
                  <a:schemeClr val="tx1"/>
                </a:solidFill>
                <a:effectLst/>
                <a:latin typeface="+mj-lt"/>
                <a:ea typeface="+mn-ea"/>
                <a:cs typeface="+mn-cs"/>
              </a:rPr>
              <a:t>The first action is to identify what you see as a risk or safety issue. What do you notice, what do you see?</a:t>
            </a:r>
          </a:p>
          <a:p>
            <a:pPr marL="228600" lvl="0" indent="-228600">
              <a:buFont typeface="+mj-lt"/>
              <a:buAutoNum type="arabicPeriod"/>
            </a:pPr>
            <a:r>
              <a:rPr lang="en-AU" sz="1200" kern="1200" dirty="0">
                <a:solidFill>
                  <a:schemeClr val="tx1"/>
                </a:solidFill>
                <a:effectLst/>
                <a:latin typeface="+mj-lt"/>
                <a:ea typeface="+mn-ea"/>
                <a:cs typeface="+mn-cs"/>
              </a:rPr>
              <a:t>Think about what could potentially happen if this risk or safety issue is not reported, fixed or removed?</a:t>
            </a:r>
          </a:p>
          <a:p>
            <a:pPr marL="228600" lvl="0" indent="-228600">
              <a:buFont typeface="+mj-lt"/>
              <a:buAutoNum type="arabicPeriod"/>
            </a:pPr>
            <a:r>
              <a:rPr lang="en-AU" sz="1200" kern="1200" dirty="0">
                <a:solidFill>
                  <a:schemeClr val="tx1"/>
                </a:solidFill>
                <a:effectLst/>
                <a:latin typeface="+mj-lt"/>
                <a:ea typeface="+mn-ea"/>
                <a:cs typeface="+mn-cs"/>
              </a:rPr>
              <a:t>How would you prevent something from happening here? What processes are in place in your school for reporting hazards? Who do you tell?</a:t>
            </a:r>
          </a:p>
          <a:p>
            <a:pPr marL="228600" lvl="0" indent="-228600">
              <a:buFont typeface="+mj-lt"/>
              <a:buAutoNum type="arabicPeriod"/>
            </a:pPr>
            <a:r>
              <a:rPr lang="en-AU" sz="1200" kern="1200" dirty="0">
                <a:solidFill>
                  <a:schemeClr val="tx1"/>
                </a:solidFill>
                <a:effectLst/>
                <a:latin typeface="+mj-lt"/>
                <a:ea typeface="+mn-ea"/>
                <a:cs typeface="+mn-cs"/>
              </a:rPr>
              <a:t>How will the incident be managed if it happens, even if you have tried to prevent it? What processes are in place to manage this incident? Who is responsible?</a:t>
            </a:r>
          </a:p>
          <a:p>
            <a:pPr marL="228600" lvl="0" indent="-228600">
              <a:buFont typeface="+mj-lt"/>
              <a:buAutoNum type="arabicPeriod"/>
            </a:pPr>
            <a:r>
              <a:rPr lang="en-AU" sz="1200" kern="1200" dirty="0">
                <a:solidFill>
                  <a:schemeClr val="tx1"/>
                </a:solidFill>
                <a:effectLst/>
                <a:latin typeface="+mj-lt"/>
                <a:ea typeface="+mn-ea"/>
                <a:cs typeface="+mn-cs"/>
              </a:rPr>
              <a:t>Now that you have identified a risk or problem, even if it did happen or was prevented from happening this time, how would you prevent it from happening again? What processes could you use to prevent it from happening again?</a:t>
            </a:r>
          </a:p>
          <a:p>
            <a:r>
              <a:rPr lang="en-AU" sz="1200" b="1" kern="1200" dirty="0" smtClean="0">
                <a:solidFill>
                  <a:schemeClr val="tx1"/>
                </a:solidFill>
                <a:effectLst/>
                <a:latin typeface="+mj-lt"/>
                <a:ea typeface="+mn-ea"/>
                <a:cs typeface="+mn-cs"/>
              </a:rPr>
              <a:t>Hand out </a:t>
            </a:r>
            <a:r>
              <a:rPr lang="en-AU" sz="1200" b="1" kern="1200" dirty="0">
                <a:solidFill>
                  <a:schemeClr val="tx1"/>
                </a:solidFill>
                <a:effectLst/>
                <a:latin typeface="+mj-lt"/>
                <a:ea typeface="+mn-ea"/>
                <a:cs typeface="+mn-cs"/>
              </a:rPr>
              <a:t>Identifying and managing the ‘what ifs’ checklist (refer to pre-reading</a:t>
            </a:r>
            <a:r>
              <a:rPr lang="en-AU" sz="1200" b="1" kern="1200" dirty="0" smtClean="0">
                <a:solidFill>
                  <a:schemeClr val="tx1"/>
                </a:solidFill>
                <a:effectLst/>
                <a:latin typeface="+mj-lt"/>
                <a:ea typeface="+mn-ea"/>
                <a:cs typeface="+mn-cs"/>
              </a:rPr>
              <a:t>).</a:t>
            </a:r>
          </a:p>
          <a:p>
            <a:r>
              <a:rPr lang="en-AU" sz="1200" b="1" kern="1200" dirty="0" smtClean="0">
                <a:solidFill>
                  <a:schemeClr val="tx1"/>
                </a:solidFill>
                <a:effectLst/>
                <a:latin typeface="+mj-lt"/>
                <a:ea typeface="+mn-ea"/>
                <a:cs typeface="+mn-cs"/>
              </a:rPr>
              <a:t>There </a:t>
            </a:r>
            <a:r>
              <a:rPr lang="en-AU" sz="1200" b="1" kern="1200" dirty="0">
                <a:solidFill>
                  <a:schemeClr val="tx1"/>
                </a:solidFill>
                <a:effectLst/>
                <a:latin typeface="+mj-lt"/>
                <a:ea typeface="+mn-ea"/>
                <a:cs typeface="+mn-cs"/>
              </a:rPr>
              <a:t>are 8 scenarios covering various situations in schools</a:t>
            </a:r>
            <a:r>
              <a:rPr lang="en-AU" sz="1200" b="1" kern="1200" dirty="0" smtClean="0">
                <a:solidFill>
                  <a:schemeClr val="tx1"/>
                </a:solidFill>
                <a:effectLst/>
                <a:latin typeface="+mj-lt"/>
                <a:ea typeface="+mn-ea"/>
                <a:cs typeface="+mn-cs"/>
              </a:rPr>
              <a:t>. Cover all scenarios across the group.</a:t>
            </a:r>
          </a:p>
          <a:p>
            <a:endParaRPr lang="en-AU" sz="1200" b="1" kern="1200" dirty="0">
              <a:solidFill>
                <a:schemeClr val="tx1"/>
              </a:solidFill>
              <a:effectLst/>
              <a:latin typeface="+mj-lt"/>
              <a:ea typeface="+mn-ea"/>
              <a:cs typeface="+mn-cs"/>
            </a:endParaRPr>
          </a:p>
          <a:p>
            <a:r>
              <a:rPr lang="en-AU" sz="1200" kern="1200" dirty="0">
                <a:solidFill>
                  <a:schemeClr val="tx1"/>
                </a:solidFill>
                <a:effectLst/>
                <a:latin typeface="+mj-lt"/>
                <a:ea typeface="+mn-ea"/>
                <a:cs typeface="+mn-cs"/>
              </a:rPr>
              <a:t>In the next slides you will be asked to identify and manage ‘what if’ scenarios in a school environment using this simple checklist.</a:t>
            </a:r>
          </a:p>
        </p:txBody>
      </p:sp>
      <p:sp>
        <p:nvSpPr>
          <p:cNvPr id="4" name="Slide Number Placeholder 3"/>
          <p:cNvSpPr>
            <a:spLocks noGrp="1"/>
          </p:cNvSpPr>
          <p:nvPr>
            <p:ph type="sldNum" sz="quarter" idx="10"/>
          </p:nvPr>
        </p:nvSpPr>
        <p:spPr/>
        <p:txBody>
          <a:bodyPr/>
          <a:lstStyle/>
          <a:p>
            <a:fld id="{6A09040B-DA09-4C58-8D66-C8AD5AEB9F52}" type="slidenum">
              <a:rPr lang="en-AU" smtClean="0"/>
              <a:t>10</a:t>
            </a:fld>
            <a:endParaRPr lang="en-AU" dirty="0"/>
          </a:p>
        </p:txBody>
      </p:sp>
    </p:spTree>
    <p:extLst>
      <p:ext uri="{BB962C8B-B14F-4D97-AF65-F5344CB8AC3E}">
        <p14:creationId xmlns:p14="http://schemas.microsoft.com/office/powerpoint/2010/main" val="281265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a:t>
            </a:r>
            <a:r>
              <a:rPr lang="en-AU" sz="1200" kern="1200" baseline="0" dirty="0">
                <a:solidFill>
                  <a:schemeClr val="tx1"/>
                </a:solidFill>
                <a:effectLst/>
                <a:latin typeface="+mn-lt"/>
                <a:ea typeface="+mn-ea"/>
                <a:cs typeface="+mn-cs"/>
              </a:rPr>
              <a:t> scenario is:</a:t>
            </a:r>
          </a:p>
          <a:p>
            <a:r>
              <a:rPr lang="en-AU" sz="1200" kern="1200" dirty="0">
                <a:solidFill>
                  <a:schemeClr val="tx1"/>
                </a:solidFill>
                <a:effectLst/>
                <a:latin typeface="+mn-lt"/>
                <a:ea typeface="+mn-ea"/>
                <a:cs typeface="+mn-cs"/>
              </a:rPr>
              <a:t>There is an event for students that is to be held in the school hall and the providers are starting to set up before school. They have parked their vehicles in the school playground to unpack their equipment and are carrying equipment across the walkway where the students are entering the school. </a:t>
            </a:r>
          </a:p>
          <a:p>
            <a:r>
              <a:rPr lang="en-AU" sz="1200" b="0" kern="1200" dirty="0">
                <a:solidFill>
                  <a:schemeClr val="tx1"/>
                </a:solidFill>
                <a:effectLst/>
                <a:latin typeface="+mn-lt"/>
                <a:ea typeface="+mn-ea"/>
                <a:cs typeface="+mn-cs"/>
              </a:rPr>
              <a:t>In small groups work through this scenario with the Identifying and managing the ‘what ifs’ checklist.</a:t>
            </a:r>
          </a:p>
          <a:p>
            <a:r>
              <a:rPr lang="en-AU" sz="1200" b="1" kern="1200" dirty="0">
                <a:solidFill>
                  <a:schemeClr val="tx1"/>
                </a:solidFill>
                <a:effectLst/>
                <a:latin typeface="+mn-lt"/>
                <a:ea typeface="+mn-ea"/>
                <a:cs typeface="+mn-cs"/>
              </a:rPr>
              <a:t>(5 minutes)</a:t>
            </a:r>
          </a:p>
          <a:p>
            <a:r>
              <a:rPr lang="en-AU" sz="1200" b="1" kern="1200" dirty="0">
                <a:solidFill>
                  <a:schemeClr val="tx1"/>
                </a:solidFill>
                <a:effectLst/>
                <a:latin typeface="+mn-lt"/>
                <a:ea typeface="+mn-ea"/>
                <a:cs typeface="+mn-cs"/>
              </a:rPr>
              <a:t>QUESTION: </a:t>
            </a:r>
            <a:r>
              <a:rPr lang="en-AU" sz="1200" kern="1200" dirty="0">
                <a:solidFill>
                  <a:schemeClr val="tx1"/>
                </a:solidFill>
                <a:effectLst/>
                <a:latin typeface="+mn-lt"/>
                <a:ea typeface="+mn-ea"/>
                <a:cs typeface="+mn-cs"/>
              </a:rPr>
              <a:t>Would anyone like to share their responses?</a:t>
            </a:r>
          </a:p>
          <a:p>
            <a:r>
              <a:rPr lang="en-AU" sz="1200" b="1" kern="1200" dirty="0">
                <a:solidFill>
                  <a:schemeClr val="tx1"/>
                </a:solidFill>
                <a:effectLst/>
                <a:latin typeface="+mn-lt"/>
                <a:ea typeface="+mn-ea"/>
                <a:cs typeface="+mn-cs"/>
              </a:rPr>
              <a:t>Sample answers:</a:t>
            </a:r>
            <a:endParaRPr lang="en-AU"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AU" sz="1200" kern="1200" dirty="0">
                <a:solidFill>
                  <a:schemeClr val="tx1"/>
                </a:solidFill>
                <a:effectLst/>
                <a:latin typeface="+mn-lt"/>
                <a:ea typeface="+mn-ea"/>
                <a:cs typeface="+mn-cs"/>
              </a:rPr>
              <a:t>the vehicles and equipment are making it unsafe for students to enter the school</a:t>
            </a:r>
          </a:p>
          <a:p>
            <a:pPr marL="228600" lvl="0" indent="-228600">
              <a:buFont typeface="Arial" panose="020B0604020202020204" pitchFamily="34" charset="0"/>
              <a:buChar char="•"/>
            </a:pPr>
            <a:r>
              <a:rPr lang="en-AU" sz="1200" kern="1200" dirty="0">
                <a:solidFill>
                  <a:schemeClr val="tx1"/>
                </a:solidFill>
                <a:effectLst/>
                <a:latin typeface="+mn-lt"/>
                <a:ea typeface="+mn-ea"/>
                <a:cs typeface="+mn-cs"/>
              </a:rPr>
              <a:t>if the drivers move their vehicles they could injure a student or, while carrying the equipment, a student could walk into them</a:t>
            </a:r>
          </a:p>
          <a:p>
            <a:pPr marL="228600" lvl="0" indent="-228600">
              <a:buFont typeface="Arial" panose="020B0604020202020204" pitchFamily="34" charset="0"/>
              <a:buChar char="•"/>
            </a:pPr>
            <a:r>
              <a:rPr lang="en-AU" sz="1200" kern="1200" dirty="0">
                <a:solidFill>
                  <a:schemeClr val="tx1"/>
                </a:solidFill>
                <a:effectLst/>
                <a:latin typeface="+mn-lt"/>
                <a:ea typeface="+mn-ea"/>
                <a:cs typeface="+mn-cs"/>
              </a:rPr>
              <a:t>notify the teacher on playground duty or the principal of the issue </a:t>
            </a:r>
          </a:p>
          <a:p>
            <a:pPr marL="228600" lvl="0" indent="-228600">
              <a:buFont typeface="Arial" panose="020B0604020202020204" pitchFamily="34" charset="0"/>
              <a:buChar char="•"/>
            </a:pPr>
            <a:r>
              <a:rPr lang="en-AU" sz="1200" kern="1200" dirty="0">
                <a:solidFill>
                  <a:schemeClr val="tx1"/>
                </a:solidFill>
                <a:effectLst/>
                <a:latin typeface="+mn-lt"/>
                <a:ea typeface="+mn-ea"/>
                <a:cs typeface="+mn-cs"/>
              </a:rPr>
              <a:t>stop students at a safe place </a:t>
            </a:r>
          </a:p>
          <a:p>
            <a:pPr marL="228600" lvl="0" indent="-228600">
              <a:buFont typeface="Arial" panose="020B0604020202020204" pitchFamily="34" charset="0"/>
              <a:buChar char="•"/>
            </a:pPr>
            <a:r>
              <a:rPr lang="en-AU" sz="1200" kern="1200" dirty="0">
                <a:solidFill>
                  <a:schemeClr val="tx1"/>
                </a:solidFill>
                <a:effectLst/>
                <a:latin typeface="+mn-lt"/>
                <a:ea typeface="+mn-ea"/>
                <a:cs typeface="+mn-cs"/>
              </a:rPr>
              <a:t>ask the drivers to move vehicles to the car park to unload</a:t>
            </a:r>
          </a:p>
          <a:p>
            <a:pPr marL="228600" lvl="0" indent="-228600">
              <a:buFont typeface="Arial" panose="020B0604020202020204" pitchFamily="34" charset="0"/>
              <a:buChar char="•"/>
            </a:pPr>
            <a:r>
              <a:rPr lang="en-AU" sz="1200" kern="1200" dirty="0">
                <a:solidFill>
                  <a:schemeClr val="tx1"/>
                </a:solidFill>
                <a:effectLst/>
                <a:latin typeface="+mn-lt"/>
                <a:ea typeface="+mn-ea"/>
                <a:cs typeface="+mn-cs"/>
              </a:rPr>
              <a:t>once the car has been moved, direct the students via a safe passageway into the school</a:t>
            </a:r>
          </a:p>
          <a:p>
            <a:pPr marL="228600" lvl="0" indent="-228600">
              <a:buFont typeface="Arial" panose="020B0604020202020204" pitchFamily="34" charset="0"/>
              <a:buChar char="•"/>
            </a:pPr>
            <a:r>
              <a:rPr lang="en-AU" sz="1200" kern="1200" dirty="0">
                <a:solidFill>
                  <a:schemeClr val="tx1"/>
                </a:solidFill>
                <a:effectLst/>
                <a:latin typeface="+mn-lt"/>
                <a:ea typeface="+mn-ea"/>
                <a:cs typeface="+mn-cs"/>
              </a:rPr>
              <a:t>make sure that in future, if anyone is organising early deliveries, they are aware that the carpark is the only place for parking</a:t>
            </a:r>
          </a:p>
          <a:p>
            <a:pPr marL="228600" lvl="0" indent="-228600">
              <a:buFont typeface="Arial" panose="020B0604020202020204" pitchFamily="34" charset="0"/>
              <a:buChar char="•"/>
            </a:pPr>
            <a:r>
              <a:rPr lang="en-AU" sz="1200" kern="1200" dirty="0">
                <a:solidFill>
                  <a:schemeClr val="tx1"/>
                </a:solidFill>
                <a:effectLst/>
                <a:latin typeface="+mn-lt"/>
                <a:ea typeface="+mn-ea"/>
                <a:cs typeface="+mn-cs"/>
              </a:rPr>
              <a:t>a trolley can be obtained from the front office to move equipment from the car park to where it is needed </a:t>
            </a:r>
          </a:p>
          <a:p>
            <a:pPr marL="228600" lvl="0" indent="-228600">
              <a:buFont typeface="Arial" panose="020B0604020202020204" pitchFamily="34" charset="0"/>
              <a:buChar char="•"/>
            </a:pPr>
            <a:r>
              <a:rPr lang="en-AU" sz="1200" kern="1200" dirty="0">
                <a:solidFill>
                  <a:schemeClr val="tx1"/>
                </a:solidFill>
                <a:effectLst/>
                <a:latin typeface="+mn-lt"/>
                <a:ea typeface="+mn-ea"/>
                <a:cs typeface="+mn-cs"/>
              </a:rPr>
              <a:t>place a barrier across the entrance to the playground so vehicles are unable to enter</a:t>
            </a:r>
          </a:p>
          <a:p>
            <a:pPr marL="228600" indent="-228600">
              <a:buFont typeface="Arial" panose="020B0604020202020204" pitchFamily="34" charset="0"/>
              <a:buChar char="•"/>
            </a:pPr>
            <a:r>
              <a:rPr lang="en-AU" sz="1200" kern="1200" dirty="0" smtClean="0">
                <a:solidFill>
                  <a:schemeClr val="tx1"/>
                </a:solidFill>
                <a:effectLst/>
                <a:latin typeface="+mn-lt"/>
                <a:ea typeface="+mn-ea"/>
                <a:cs typeface="+mn-cs"/>
              </a:rPr>
              <a:t>log an incident report by calling the Incident Report and Support hotline on 1800 811 523</a:t>
            </a:r>
            <a:r>
              <a:rPr lang="en-AU" sz="1100" kern="1200" dirty="0" smtClean="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11</a:t>
            </a:fld>
            <a:endParaRPr lang="en-AU" dirty="0"/>
          </a:p>
        </p:txBody>
      </p:sp>
    </p:spTree>
    <p:extLst>
      <p:ext uri="{BB962C8B-B14F-4D97-AF65-F5344CB8AC3E}">
        <p14:creationId xmlns:p14="http://schemas.microsoft.com/office/powerpoint/2010/main" val="140309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scenario</a:t>
            </a:r>
            <a:r>
              <a:rPr lang="en-AU" sz="1200" kern="1200" baseline="0" dirty="0">
                <a:solidFill>
                  <a:schemeClr val="tx1"/>
                </a:solidFill>
                <a:effectLst/>
                <a:latin typeface="+mn-lt"/>
                <a:ea typeface="+mn-ea"/>
                <a:cs typeface="+mn-cs"/>
              </a:rPr>
              <a:t> is:</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school administrative</a:t>
            </a:r>
            <a:r>
              <a:rPr lang="en-AU" sz="1200" kern="1200" baseline="0" dirty="0">
                <a:solidFill>
                  <a:schemeClr val="tx1"/>
                </a:solidFill>
                <a:effectLst/>
                <a:latin typeface="+mn-lt"/>
                <a:ea typeface="+mn-ea"/>
                <a:cs typeface="+mn-cs"/>
              </a:rPr>
              <a:t> o</a:t>
            </a:r>
            <a:r>
              <a:rPr lang="en-AU" sz="1200" kern="1200" dirty="0">
                <a:solidFill>
                  <a:schemeClr val="tx1"/>
                </a:solidFill>
                <a:effectLst/>
                <a:latin typeface="+mn-lt"/>
                <a:ea typeface="+mn-ea"/>
                <a:cs typeface="+mn-cs"/>
              </a:rPr>
              <a:t>fficer (SAO) in the front office notices that at the entrance foyer to the administration block, near the front door, there is a welcome mat that is curling around the edges.</a:t>
            </a:r>
          </a:p>
          <a:p>
            <a:endParaRPr lang="en-AU" sz="120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In small groups work through this scenario with the Identifying and managing the ‘what ifs’ checklist.</a:t>
            </a:r>
          </a:p>
          <a:p>
            <a:r>
              <a:rPr lang="en-AU" sz="1200" b="1" kern="1200" dirty="0">
                <a:solidFill>
                  <a:schemeClr val="tx1"/>
                </a:solidFill>
                <a:effectLst/>
                <a:latin typeface="+mn-lt"/>
                <a:ea typeface="+mn-ea"/>
                <a:cs typeface="+mn-cs"/>
              </a:rPr>
              <a:t>(5 minutes)</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QUESTION: </a:t>
            </a:r>
            <a:r>
              <a:rPr lang="en-AU" sz="1200" kern="1200" dirty="0">
                <a:solidFill>
                  <a:schemeClr val="tx1"/>
                </a:solidFill>
                <a:effectLst/>
                <a:latin typeface="+mn-lt"/>
                <a:ea typeface="+mn-ea"/>
                <a:cs typeface="+mn-cs"/>
              </a:rPr>
              <a:t>Would anyone like to share their responses?</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Sample answers: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welcome mat is curling creating a trip hazard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 visitor to the school could trip and fall – causing injury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remove the mat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talk to the school administrative manager (SAM) and purchase a new mat ensuring that it meets all requirements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log an incident report by calling the Incident Report and Support hotline on 1800 811 523.</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Click here for incident reporting and hotline details</a:t>
            </a: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12</a:t>
            </a:fld>
            <a:endParaRPr lang="en-AU" dirty="0"/>
          </a:p>
        </p:txBody>
      </p:sp>
    </p:spTree>
    <p:extLst>
      <p:ext uri="{BB962C8B-B14F-4D97-AF65-F5344CB8AC3E}">
        <p14:creationId xmlns:p14="http://schemas.microsoft.com/office/powerpoint/2010/main" val="14030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a:t>
            </a:r>
            <a:r>
              <a:rPr lang="en-AU" sz="1200" kern="1200" dirty="0">
                <a:solidFill>
                  <a:schemeClr val="tx1"/>
                </a:solidFill>
                <a:effectLst/>
                <a:latin typeface="+mj-lt"/>
                <a:ea typeface="+mn-ea"/>
                <a:cs typeface="+mn-cs"/>
              </a:rPr>
              <a:t>he scenario</a:t>
            </a:r>
            <a:r>
              <a:rPr lang="en-AU" sz="1200" kern="1200" baseline="0" dirty="0">
                <a:solidFill>
                  <a:schemeClr val="tx1"/>
                </a:solidFill>
                <a:effectLst/>
                <a:latin typeface="+mj-lt"/>
                <a:ea typeface="+mn-ea"/>
                <a:cs typeface="+mn-cs"/>
              </a:rPr>
              <a:t> is:</a:t>
            </a:r>
          </a:p>
          <a:p>
            <a:r>
              <a:rPr lang="en-AU" sz="1200" kern="1200" dirty="0" smtClean="0">
                <a:solidFill>
                  <a:schemeClr val="tx1"/>
                </a:solidFill>
                <a:effectLst/>
                <a:latin typeface="+mj-lt"/>
                <a:ea typeface="+mn-ea"/>
                <a:cs typeface="+mn-cs"/>
              </a:rPr>
              <a:t>The </a:t>
            </a:r>
            <a:r>
              <a:rPr lang="en-AU" sz="1200" kern="1200" dirty="0">
                <a:solidFill>
                  <a:schemeClr val="tx1"/>
                </a:solidFill>
                <a:effectLst/>
                <a:latin typeface="+mj-lt"/>
                <a:ea typeface="+mn-ea"/>
                <a:cs typeface="+mn-cs"/>
              </a:rPr>
              <a:t>general assistant (GA) notices students playing soccer in the playground and a ball rolls under a building. He then notices a student lying on their stomach about to crawl under the building to try to retrieve the ball.</a:t>
            </a:r>
          </a:p>
          <a:p>
            <a:endParaRPr lang="en-AU" sz="1200" kern="1200" dirty="0">
              <a:solidFill>
                <a:schemeClr val="tx1"/>
              </a:solidFill>
              <a:effectLst/>
              <a:latin typeface="+mj-lt"/>
              <a:ea typeface="+mn-ea"/>
              <a:cs typeface="+mn-cs"/>
            </a:endParaRPr>
          </a:p>
          <a:p>
            <a:r>
              <a:rPr lang="en-AU" sz="1200" b="0" kern="1200" dirty="0">
                <a:solidFill>
                  <a:schemeClr val="tx1"/>
                </a:solidFill>
                <a:effectLst/>
                <a:latin typeface="+mj-lt"/>
                <a:ea typeface="+mn-ea"/>
                <a:cs typeface="+mn-cs"/>
              </a:rPr>
              <a:t>In small groups work through this scenario with the Identifying and managing the ‘what ifs’ checklist.</a:t>
            </a:r>
          </a:p>
          <a:p>
            <a:r>
              <a:rPr lang="en-AU" sz="1200" b="1" kern="1200" dirty="0">
                <a:solidFill>
                  <a:schemeClr val="tx1"/>
                </a:solidFill>
                <a:effectLst/>
                <a:latin typeface="+mj-lt"/>
                <a:ea typeface="+mn-ea"/>
                <a:cs typeface="+mn-cs"/>
              </a:rPr>
              <a:t>(5 minutes)</a:t>
            </a:r>
          </a:p>
          <a:p>
            <a:endParaRPr lang="en-AU" sz="1200" b="1" kern="1200" dirty="0">
              <a:solidFill>
                <a:schemeClr val="tx1"/>
              </a:solidFill>
              <a:effectLst/>
              <a:latin typeface="+mj-lt"/>
              <a:ea typeface="+mn-ea"/>
              <a:cs typeface="+mn-cs"/>
            </a:endParaRPr>
          </a:p>
          <a:p>
            <a:r>
              <a:rPr lang="en-AU" sz="1200" b="1" kern="1200" dirty="0">
                <a:solidFill>
                  <a:schemeClr val="tx1"/>
                </a:solidFill>
                <a:effectLst/>
                <a:latin typeface="+mj-lt"/>
                <a:ea typeface="+mn-ea"/>
                <a:cs typeface="+mn-cs"/>
              </a:rPr>
              <a:t>QUESTION: </a:t>
            </a:r>
            <a:r>
              <a:rPr lang="en-AU" sz="1200" kern="1200" dirty="0">
                <a:solidFill>
                  <a:schemeClr val="tx1"/>
                </a:solidFill>
                <a:effectLst/>
                <a:latin typeface="+mj-lt"/>
                <a:ea typeface="+mn-ea"/>
                <a:cs typeface="+mn-cs"/>
              </a:rPr>
              <a:t>Would anyone like to share their responses?</a:t>
            </a:r>
          </a:p>
          <a:p>
            <a:r>
              <a:rPr lang="en-AU" sz="1200" b="1" kern="1200" dirty="0">
                <a:solidFill>
                  <a:schemeClr val="tx1"/>
                </a:solidFill>
                <a:effectLst/>
                <a:latin typeface="+mj-lt"/>
                <a:ea typeface="+mn-ea"/>
                <a:cs typeface="+mn-cs"/>
              </a:rPr>
              <a:t>Sample answers:</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there could be multiple hazards under the building that may cause injury to the student – spiders, snakes, sharp sticks etc. or the student could get stuck</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stop the student from crawling under the building and if able to do so safely get the ball for them</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install a barrier under the building preventing any balls from going there in the future</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have a communications strategy to remind students to follow school processes – talk to front office/GA if student equipment is out-of-bounds</a:t>
            </a:r>
          </a:p>
          <a:p>
            <a:pPr marL="171450" indent="-171450">
              <a:buFont typeface="Arial" panose="020B0604020202020204" pitchFamily="34" charset="0"/>
              <a:buChar char="•"/>
            </a:pPr>
            <a:r>
              <a:rPr lang="en-AU" sz="1200" kern="1200" dirty="0" smtClean="0">
                <a:solidFill>
                  <a:schemeClr val="tx1"/>
                </a:solidFill>
                <a:effectLst/>
                <a:latin typeface="+mj-lt"/>
                <a:ea typeface="+mn-ea"/>
                <a:cs typeface="+mn-cs"/>
              </a:rPr>
              <a:t>log an incident report by calling the Incident Report and Support hotline on 1800 811 523.</a:t>
            </a:r>
            <a:endParaRPr lang="en-AU" sz="1200" kern="1200" dirty="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13</a:t>
            </a:fld>
            <a:endParaRPr lang="en-AU" dirty="0"/>
          </a:p>
        </p:txBody>
      </p:sp>
    </p:spTree>
    <p:extLst>
      <p:ext uri="{BB962C8B-B14F-4D97-AF65-F5344CB8AC3E}">
        <p14:creationId xmlns:p14="http://schemas.microsoft.com/office/powerpoint/2010/main" val="14030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The scenario</a:t>
            </a:r>
            <a:r>
              <a:rPr lang="en-AU" sz="1200" kern="1200" baseline="0" dirty="0">
                <a:solidFill>
                  <a:schemeClr val="tx1"/>
                </a:solidFill>
                <a:effectLst/>
                <a:latin typeface="+mj-lt"/>
                <a:ea typeface="+mn-ea"/>
                <a:cs typeface="+mn-cs"/>
              </a:rPr>
              <a:t> is:</a:t>
            </a:r>
          </a:p>
          <a:p>
            <a:endParaRPr lang="en-AU" sz="1200" kern="1200" baseline="0" dirty="0">
              <a:solidFill>
                <a:schemeClr val="tx1"/>
              </a:solidFill>
              <a:effectLst/>
              <a:latin typeface="+mj-lt"/>
              <a:ea typeface="+mn-ea"/>
              <a:cs typeface="+mn-cs"/>
            </a:endParaRPr>
          </a:p>
          <a:p>
            <a:r>
              <a:rPr lang="en-AU" sz="1200" kern="1200" dirty="0">
                <a:solidFill>
                  <a:schemeClr val="tx1"/>
                </a:solidFill>
                <a:effectLst/>
                <a:latin typeface="+mj-lt"/>
                <a:ea typeface="+mn-ea"/>
                <a:cs typeface="+mn-cs"/>
              </a:rPr>
              <a:t>A staff member is wanting to reach a box from a high shelf. The SAO notices the staff member has placed a chair in front of the shelf and is about to climb up and use this to reach the box. </a:t>
            </a:r>
          </a:p>
          <a:p>
            <a:endParaRPr lang="en-AU" sz="1200" kern="1200" dirty="0">
              <a:solidFill>
                <a:schemeClr val="tx1"/>
              </a:solidFill>
              <a:effectLst/>
              <a:latin typeface="+mj-lt"/>
              <a:ea typeface="+mn-ea"/>
              <a:cs typeface="+mn-cs"/>
            </a:endParaRPr>
          </a:p>
          <a:p>
            <a:r>
              <a:rPr lang="en-AU" sz="1200" b="0" kern="1200" dirty="0">
                <a:solidFill>
                  <a:schemeClr val="tx1"/>
                </a:solidFill>
                <a:effectLst/>
                <a:latin typeface="+mj-lt"/>
                <a:ea typeface="+mn-ea"/>
                <a:cs typeface="+mn-cs"/>
              </a:rPr>
              <a:t>In small groups work through this scenario with the Identifying and managing the ‘what ifs’ checklist.</a:t>
            </a:r>
          </a:p>
          <a:p>
            <a:r>
              <a:rPr lang="en-AU" sz="1200" b="1" kern="1200" dirty="0">
                <a:solidFill>
                  <a:schemeClr val="tx1"/>
                </a:solidFill>
                <a:effectLst/>
                <a:latin typeface="+mj-lt"/>
                <a:ea typeface="+mn-ea"/>
                <a:cs typeface="+mn-cs"/>
              </a:rPr>
              <a:t>(5 minutes)</a:t>
            </a:r>
          </a:p>
          <a:p>
            <a:endParaRPr lang="en-AU" sz="1200" kern="1200" dirty="0">
              <a:solidFill>
                <a:schemeClr val="tx1"/>
              </a:solidFill>
              <a:effectLst/>
              <a:latin typeface="+mj-lt"/>
              <a:ea typeface="+mn-ea"/>
              <a:cs typeface="+mn-cs"/>
            </a:endParaRPr>
          </a:p>
          <a:p>
            <a:r>
              <a:rPr lang="en-AU" sz="1200" b="1" kern="1200" dirty="0">
                <a:solidFill>
                  <a:schemeClr val="tx1"/>
                </a:solidFill>
                <a:effectLst/>
                <a:latin typeface="+mj-lt"/>
                <a:ea typeface="+mn-ea"/>
                <a:cs typeface="+mn-cs"/>
              </a:rPr>
              <a:t>QUESTION: </a:t>
            </a:r>
            <a:r>
              <a:rPr lang="en-AU" sz="1200" kern="1200" dirty="0">
                <a:solidFill>
                  <a:schemeClr val="tx1"/>
                </a:solidFill>
                <a:effectLst/>
                <a:latin typeface="+mj-lt"/>
                <a:ea typeface="+mn-ea"/>
                <a:cs typeface="+mn-cs"/>
              </a:rPr>
              <a:t>Would anyone like to share their responses?</a:t>
            </a:r>
          </a:p>
          <a:p>
            <a:r>
              <a:rPr lang="en-AU" sz="1200" b="1" kern="1200" dirty="0">
                <a:solidFill>
                  <a:schemeClr val="tx1"/>
                </a:solidFill>
                <a:effectLst/>
                <a:latin typeface="+mj-lt"/>
                <a:ea typeface="+mn-ea"/>
                <a:cs typeface="+mn-cs"/>
              </a:rPr>
              <a:t>Sample answers:</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 SAO intervenes and requests the staff member not to step up onto the chair – the staff member could fall because the chair is unstable or the box could fall as it is heavier or more difficult to manage than they thought</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contact the GA to organise a ladder to reach the box appropriately</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request the GA removes the high shelf as use of it is a hazard </a:t>
            </a:r>
            <a:endParaRPr lang="en-AU" sz="1200" kern="1200" dirty="0" smtClean="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j-lt"/>
                <a:ea typeface="+mn-ea"/>
                <a:cs typeface="+mn-cs"/>
              </a:rPr>
              <a:t>log an incident report by calling the Incident Report and Support hotline on 1800 811 523.</a:t>
            </a:r>
            <a:endParaRPr lang="en-AU" sz="1200" kern="1200" dirty="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14</a:t>
            </a:fld>
            <a:endParaRPr lang="en-AU" dirty="0"/>
          </a:p>
        </p:txBody>
      </p:sp>
    </p:spTree>
    <p:extLst>
      <p:ext uri="{BB962C8B-B14F-4D97-AF65-F5344CB8AC3E}">
        <p14:creationId xmlns:p14="http://schemas.microsoft.com/office/powerpoint/2010/main" val="14030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The scenario</a:t>
            </a:r>
            <a:r>
              <a:rPr lang="en-AU" sz="1200" kern="1200" baseline="0" dirty="0">
                <a:solidFill>
                  <a:schemeClr val="tx1"/>
                </a:solidFill>
                <a:effectLst/>
                <a:latin typeface="+mj-lt"/>
                <a:ea typeface="+mn-ea"/>
                <a:cs typeface="+mn-cs"/>
              </a:rPr>
              <a:t> is:</a:t>
            </a:r>
          </a:p>
          <a:p>
            <a:r>
              <a:rPr lang="en-AU" sz="1200" kern="1200" dirty="0">
                <a:solidFill>
                  <a:schemeClr val="tx1"/>
                </a:solidFill>
                <a:effectLst/>
                <a:latin typeface="+mj-lt"/>
                <a:ea typeface="+mn-ea"/>
                <a:cs typeface="+mn-cs"/>
              </a:rPr>
              <a:t>A s</a:t>
            </a:r>
            <a:r>
              <a:rPr lang="en-AU" sz="1200" dirty="0">
                <a:latin typeface="+mj-lt"/>
              </a:rPr>
              <a:t>chool learning support officer (</a:t>
            </a:r>
            <a:r>
              <a:rPr lang="en-AU" sz="1200" kern="1200" dirty="0">
                <a:solidFill>
                  <a:schemeClr val="tx1"/>
                </a:solidFill>
                <a:effectLst/>
                <a:latin typeface="+mj-lt"/>
                <a:ea typeface="+mn-ea"/>
                <a:cs typeface="+mn-cs"/>
              </a:rPr>
              <a:t>SLSO) notices that there are school bags on the floor in a corridor outside classrooms. This is a busy area and the bags are not placed neatly. </a:t>
            </a:r>
          </a:p>
          <a:p>
            <a:r>
              <a:rPr lang="en-AU" sz="1200" b="0" kern="1200" dirty="0">
                <a:solidFill>
                  <a:schemeClr val="tx1"/>
                </a:solidFill>
                <a:effectLst/>
                <a:latin typeface="+mj-lt"/>
                <a:ea typeface="+mn-ea"/>
                <a:cs typeface="+mn-cs"/>
              </a:rPr>
              <a:t>In small groups work through this scenario with the Identifying and managing the ‘what ifs’ checklist.</a:t>
            </a:r>
          </a:p>
          <a:p>
            <a:r>
              <a:rPr lang="en-AU" sz="1200" b="1" kern="1200" dirty="0">
                <a:solidFill>
                  <a:schemeClr val="tx1"/>
                </a:solidFill>
                <a:effectLst/>
                <a:latin typeface="+mj-lt"/>
                <a:ea typeface="+mn-ea"/>
                <a:cs typeface="+mn-cs"/>
              </a:rPr>
              <a:t>(5 minutes)</a:t>
            </a:r>
          </a:p>
          <a:p>
            <a:r>
              <a:rPr lang="en-AU" sz="1200" b="1" kern="1200" dirty="0">
                <a:solidFill>
                  <a:schemeClr val="tx1"/>
                </a:solidFill>
                <a:effectLst/>
                <a:latin typeface="+mj-lt"/>
                <a:ea typeface="+mn-ea"/>
                <a:cs typeface="+mn-cs"/>
              </a:rPr>
              <a:t>QUESTION: </a:t>
            </a:r>
            <a:r>
              <a:rPr lang="en-AU" sz="1200" kern="1200" dirty="0">
                <a:solidFill>
                  <a:schemeClr val="tx1"/>
                </a:solidFill>
                <a:effectLst/>
                <a:latin typeface="+mj-lt"/>
                <a:ea typeface="+mn-ea"/>
                <a:cs typeface="+mn-cs"/>
              </a:rPr>
              <a:t>Would anyone like to share their responses?</a:t>
            </a:r>
          </a:p>
          <a:p>
            <a:r>
              <a:rPr lang="en-AU" sz="1200" b="1" kern="1200" dirty="0">
                <a:solidFill>
                  <a:schemeClr val="tx1"/>
                </a:solidFill>
                <a:effectLst/>
                <a:latin typeface="+mj-lt"/>
                <a:ea typeface="+mn-ea"/>
                <a:cs typeface="+mn-cs"/>
              </a:rPr>
              <a:t>Sample answers:</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 SLSO notices that school bags on the floor in the corridor are a trip hazard</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 SLSO points out the hazard to teachers</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immediately teachers need to ensure students put their bags neatly out of the way</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follow up by speaking to the H&amp;S committee/HSR or principal and suggest that either bag hooks or shelving is required in the hallway to keep the bags off the floor</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put up signs saying to store bags appropriately – on hooks, in lockers, by desk</a:t>
            </a:r>
          </a:p>
          <a:p>
            <a:pPr marL="171450" indent="-171450">
              <a:buFont typeface="Arial" panose="020B0604020202020204" pitchFamily="34" charset="0"/>
              <a:buChar char="•"/>
            </a:pPr>
            <a:r>
              <a:rPr lang="en-AU" sz="1200" kern="1200" dirty="0" smtClean="0">
                <a:solidFill>
                  <a:schemeClr val="tx1"/>
                </a:solidFill>
                <a:effectLst/>
                <a:latin typeface="+mj-lt"/>
                <a:ea typeface="+mn-ea"/>
                <a:cs typeface="+mn-cs"/>
              </a:rPr>
              <a:t>log an incident report by calling the Incident Report and Support hotline on 1800 811 523</a:t>
            </a:r>
            <a:endParaRPr lang="en-AU" sz="1200" kern="1200" dirty="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15</a:t>
            </a:fld>
            <a:endParaRPr lang="en-AU" dirty="0"/>
          </a:p>
        </p:txBody>
      </p:sp>
    </p:spTree>
    <p:extLst>
      <p:ext uri="{BB962C8B-B14F-4D97-AF65-F5344CB8AC3E}">
        <p14:creationId xmlns:p14="http://schemas.microsoft.com/office/powerpoint/2010/main" val="140309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The scenario</a:t>
            </a:r>
            <a:r>
              <a:rPr lang="en-AU" sz="1200" kern="1200" baseline="0" dirty="0">
                <a:solidFill>
                  <a:schemeClr val="tx1"/>
                </a:solidFill>
                <a:effectLst/>
                <a:latin typeface="+mj-lt"/>
                <a:ea typeface="+mn-ea"/>
                <a:cs typeface="+mn-cs"/>
              </a:rPr>
              <a:t> is:</a:t>
            </a:r>
          </a:p>
          <a:p>
            <a:r>
              <a:rPr lang="en-AU" sz="1200" kern="1200" dirty="0">
                <a:solidFill>
                  <a:schemeClr val="tx1"/>
                </a:solidFill>
                <a:effectLst/>
                <a:latin typeface="+mj-lt"/>
                <a:ea typeface="+mn-ea"/>
                <a:cs typeface="+mn-cs"/>
              </a:rPr>
              <a:t>The SAO who works in the Technology and Applied Science (TAS) area goes into the kitchen and sees that saucepans have been stacked on a shelf in an untidy and unstable manner.</a:t>
            </a:r>
          </a:p>
          <a:p>
            <a:r>
              <a:rPr lang="en-AU" sz="1200" b="0" kern="1200" dirty="0">
                <a:solidFill>
                  <a:schemeClr val="tx1"/>
                </a:solidFill>
                <a:effectLst/>
                <a:latin typeface="+mj-lt"/>
                <a:ea typeface="+mn-ea"/>
                <a:cs typeface="+mn-cs"/>
              </a:rPr>
              <a:t>In small groups work through this scenario with the Identifying and managing the ‘what ifs’ checklist.</a:t>
            </a:r>
          </a:p>
          <a:p>
            <a:r>
              <a:rPr lang="en-AU" sz="1200" b="1" kern="1200" dirty="0">
                <a:solidFill>
                  <a:schemeClr val="tx1"/>
                </a:solidFill>
                <a:effectLst/>
                <a:latin typeface="+mj-lt"/>
                <a:ea typeface="+mn-ea"/>
                <a:cs typeface="+mn-cs"/>
              </a:rPr>
              <a:t>(5 minutes)</a:t>
            </a:r>
          </a:p>
          <a:p>
            <a:r>
              <a:rPr lang="en-AU" sz="1200" b="1" kern="1200" dirty="0">
                <a:solidFill>
                  <a:schemeClr val="tx1"/>
                </a:solidFill>
                <a:effectLst/>
                <a:latin typeface="+mj-lt"/>
                <a:ea typeface="+mn-ea"/>
                <a:cs typeface="+mn-cs"/>
              </a:rPr>
              <a:t>QUESTION: </a:t>
            </a:r>
            <a:r>
              <a:rPr lang="en-AU" sz="1200" kern="1200" dirty="0">
                <a:solidFill>
                  <a:schemeClr val="tx1"/>
                </a:solidFill>
                <a:effectLst/>
                <a:latin typeface="+mj-lt"/>
                <a:ea typeface="+mn-ea"/>
                <a:cs typeface="+mn-cs"/>
              </a:rPr>
              <a:t>Would anyone like to share their responses?</a:t>
            </a:r>
          </a:p>
          <a:p>
            <a:r>
              <a:rPr lang="en-AU" sz="1200" b="1" kern="1200" dirty="0">
                <a:solidFill>
                  <a:schemeClr val="tx1"/>
                </a:solidFill>
                <a:effectLst/>
                <a:latin typeface="+mj-lt"/>
                <a:ea typeface="+mn-ea"/>
                <a:cs typeface="+mn-cs"/>
              </a:rPr>
              <a:t> Sample answers:</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 SAO notices that there are some saucepans stacked on a shelf that are unstable</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they could fall either creating a trip hazard or injuring someone</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initially stop students from coming into the area and report the problem to the teacher</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SAO places them on the shelf in a safe and tidy manner</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alert the H &amp; S committee/HSR or head teacher and suggest better shelving or hooks be installed that prevents this from happening again </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make signs indicating appropriate saucepan storage</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teacher teaches new storage process to students</a:t>
            </a:r>
          </a:p>
          <a:p>
            <a:pPr marL="171450" indent="-171450">
              <a:buFont typeface="Arial" panose="020B0604020202020204" pitchFamily="34" charset="0"/>
              <a:buChar char="•"/>
            </a:pPr>
            <a:r>
              <a:rPr lang="en-AU" sz="1200" kern="1200" dirty="0" smtClean="0">
                <a:solidFill>
                  <a:schemeClr val="tx1"/>
                </a:solidFill>
                <a:effectLst/>
                <a:latin typeface="+mj-lt"/>
                <a:ea typeface="+mn-ea"/>
                <a:cs typeface="+mn-cs"/>
              </a:rPr>
              <a:t>log an incident report by calling the Incident Report and Support hotline on 1800 811 523.</a:t>
            </a:r>
            <a:endParaRPr lang="en-AU" sz="1200" kern="1200" dirty="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16</a:t>
            </a:fld>
            <a:endParaRPr lang="en-AU" dirty="0"/>
          </a:p>
        </p:txBody>
      </p:sp>
    </p:spTree>
    <p:extLst>
      <p:ext uri="{BB962C8B-B14F-4D97-AF65-F5344CB8AC3E}">
        <p14:creationId xmlns:p14="http://schemas.microsoft.com/office/powerpoint/2010/main" val="140309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The scenario</a:t>
            </a:r>
            <a:r>
              <a:rPr lang="en-AU" sz="1200" kern="1200" baseline="0" dirty="0">
                <a:solidFill>
                  <a:schemeClr val="tx1"/>
                </a:solidFill>
                <a:effectLst/>
                <a:latin typeface="+mj-lt"/>
                <a:ea typeface="+mn-ea"/>
                <a:cs typeface="+mn-cs"/>
              </a:rPr>
              <a:t> is:</a:t>
            </a:r>
          </a:p>
          <a:p>
            <a:r>
              <a:rPr lang="en-AU" sz="1200" kern="1200" dirty="0">
                <a:solidFill>
                  <a:schemeClr val="tx1"/>
                </a:solidFill>
                <a:effectLst/>
                <a:latin typeface="+mj-lt"/>
                <a:ea typeface="+mn-ea"/>
                <a:cs typeface="+mn-cs"/>
              </a:rPr>
              <a:t>SAO in the library notices that a tree branch outside the window is hanging low over the playground near where the students sometimes walk.</a:t>
            </a:r>
          </a:p>
          <a:p>
            <a:r>
              <a:rPr lang="en-AU" sz="1200" b="0" kern="1200" dirty="0">
                <a:solidFill>
                  <a:schemeClr val="tx1"/>
                </a:solidFill>
                <a:effectLst/>
                <a:latin typeface="+mj-lt"/>
                <a:ea typeface="+mn-ea"/>
                <a:cs typeface="+mn-cs"/>
              </a:rPr>
              <a:t>In small groups work through this scenario with the Identifying and managing the ‘what ifs’ checklist.</a:t>
            </a:r>
          </a:p>
          <a:p>
            <a:r>
              <a:rPr lang="en-AU" sz="1200" b="1" kern="1200" dirty="0">
                <a:solidFill>
                  <a:schemeClr val="tx1"/>
                </a:solidFill>
                <a:effectLst/>
                <a:latin typeface="+mj-lt"/>
                <a:ea typeface="+mn-ea"/>
                <a:cs typeface="+mn-cs"/>
              </a:rPr>
              <a:t>(5 minutes)</a:t>
            </a:r>
          </a:p>
          <a:p>
            <a:r>
              <a:rPr lang="en-AU" sz="1200" b="1" kern="1200" dirty="0">
                <a:solidFill>
                  <a:schemeClr val="tx1"/>
                </a:solidFill>
                <a:effectLst/>
                <a:latin typeface="+mj-lt"/>
                <a:ea typeface="+mn-ea"/>
                <a:cs typeface="+mn-cs"/>
              </a:rPr>
              <a:t>QUESTION: </a:t>
            </a:r>
            <a:r>
              <a:rPr lang="en-AU" sz="1200" kern="1200" dirty="0">
                <a:solidFill>
                  <a:schemeClr val="tx1"/>
                </a:solidFill>
                <a:effectLst/>
                <a:latin typeface="+mj-lt"/>
                <a:ea typeface="+mn-ea"/>
                <a:cs typeface="+mn-cs"/>
              </a:rPr>
              <a:t>Would anyone like to share their responses?</a:t>
            </a:r>
          </a:p>
          <a:p>
            <a:r>
              <a:rPr lang="en-AU" sz="1200" b="1" kern="1200" dirty="0">
                <a:solidFill>
                  <a:schemeClr val="tx1"/>
                </a:solidFill>
                <a:effectLst/>
                <a:latin typeface="+mj-lt"/>
                <a:ea typeface="+mn-ea"/>
                <a:cs typeface="+mn-cs"/>
              </a:rPr>
              <a:t>Sample answers:</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 tree branch is a hazard where someone could walk/run into it</a:t>
            </a:r>
          </a:p>
          <a:p>
            <a:pPr marL="171450" lvl="0" indent="-171450">
              <a:buFont typeface="Arial" panose="020B0604020202020204" pitchFamily="34" charset="0"/>
              <a:buChar char="•"/>
            </a:pPr>
            <a:r>
              <a:rPr lang="en-AU" sz="1200" kern="1200" dirty="0" smtClean="0">
                <a:solidFill>
                  <a:schemeClr val="tx1"/>
                </a:solidFill>
                <a:effectLst/>
                <a:latin typeface="+mj-lt"/>
                <a:ea typeface="+mn-ea"/>
                <a:cs typeface="+mn-cs"/>
              </a:rPr>
              <a:t>SAO</a:t>
            </a:r>
            <a:r>
              <a:rPr lang="en-AU" sz="1200" kern="1200" baseline="0" dirty="0" smtClean="0">
                <a:solidFill>
                  <a:schemeClr val="tx1"/>
                </a:solidFill>
                <a:effectLst/>
                <a:latin typeface="+mj-lt"/>
                <a:ea typeface="+mn-ea"/>
                <a:cs typeface="+mn-cs"/>
              </a:rPr>
              <a:t> </a:t>
            </a:r>
            <a:r>
              <a:rPr lang="en-AU" sz="1200" kern="1200" baseline="0" dirty="0">
                <a:solidFill>
                  <a:schemeClr val="tx1"/>
                </a:solidFill>
                <a:effectLst/>
                <a:latin typeface="+mj-lt"/>
                <a:ea typeface="+mn-ea"/>
                <a:cs typeface="+mn-cs"/>
              </a:rPr>
              <a:t>advises GA about the hazard</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GA initially put large cones and bunting around the area so that students are aware of the hazard and not able to walk that way</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locate the GA and alert the GA and front office of the hazard</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GA liaises with principal to have the hazard dealt with that day due to the high hazard issue with the low branch</a:t>
            </a:r>
          </a:p>
          <a:p>
            <a:pPr marL="171450" lvl="0" indent="-171450">
              <a:buFont typeface="Arial" panose="020B0604020202020204" pitchFamily="34" charset="0"/>
              <a:buChar char="•"/>
            </a:pPr>
            <a:r>
              <a:rPr lang="en-AU" sz="1200" kern="1200" dirty="0" smtClean="0">
                <a:solidFill>
                  <a:schemeClr val="tx1"/>
                </a:solidFill>
                <a:effectLst/>
                <a:latin typeface="+mj-lt"/>
                <a:ea typeface="+mn-ea"/>
                <a:cs typeface="+mn-cs"/>
              </a:rPr>
              <a:t>check and follow the </a:t>
            </a:r>
            <a:r>
              <a:rPr lang="en-AU" sz="1200" u="sng" kern="1200" dirty="0" smtClean="0">
                <a:solidFill>
                  <a:schemeClr val="tx1"/>
                </a:solidFill>
                <a:effectLst/>
                <a:latin typeface="+mn-lt"/>
                <a:ea typeface="+mn-ea"/>
                <a:cs typeface="+mn-cs"/>
                <a:hlinkClick r:id="rId3"/>
              </a:rPr>
              <a:t>Tree Management Guidelines</a:t>
            </a:r>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mj-lt"/>
                <a:ea typeface="+mn-ea"/>
                <a:cs typeface="+mn-cs"/>
              </a:rPr>
              <a:t>log an incident report by calling the Incident Report and Support hotline on 1800 811 523</a:t>
            </a:r>
            <a:r>
              <a:rPr lang="en-AU" sz="1200" kern="1200" dirty="0" smtClean="0">
                <a:solidFill>
                  <a:schemeClr val="tx1"/>
                </a:solidFill>
                <a:effectLst/>
                <a:latin typeface="+mj-lt"/>
                <a:ea typeface="+mn-ea"/>
                <a:cs typeface="+mn-cs"/>
              </a:rPr>
              <a:t>.</a:t>
            </a:r>
          </a:p>
          <a:p>
            <a:pPr marL="171450" lvl="0" indent="-171450">
              <a:buFont typeface="Arial" panose="020B0604020202020204" pitchFamily="34" charset="0"/>
              <a:buChar char="•"/>
            </a:pPr>
            <a:endParaRPr lang="en-AU" sz="1200" kern="1200" dirty="0" smtClean="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u="sng" kern="1200" dirty="0" smtClean="0">
                <a:solidFill>
                  <a:schemeClr val="tx1"/>
                </a:solidFill>
                <a:effectLst/>
                <a:latin typeface="+mn-lt"/>
                <a:ea typeface="+mn-ea"/>
                <a:cs typeface="+mn-cs"/>
                <a:hlinkClick r:id="rId3"/>
              </a:rPr>
              <a:t>https://education.nsw.gov.au/school-infrastructure-nsw/compliance-and-safety/tree-management</a:t>
            </a: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AU" sz="1200" kern="1200" dirty="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17</a:t>
            </a:fld>
            <a:endParaRPr lang="en-AU" dirty="0"/>
          </a:p>
        </p:txBody>
      </p:sp>
    </p:spTree>
    <p:extLst>
      <p:ext uri="{BB962C8B-B14F-4D97-AF65-F5344CB8AC3E}">
        <p14:creationId xmlns:p14="http://schemas.microsoft.com/office/powerpoint/2010/main" val="140309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The scenario</a:t>
            </a:r>
            <a:r>
              <a:rPr lang="en-AU" sz="1200" kern="1200" baseline="0" dirty="0">
                <a:solidFill>
                  <a:schemeClr val="tx1"/>
                </a:solidFill>
                <a:effectLst/>
                <a:latin typeface="+mj-lt"/>
                <a:ea typeface="+mn-ea"/>
                <a:cs typeface="+mn-cs"/>
              </a:rPr>
              <a:t> is:</a:t>
            </a:r>
          </a:p>
          <a:p>
            <a:r>
              <a:rPr lang="en-AU" sz="1200" kern="1200" dirty="0">
                <a:solidFill>
                  <a:schemeClr val="tx1"/>
                </a:solidFill>
                <a:effectLst/>
                <a:latin typeface="+mj-lt"/>
                <a:ea typeface="+mn-ea"/>
                <a:cs typeface="+mn-cs"/>
              </a:rPr>
              <a:t>The science assistant notices the smell of gas in a science lab and the teacher with a class of students are about to enter the lab. </a:t>
            </a:r>
          </a:p>
          <a:p>
            <a:r>
              <a:rPr lang="en-AU" sz="1200" b="0" kern="1200" dirty="0">
                <a:solidFill>
                  <a:schemeClr val="tx1"/>
                </a:solidFill>
                <a:effectLst/>
                <a:latin typeface="+mj-lt"/>
                <a:ea typeface="+mn-ea"/>
                <a:cs typeface="+mn-cs"/>
              </a:rPr>
              <a:t>In small groups work through this scenario with the Identifying and managing the ‘what ifs’ checklist.</a:t>
            </a:r>
          </a:p>
          <a:p>
            <a:r>
              <a:rPr lang="en-AU" sz="1200" b="1" kern="1200" dirty="0">
                <a:solidFill>
                  <a:schemeClr val="tx1"/>
                </a:solidFill>
                <a:effectLst/>
                <a:latin typeface="+mj-lt"/>
                <a:ea typeface="+mn-ea"/>
                <a:cs typeface="+mn-cs"/>
              </a:rPr>
              <a:t>(5 minutes)</a:t>
            </a:r>
          </a:p>
          <a:p>
            <a:r>
              <a:rPr lang="en-AU" sz="1200" b="1" kern="1200" dirty="0">
                <a:solidFill>
                  <a:schemeClr val="tx1"/>
                </a:solidFill>
                <a:effectLst/>
                <a:latin typeface="+mj-lt"/>
                <a:ea typeface="+mn-ea"/>
                <a:cs typeface="+mn-cs"/>
              </a:rPr>
              <a:t>QUESTION: </a:t>
            </a:r>
            <a:r>
              <a:rPr lang="en-AU" sz="1200" kern="1200" dirty="0">
                <a:solidFill>
                  <a:schemeClr val="tx1"/>
                </a:solidFill>
                <a:effectLst/>
                <a:latin typeface="+mj-lt"/>
                <a:ea typeface="+mn-ea"/>
                <a:cs typeface="+mn-cs"/>
              </a:rPr>
              <a:t>Would anyone like to share their responses?</a:t>
            </a:r>
          </a:p>
          <a:p>
            <a:r>
              <a:rPr lang="en-AU" sz="1200" b="1" kern="1200" dirty="0">
                <a:solidFill>
                  <a:schemeClr val="tx1"/>
                </a:solidFill>
                <a:effectLst/>
                <a:latin typeface="+mj-lt"/>
                <a:ea typeface="+mn-ea"/>
                <a:cs typeface="+mn-cs"/>
              </a:rPr>
              <a:t>Sample answers:</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 hazard is a potential explosion or gas leak which could make people sick through breathing in the fumes</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make the teacher aware so that no one enters the classroom</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locate the GA who can assist in turning off the gas </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alert the front office staff and the head teacher of science to follow up with the GA and classroom teacher to organise room changes</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follow school first aid procedures if anyone is feeling unwell</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immediately inform the H&amp;S committee/HSR or principal as this needs to be fixed urgently</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it may possibly require an external maintenance expert to fix the problem</a:t>
            </a:r>
          </a:p>
          <a:p>
            <a:pPr marL="171450" lvl="0" indent="-171450">
              <a:buFont typeface="Arial" panose="020B0604020202020204" pitchFamily="34" charset="0"/>
              <a:buChar char="•"/>
            </a:pPr>
            <a:r>
              <a:rPr lang="en-AU" sz="1200" kern="1200" dirty="0" smtClean="0">
                <a:solidFill>
                  <a:schemeClr val="tx1"/>
                </a:solidFill>
                <a:effectLst/>
                <a:latin typeface="+mj-lt"/>
                <a:ea typeface="+mn-ea"/>
                <a:cs typeface="+mn-cs"/>
              </a:rPr>
              <a:t>log an incident report by calling the Incident Report and Support hotline on 1800 811 523.</a:t>
            </a:r>
            <a:endParaRPr lang="en-AU" sz="1200" kern="1200" dirty="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18</a:t>
            </a:fld>
            <a:endParaRPr lang="en-AU" dirty="0"/>
          </a:p>
        </p:txBody>
      </p:sp>
    </p:spTree>
    <p:extLst>
      <p:ext uri="{BB962C8B-B14F-4D97-AF65-F5344CB8AC3E}">
        <p14:creationId xmlns:p14="http://schemas.microsoft.com/office/powerpoint/2010/main" val="140309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The activities just completed in Identifying and managing the ‘what ifs’ are actually risk management strategies.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j-lt"/>
                <a:ea typeface="+mn-ea"/>
                <a:cs typeface="+mn-cs"/>
              </a:rPr>
              <a:t>They are used to demonstrate how easy it is to conduct risk management and how everyone can be responsible for health and safety in the workplace.</a:t>
            </a:r>
          </a:p>
          <a:p>
            <a:endParaRPr lang="en-AU" sz="1200" kern="1200" dirty="0">
              <a:solidFill>
                <a:schemeClr val="tx1"/>
              </a:solidFill>
              <a:effectLst/>
              <a:latin typeface="+mj-lt"/>
              <a:ea typeface="+mn-ea"/>
              <a:cs typeface="+mn-cs"/>
            </a:endParaRPr>
          </a:p>
          <a:p>
            <a:endParaRPr lang="en-AU" sz="1200" b="1" kern="1200" dirty="0">
              <a:solidFill>
                <a:schemeClr val="tx1"/>
              </a:solidFill>
              <a:effectLst/>
              <a:latin typeface="+mj-lt"/>
              <a:ea typeface="+mn-ea"/>
              <a:cs typeface="+mn-cs"/>
            </a:endParaRPr>
          </a:p>
          <a:p>
            <a:r>
              <a:rPr lang="en-AU" sz="1200" b="1" kern="1200" dirty="0" smtClean="0">
                <a:solidFill>
                  <a:schemeClr val="tx1"/>
                </a:solidFill>
                <a:effectLst/>
                <a:latin typeface="+mj-lt"/>
                <a:ea typeface="+mn-ea"/>
                <a:cs typeface="+mn-cs"/>
              </a:rPr>
              <a:t>Slide </a:t>
            </a:r>
            <a:r>
              <a:rPr lang="en-AU" sz="1200" b="1" kern="1200" dirty="0">
                <a:solidFill>
                  <a:schemeClr val="tx1"/>
                </a:solidFill>
                <a:effectLst/>
                <a:latin typeface="+mj-lt"/>
                <a:ea typeface="+mn-ea"/>
                <a:cs typeface="+mn-cs"/>
              </a:rPr>
              <a:t>will automatically</a:t>
            </a:r>
            <a:r>
              <a:rPr lang="en-AU" sz="1200" b="1" kern="1200" baseline="0" dirty="0">
                <a:solidFill>
                  <a:schemeClr val="tx1"/>
                </a:solidFill>
                <a:effectLst/>
                <a:latin typeface="+mj-lt"/>
                <a:ea typeface="+mn-ea"/>
                <a:cs typeface="+mn-cs"/>
              </a:rPr>
              <a:t> transition to show these </a:t>
            </a:r>
            <a:r>
              <a:rPr lang="en-AU" sz="1200" b="1" kern="1200" baseline="0" dirty="0" smtClean="0">
                <a:solidFill>
                  <a:schemeClr val="tx1"/>
                </a:solidFill>
                <a:effectLst/>
                <a:latin typeface="+mj-lt"/>
                <a:ea typeface="+mn-ea"/>
                <a:cs typeface="+mn-cs"/>
              </a:rPr>
              <a:t>terms</a:t>
            </a:r>
            <a:endParaRPr lang="en-AU" sz="1200" b="1" kern="1200" baseline="0" dirty="0">
              <a:solidFill>
                <a:schemeClr val="tx1"/>
              </a:solidFill>
              <a:effectLst/>
              <a:latin typeface="+mj-lt"/>
              <a:ea typeface="+mn-ea"/>
              <a:cs typeface="+mn-cs"/>
            </a:endParaRPr>
          </a:p>
          <a:p>
            <a:endParaRPr lang="en-AU" sz="1200" b="1"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what do you notice is to identify or initialise an action</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what could potentially happen is to assess the situation</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how could the incident be prevented is to eliminate or control the risks and intervene or act when issues emerge</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how will the incident be managed if it happens is to manage the risk following policy and procedures</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how will it be prevented from recurring is planning and risk mitigation implementation.</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19</a:t>
            </a:fld>
            <a:endParaRPr lang="en-AU" dirty="0"/>
          </a:p>
        </p:txBody>
      </p:sp>
    </p:spTree>
    <p:extLst>
      <p:ext uri="{BB962C8B-B14F-4D97-AF65-F5344CB8AC3E}">
        <p14:creationId xmlns:p14="http://schemas.microsoft.com/office/powerpoint/2010/main" val="14030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b="1" dirty="0"/>
              <a:t>Presenter to</a:t>
            </a:r>
            <a:r>
              <a:rPr lang="en-AU" sz="1100" b="1" baseline="0" dirty="0"/>
              <a:t> g</a:t>
            </a:r>
            <a:r>
              <a:rPr lang="en-AU" sz="1100" b="1" dirty="0"/>
              <a:t>ive an overview as per slide</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dirty="0"/>
          </a:p>
        </p:txBody>
      </p:sp>
    </p:spTree>
    <p:extLst>
      <p:ext uri="{BB962C8B-B14F-4D97-AF65-F5344CB8AC3E}">
        <p14:creationId xmlns:p14="http://schemas.microsoft.com/office/powerpoint/2010/main" val="3820239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Everyone is responsible for managing their own health and safety in the workplace. </a:t>
            </a:r>
          </a:p>
          <a:p>
            <a:r>
              <a:rPr lang="en-AU" sz="1200" kern="1200" dirty="0" smtClean="0">
                <a:solidFill>
                  <a:schemeClr val="tx1"/>
                </a:solidFill>
                <a:effectLst/>
                <a:latin typeface="+mn-lt"/>
                <a:ea typeface="+mn-ea"/>
                <a:cs typeface="+mn-cs"/>
              </a:rPr>
              <a:t>As discussed in the previous slide there are risk management resources and tools available for schools and workplaces and this slide demonstrates a sample of the risk management information sheets that relate to the various non-teaching staff in school roles.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Read through the list of information sheets that are available for your role.</a:t>
            </a:r>
          </a:p>
          <a:p>
            <a:r>
              <a:rPr lang="en-AU" sz="1200" kern="1200" dirty="0" smtClean="0">
                <a:solidFill>
                  <a:schemeClr val="tx1"/>
                </a:solidFill>
                <a:effectLst/>
                <a:latin typeface="+mn-lt"/>
                <a:ea typeface="+mn-ea"/>
                <a:cs typeface="+mn-cs"/>
              </a:rPr>
              <a:t>Let’s look at the Manual handling information which relates to all roles.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Select Manual handling link on the slide and discuss with group</a:t>
            </a:r>
          </a:p>
          <a:p>
            <a:r>
              <a:rPr lang="en-AU" sz="1200" b="1" kern="1200" dirty="0" smtClean="0">
                <a:solidFill>
                  <a:schemeClr val="tx1"/>
                </a:solidFill>
                <a:effectLst/>
                <a:latin typeface="+mn-lt"/>
                <a:ea typeface="+mn-ea"/>
                <a:cs typeface="+mn-cs"/>
              </a:rPr>
              <a:t>(3 minutes)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https://education.nsw.gov.au/inside-the-department/health-and-safety/risk-management/procedures-and-tools</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u="none" kern="1200" dirty="0" smtClean="0">
                <a:solidFill>
                  <a:schemeClr val="tx1"/>
                </a:solidFill>
                <a:effectLst/>
                <a:latin typeface="+mn-lt"/>
                <a:ea typeface="+mn-ea"/>
                <a:cs typeface="+mn-cs"/>
                <a:hlinkClick r:id="rId3"/>
              </a:rPr>
              <a:t>https://education.nsw.gov.au/inside-the-department/health-and-safety/risk-management/procedures-and-tools</a:t>
            </a:r>
          </a:p>
          <a:p>
            <a:r>
              <a:rPr lang="en-AU" sz="1200" u="sng" kern="1200" dirty="0" smtClean="0">
                <a:solidFill>
                  <a:schemeClr val="tx1"/>
                </a:solidFill>
                <a:effectLst/>
                <a:latin typeface="+mn-lt"/>
                <a:ea typeface="+mn-ea"/>
                <a:cs typeface="+mn-cs"/>
                <a:hlinkClick r:id="rId3"/>
              </a:rPr>
              <a:t>https://education.nsw.gov.au/inside-the-department/health-and-safety/risk-management/stretch-manual-handling</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20</a:t>
            </a:fld>
            <a:endParaRPr lang="en-AU" dirty="0"/>
          </a:p>
        </p:txBody>
      </p:sp>
    </p:spTree>
    <p:extLst>
      <p:ext uri="{BB962C8B-B14F-4D97-AF65-F5344CB8AC3E}">
        <p14:creationId xmlns:p14="http://schemas.microsoft.com/office/powerpoint/2010/main" val="78186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Activity</a:t>
            </a:r>
          </a:p>
          <a:p>
            <a:r>
              <a:rPr lang="en-AU" sz="1200" b="1" kern="1200" dirty="0" smtClean="0">
                <a:solidFill>
                  <a:schemeClr val="tx1"/>
                </a:solidFill>
                <a:effectLst/>
                <a:latin typeface="+mn-lt"/>
                <a:ea typeface="+mn-ea"/>
                <a:cs typeface="+mn-cs"/>
              </a:rPr>
              <a:t>(Small</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groups of 2-3 )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Think about your role in the school.</a:t>
            </a:r>
          </a:p>
          <a:p>
            <a:r>
              <a:rPr lang="en-AU" sz="1200" kern="1200" dirty="0" smtClean="0">
                <a:solidFill>
                  <a:schemeClr val="tx1"/>
                </a:solidFill>
                <a:effectLst/>
                <a:latin typeface="+mn-lt"/>
                <a:ea typeface="+mn-ea"/>
                <a:cs typeface="+mn-cs"/>
              </a:rPr>
              <a:t>Write down some of the health and safety issues you need to be aware of in your work environment.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example, are there any electrical cables or cords in the office that are frayed or damaged. Are access areas clear of obstacles such as boxes and cartons etc.</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Another example is the GA who should be wearing a hat when outdoors, and always wearing protective clothing and boots. The GA should also be aware of the processes in working alone on school grounds during the holidays.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Think about where you might go to find information to help you assess your health and safety needs.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(10 minutes)</a:t>
            </a:r>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21</a:t>
            </a:fld>
            <a:endParaRPr lang="en-AU" dirty="0"/>
          </a:p>
        </p:txBody>
      </p:sp>
    </p:spTree>
    <p:extLst>
      <p:ext uri="{BB962C8B-B14F-4D97-AF65-F5344CB8AC3E}">
        <p14:creationId xmlns:p14="http://schemas.microsoft.com/office/powerpoint/2010/main" val="301051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Department policy and guidelines in relation to health and safety are regularly updated and staff must ensure that they remain aware of any changes.  </a:t>
            </a:r>
          </a:p>
          <a:p>
            <a:r>
              <a:rPr lang="en-AU" sz="1200" kern="1200" dirty="0">
                <a:solidFill>
                  <a:schemeClr val="tx1"/>
                </a:solidFill>
                <a:effectLst/>
                <a:latin typeface="+mj-lt"/>
                <a:ea typeface="+mn-ea"/>
                <a:cs typeface="+mn-cs"/>
              </a:rPr>
              <a:t> </a:t>
            </a:r>
          </a:p>
          <a:p>
            <a:r>
              <a:rPr lang="en-AU" sz="1200" kern="1200" dirty="0" err="1">
                <a:solidFill>
                  <a:schemeClr val="tx1"/>
                </a:solidFill>
                <a:effectLst/>
                <a:latin typeface="+mj-lt"/>
                <a:ea typeface="+mn-ea"/>
                <a:cs typeface="+mn-cs"/>
              </a:rPr>
              <a:t>SchoolBiz</a:t>
            </a:r>
            <a:r>
              <a:rPr lang="en-AU" sz="1200" kern="1200" dirty="0">
                <a:solidFill>
                  <a:schemeClr val="tx1"/>
                </a:solidFill>
                <a:effectLst/>
                <a:latin typeface="+mj-lt"/>
                <a:ea typeface="+mn-ea"/>
                <a:cs typeface="+mn-cs"/>
              </a:rPr>
              <a:t> is a weekly newsletter which is delivered to your email every Friday and is also available through your portal.  </a:t>
            </a:r>
          </a:p>
          <a:p>
            <a:r>
              <a:rPr lang="en-AU" sz="1200" kern="1200" dirty="0">
                <a:solidFill>
                  <a:schemeClr val="tx1"/>
                </a:solidFill>
                <a:effectLst/>
                <a:latin typeface="+mj-lt"/>
                <a:ea typeface="+mn-ea"/>
                <a:cs typeface="+mn-cs"/>
              </a:rPr>
              <a:t> </a:t>
            </a:r>
          </a:p>
          <a:p>
            <a:r>
              <a:rPr lang="en-AU" sz="1200" kern="1200" dirty="0">
                <a:solidFill>
                  <a:schemeClr val="tx1"/>
                </a:solidFill>
                <a:effectLst/>
                <a:latin typeface="+mj-lt"/>
                <a:ea typeface="+mn-ea"/>
                <a:cs typeface="+mn-cs"/>
              </a:rPr>
              <a:t>The DoE Health and Safety website publishes news bulletins and safety alerts for all staff.</a:t>
            </a:r>
          </a:p>
          <a:p>
            <a:r>
              <a:rPr lang="en-AU" sz="1200" u="sng" kern="1200" dirty="0" smtClean="0">
                <a:solidFill>
                  <a:schemeClr val="tx1"/>
                </a:solidFill>
                <a:effectLst/>
                <a:latin typeface="+mn-lt"/>
                <a:ea typeface="+mn-ea"/>
                <a:cs typeface="+mn-cs"/>
                <a:hlinkClick r:id="rId3"/>
              </a:rPr>
              <a:t>https://beta.dec.nsw.gov.au/schoolbiz</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u="sng" kern="1200" dirty="0" smtClean="0">
                <a:solidFill>
                  <a:schemeClr val="tx1"/>
                </a:solidFill>
                <a:effectLst/>
                <a:latin typeface="+mn-lt"/>
                <a:ea typeface="+mn-ea"/>
                <a:cs typeface="+mn-cs"/>
                <a:hlinkClick r:id="rId4"/>
              </a:rPr>
              <a:t>https://education.nsw.gov.au/inside-the-department/health-and-safety/news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u="sng" kern="1200" dirty="0" smtClean="0">
                <a:solidFill>
                  <a:schemeClr val="tx1"/>
                </a:solidFill>
                <a:effectLst/>
                <a:latin typeface="+mn-lt"/>
                <a:ea typeface="+mn-ea"/>
                <a:cs typeface="+mn-cs"/>
                <a:hlinkClick r:id="rId5"/>
              </a:rPr>
              <a:t>https://www.yammer.com/det.nsw.edu.au/#/threads/inGroup?type=in_group&amp;feedId=4952113</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22</a:t>
            </a:fld>
            <a:endParaRPr lang="en-AU"/>
          </a:p>
        </p:txBody>
      </p:sp>
    </p:spTree>
    <p:extLst>
      <p:ext uri="{BB962C8B-B14F-4D97-AF65-F5344CB8AC3E}">
        <p14:creationId xmlns:p14="http://schemas.microsoft.com/office/powerpoint/2010/main" val="4191871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00000"/>
              </a:lnSpc>
              <a:buSzPct val="75000"/>
              <a:defRPr sz="1800" i="1"/>
            </a:pPr>
            <a:r>
              <a:rPr lang="en-AU" sz="1100" b="1" i="0" dirty="0">
                <a:latin typeface="+mj-lt"/>
              </a:rPr>
              <a:t>Ask participants to reflect on what they have learned in this module</a:t>
            </a:r>
          </a:p>
          <a:p>
            <a:pPr marL="0" marR="0" indent="0" algn="l" defTabSz="1025149" rtl="0" eaLnBrk="1" fontAlgn="auto" latinLnBrk="0" hangingPunct="1">
              <a:lnSpc>
                <a:spcPct val="100000"/>
              </a:lnSpc>
              <a:spcBef>
                <a:spcPts val="0"/>
              </a:spcBef>
              <a:spcAft>
                <a:spcPts val="0"/>
              </a:spcAft>
              <a:buClrTx/>
              <a:buSzPct val="75000"/>
              <a:buFontTx/>
              <a:buNone/>
              <a:tabLst/>
              <a:defRPr sz="1800" i="1"/>
            </a:pPr>
            <a:endParaRPr lang="en-AU" sz="1100" i="0" dirty="0">
              <a:latin typeface="+mj-lt"/>
            </a:endParaRPr>
          </a:p>
          <a:p>
            <a:pPr marL="0" marR="0" indent="0" algn="l" defTabSz="1025149" rtl="0" eaLnBrk="1" fontAlgn="auto" latinLnBrk="0" hangingPunct="1">
              <a:lnSpc>
                <a:spcPct val="100000"/>
              </a:lnSpc>
              <a:spcBef>
                <a:spcPts val="0"/>
              </a:spcBef>
              <a:spcAft>
                <a:spcPts val="0"/>
              </a:spcAft>
              <a:buClrTx/>
              <a:buSzPct val="75000"/>
              <a:buFontTx/>
              <a:buNone/>
              <a:tabLst/>
              <a:defRPr sz="1800" i="1"/>
            </a:pPr>
            <a:r>
              <a:rPr lang="en-AU" sz="1100" i="0" dirty="0">
                <a:latin typeface="+mj-lt"/>
              </a:rPr>
              <a:t>Has this module given you an understanding of how to</a:t>
            </a:r>
            <a:r>
              <a:rPr lang="en-AU" sz="1100" i="0" dirty="0" smtClean="0">
                <a:latin typeface="+mj-lt"/>
              </a:rPr>
              <a:t>:</a:t>
            </a:r>
          </a:p>
          <a:p>
            <a:pPr marL="0" marR="0" indent="0" algn="l" defTabSz="1025149" rtl="0" eaLnBrk="1" fontAlgn="auto" latinLnBrk="0" hangingPunct="1">
              <a:lnSpc>
                <a:spcPct val="100000"/>
              </a:lnSpc>
              <a:spcBef>
                <a:spcPts val="0"/>
              </a:spcBef>
              <a:spcAft>
                <a:spcPts val="0"/>
              </a:spcAft>
              <a:buClrTx/>
              <a:buSzPct val="75000"/>
              <a:buFontTx/>
              <a:buNone/>
              <a:tabLst/>
              <a:defRPr sz="1800" i="1"/>
            </a:pPr>
            <a:endParaRPr lang="en-AU" sz="1100" i="0" dirty="0">
              <a:latin typeface="+mj-lt"/>
            </a:endParaRPr>
          </a:p>
          <a:p>
            <a:pPr marL="285750" lvl="0" indent="-285750">
              <a:buFont typeface="Arial" panose="020B0604020202020204" pitchFamily="34" charset="0"/>
              <a:buChar char="•"/>
            </a:pPr>
            <a:r>
              <a:rPr lang="en-AU" sz="1100" dirty="0">
                <a:latin typeface="+mj-lt"/>
              </a:rPr>
              <a:t>act with integrity and demonstrate compliance with </a:t>
            </a:r>
            <a:r>
              <a:rPr lang="en-AU" sz="1100" dirty="0" smtClean="0">
                <a:latin typeface="+mj-lt"/>
              </a:rPr>
              <a:t>department </a:t>
            </a:r>
            <a:r>
              <a:rPr lang="en-AU" sz="1100" dirty="0">
                <a:latin typeface="+mj-lt"/>
              </a:rPr>
              <a:t>policies and procedures </a:t>
            </a:r>
          </a:p>
          <a:p>
            <a:pPr marL="285750" indent="-285750">
              <a:buFont typeface="Arial" panose="020B0604020202020204" pitchFamily="34" charset="0"/>
              <a:buChar char="•"/>
            </a:pPr>
            <a:r>
              <a:rPr lang="en-AU" sz="1100" dirty="0">
                <a:latin typeface="+mj-lt"/>
              </a:rPr>
              <a:t>follow safe work practices and take reasonable care of own and others health and safety?</a:t>
            </a:r>
            <a:endParaRPr lang="en-AU" sz="1100" i="0" dirty="0">
              <a:latin typeface="+mj-lt"/>
            </a:endParaRPr>
          </a:p>
          <a:p>
            <a:pPr>
              <a:lnSpc>
                <a:spcPct val="100000"/>
              </a:lnSpc>
              <a:buSzPct val="75000"/>
              <a:defRPr sz="1800" i="1"/>
            </a:pPr>
            <a:endParaRPr lang="en-AU" sz="1100" i="0" dirty="0">
              <a:latin typeface="+mj-lt"/>
            </a:endParaRPr>
          </a:p>
          <a:p>
            <a:pPr defTabSz="1025149">
              <a:lnSpc>
                <a:spcPct val="100000"/>
              </a:lnSpc>
              <a:buSzPct val="75000"/>
              <a:defRPr sz="1800" i="1"/>
            </a:pPr>
            <a:r>
              <a:rPr lang="en-AU" sz="1100" b="1" i="0" dirty="0">
                <a:latin typeface="+mj-lt"/>
              </a:rPr>
              <a:t>Ask participants to reflect individually and then share with the person next to them</a:t>
            </a:r>
            <a:endParaRPr lang="en-AU" sz="1100" i="0" dirty="0">
              <a:latin typeface="+mj-lt"/>
            </a:endParaRPr>
          </a:p>
          <a:p>
            <a:endParaRPr lang="en-US" i="0" dirty="0"/>
          </a:p>
        </p:txBody>
      </p:sp>
      <p:sp>
        <p:nvSpPr>
          <p:cNvPr id="4" name="Slide Number Placeholder 3"/>
          <p:cNvSpPr>
            <a:spLocks noGrp="1"/>
          </p:cNvSpPr>
          <p:nvPr>
            <p:ph type="sldNum" sz="quarter" idx="10"/>
          </p:nvPr>
        </p:nvSpPr>
        <p:spPr/>
        <p:txBody>
          <a:bodyPr/>
          <a:lstStyle/>
          <a:p>
            <a:fld id="{6A09040B-DA09-4C58-8D66-C8AD5AEB9F52}" type="slidenum">
              <a:rPr lang="en-AU" smtClean="0"/>
              <a:t>23</a:t>
            </a:fld>
            <a:endParaRPr lang="en-AU" dirty="0"/>
          </a:p>
        </p:txBody>
      </p:sp>
    </p:spTree>
    <p:extLst>
      <p:ext uri="{BB962C8B-B14F-4D97-AF65-F5344CB8AC3E}">
        <p14:creationId xmlns:p14="http://schemas.microsoft.com/office/powerpoint/2010/main" val="1069109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latin typeface="+mj-lt"/>
              </a:rPr>
              <a:t>This module is one of a series of developed resources to support the Excellence in school administration customer relationships framework.</a:t>
            </a:r>
          </a:p>
          <a:p>
            <a:endParaRPr lang="en-AU" i="0" dirty="0" smtClean="0">
              <a:latin typeface="+mj-lt"/>
            </a:endParaRPr>
          </a:p>
          <a:p>
            <a:r>
              <a:rPr lang="en-AU" i="0" dirty="0" smtClean="0">
                <a:latin typeface="+mj-lt"/>
              </a:rPr>
              <a:t>These are all located on the Department’s Professional learning</a:t>
            </a:r>
            <a:r>
              <a:rPr lang="en-AU" i="0" baseline="0" dirty="0" smtClean="0">
                <a:latin typeface="+mj-lt"/>
              </a:rPr>
              <a:t> website, School Administrative and Support webpage which can be accessed via the portal, Inside the department A-Z</a:t>
            </a:r>
            <a:r>
              <a:rPr lang="en-AU" i="0" dirty="0" smtClean="0">
                <a:latin typeface="+mj-lt"/>
              </a:rPr>
              <a:t>.</a:t>
            </a:r>
            <a:endParaRPr lang="en-AU" i="0" baseline="0" dirty="0" smtClean="0">
              <a:latin typeface="+mj-lt"/>
            </a:endParaRPr>
          </a:p>
          <a:p>
            <a:endParaRPr lang="en-AU" dirty="0" smtClean="0"/>
          </a:p>
          <a:p>
            <a:r>
              <a:rPr lang="en-AU" dirty="0" smtClean="0"/>
              <a:t>https://education.nsw.gov.au/teaching-and-learning/professional-learning/school-administrative-support-sas</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24</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763116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100" i="0" dirty="0">
                <a:latin typeface="+mj-lt"/>
              </a:rPr>
              <a:t>The SAS staff Reference Groups (SRGs) schedule professional learning that caters for all categories of non-teaching staff in schools across the state. Please refer to the professional learning calendar for events that may assist to build your skills. </a:t>
            </a:r>
          </a:p>
          <a:p>
            <a:pPr>
              <a:lnSpc>
                <a:spcPct val="120000"/>
              </a:lnSpc>
              <a:defRPr sz="1800" i="1"/>
            </a:pPr>
            <a:endParaRPr lang="en-AU" sz="1100" i="0" dirty="0">
              <a:latin typeface="+mj-lt"/>
            </a:endParaRPr>
          </a:p>
          <a:p>
            <a:pPr marL="0" marR="0" indent="0" algn="l" defTabSz="914400" rtl="0" eaLnBrk="1" fontAlgn="auto" latinLnBrk="0" hangingPunct="1">
              <a:lnSpc>
                <a:spcPct val="120000"/>
              </a:lnSpc>
              <a:spcBef>
                <a:spcPts val="0"/>
              </a:spcBef>
              <a:spcAft>
                <a:spcPts val="0"/>
              </a:spcAft>
              <a:buClrTx/>
              <a:buSzTx/>
              <a:buFontTx/>
              <a:buNone/>
              <a:tabLst/>
              <a:defRPr sz="1800" i="1"/>
            </a:pPr>
            <a:r>
              <a:rPr lang="en-AU" sz="1100" i="0" dirty="0">
                <a:latin typeface="+mj-lt"/>
              </a:rPr>
              <a:t>The calendar and SRG committee contact details are available for all SAS staff and can be found on the School Administrative and Support Staff webpage on the DoE Professional Learning website</a:t>
            </a:r>
            <a:r>
              <a:rPr lang="en-AU" sz="1100" i="0" baseline="0" dirty="0">
                <a:latin typeface="+mj-lt"/>
              </a:rPr>
              <a:t> which can be accessed via the portal, Inside the department A-Z</a:t>
            </a:r>
            <a:r>
              <a:rPr lang="en-AU" sz="1100" i="0" dirty="0">
                <a:latin typeface="+mj-lt"/>
              </a:rPr>
              <a:t>.</a:t>
            </a:r>
            <a:endParaRPr lang="en-AU" sz="1100" i="0" baseline="0" dirty="0">
              <a:latin typeface="+mj-lt"/>
            </a:endParaRPr>
          </a:p>
          <a:p>
            <a:pPr>
              <a:lnSpc>
                <a:spcPct val="120000"/>
              </a:lnSpc>
              <a:defRPr sz="1800" i="1"/>
            </a:pPr>
            <a:r>
              <a:rPr lang="en-AU" sz="1100" i="0" dirty="0">
                <a:latin typeface="+mj-lt"/>
              </a:rPr>
              <a:t> </a:t>
            </a:r>
          </a:p>
          <a:p>
            <a:pPr>
              <a:lnSpc>
                <a:spcPct val="120000"/>
              </a:lnSpc>
              <a:defRPr sz="1800" i="1"/>
            </a:pPr>
            <a:endParaRPr lang="en-AU" sz="1100" i="0" dirty="0">
              <a:latin typeface="+mj-lt"/>
            </a:endParaRPr>
          </a:p>
          <a:p>
            <a:pPr>
              <a:lnSpc>
                <a:spcPct val="120000"/>
              </a:lnSpc>
              <a:defRPr sz="1800" b="1" i="1"/>
            </a:pPr>
            <a:r>
              <a:rPr lang="en-AU" sz="1100" i="0" dirty="0">
                <a:latin typeface="+mj-lt"/>
              </a:rPr>
              <a:t>Thank you for your participation.</a:t>
            </a:r>
          </a:p>
        </p:txBody>
      </p:sp>
      <p:sp>
        <p:nvSpPr>
          <p:cNvPr id="4" name="Slide Number Placeholder 3"/>
          <p:cNvSpPr>
            <a:spLocks noGrp="1"/>
          </p:cNvSpPr>
          <p:nvPr>
            <p:ph type="sldNum" sz="quarter" idx="10"/>
          </p:nvPr>
        </p:nvSpPr>
        <p:spPr/>
        <p:txBody>
          <a:bodyPr/>
          <a:lstStyle/>
          <a:p>
            <a:fld id="{6A09040B-DA09-4C58-8D66-C8AD5AEB9F52}" type="slidenum">
              <a:rPr lang="en-AU" smtClean="0"/>
              <a:t>25</a:t>
            </a:fld>
            <a:endParaRPr lang="en-AU" dirty="0"/>
          </a:p>
        </p:txBody>
      </p:sp>
    </p:spTree>
    <p:extLst>
      <p:ext uri="{BB962C8B-B14F-4D97-AF65-F5344CB8AC3E}">
        <p14:creationId xmlns:p14="http://schemas.microsoft.com/office/powerpoint/2010/main" val="191709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100" i="0" dirty="0"/>
              <a:t>At the completion of this module you should be able to:</a:t>
            </a:r>
          </a:p>
          <a:p>
            <a:pPr marL="285750" lvl="0" indent="-285750">
              <a:buFont typeface="Arial" panose="020B0604020202020204" pitchFamily="34" charset="0"/>
              <a:buChar char="•"/>
            </a:pPr>
            <a:r>
              <a:rPr lang="en-AU" sz="1100" dirty="0"/>
              <a:t>act with integrity and demonstrate compliance with </a:t>
            </a:r>
            <a:r>
              <a:rPr lang="en-AU" sz="1100" dirty="0" smtClean="0"/>
              <a:t>Department </a:t>
            </a:r>
            <a:r>
              <a:rPr lang="en-AU" sz="1100" dirty="0"/>
              <a:t>policies and procedures </a:t>
            </a:r>
          </a:p>
          <a:p>
            <a:pPr marL="285750" indent="-285750">
              <a:buFont typeface="Arial" panose="020B0604020202020204" pitchFamily="34" charset="0"/>
              <a:buChar char="•"/>
            </a:pPr>
            <a:r>
              <a:rPr lang="en-AU" sz="1100" dirty="0"/>
              <a:t>follow safe work practices and take reasonable care of own and others health and safety.</a:t>
            </a:r>
            <a:endParaRPr lang="en-AU" sz="1100" dirty="0">
              <a:solidFill>
                <a:schemeClr val="tx1"/>
              </a:solidFill>
            </a:endParaRPr>
          </a:p>
          <a:p>
            <a:pPr>
              <a:lnSpc>
                <a:spcPct val="120000"/>
              </a:lnSpc>
              <a:defRPr sz="1800" i="1"/>
            </a:pPr>
            <a:endParaRPr lang="en-AU" sz="1100" i="0" dirty="0"/>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dirty="0"/>
          </a:p>
        </p:txBody>
      </p:sp>
    </p:spTree>
    <p:extLst>
      <p:ext uri="{BB962C8B-B14F-4D97-AF65-F5344CB8AC3E}">
        <p14:creationId xmlns:p14="http://schemas.microsoft.com/office/powerpoint/2010/main" val="72494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Identifying and managing health and safety in schools is everyone’s responsibility. </a:t>
            </a:r>
          </a:p>
          <a:p>
            <a:r>
              <a:rPr lang="en-AU" sz="1200" kern="1200" dirty="0">
                <a:solidFill>
                  <a:schemeClr val="tx1"/>
                </a:solidFill>
                <a:effectLst/>
                <a:latin typeface="+mj-lt"/>
                <a:ea typeface="+mn-ea"/>
                <a:cs typeface="+mn-cs"/>
              </a:rPr>
              <a:t>What this means is that all staff have a duty to manage the ‘what ifs’.</a:t>
            </a:r>
          </a:p>
          <a:p>
            <a:r>
              <a:rPr lang="en-AU" sz="1200" kern="1200" dirty="0">
                <a:solidFill>
                  <a:schemeClr val="tx1"/>
                </a:solidFill>
                <a:effectLst/>
                <a:latin typeface="+mj-lt"/>
                <a:ea typeface="+mn-ea"/>
                <a:cs typeface="+mn-cs"/>
              </a:rPr>
              <a:t>All staff have a duty to minimise and eliminate health and safety risks as far as is reasonably practicable to ensure their own safety and the safety of others at their school.</a:t>
            </a:r>
          </a:p>
          <a:p>
            <a:r>
              <a:rPr lang="en-AU" sz="1200" kern="1200" dirty="0">
                <a:solidFill>
                  <a:schemeClr val="tx1"/>
                </a:solidFill>
                <a:effectLst/>
                <a:latin typeface="+mj-lt"/>
                <a:ea typeface="+mn-ea"/>
                <a:cs typeface="+mn-cs"/>
              </a:rPr>
              <a:t>What does reasonably practicable mean in relation to identifying and managing health and safety risks?</a:t>
            </a:r>
          </a:p>
          <a:p>
            <a:r>
              <a:rPr lang="en-AU" sz="1200" kern="1200" dirty="0" err="1">
                <a:solidFill>
                  <a:schemeClr val="tx1"/>
                </a:solidFill>
                <a:effectLst/>
                <a:latin typeface="+mj-lt"/>
                <a:ea typeface="+mn-ea"/>
                <a:cs typeface="+mn-cs"/>
              </a:rPr>
              <a:t>SafeWork</a:t>
            </a:r>
            <a:r>
              <a:rPr lang="en-AU" sz="1200" kern="1200" dirty="0">
                <a:solidFill>
                  <a:schemeClr val="tx1"/>
                </a:solidFill>
                <a:effectLst/>
                <a:latin typeface="+mj-lt"/>
                <a:ea typeface="+mn-ea"/>
                <a:cs typeface="+mn-cs"/>
              </a:rPr>
              <a:t> NSW defines reasonably practicable </a:t>
            </a:r>
            <a:r>
              <a:rPr lang="en-AU" sz="1200" b="0" kern="1200" dirty="0">
                <a:solidFill>
                  <a:schemeClr val="tx1"/>
                </a:solidFill>
                <a:effectLst/>
                <a:latin typeface="+mj-lt"/>
                <a:ea typeface="+mn-ea"/>
                <a:cs typeface="+mn-cs"/>
              </a:rPr>
              <a:t>as doing what is reasonably able to be done to ensure the health and safety of workers and others.</a:t>
            </a:r>
          </a:p>
          <a:p>
            <a:r>
              <a:rPr lang="en-AU" sz="1200" kern="1200" dirty="0">
                <a:solidFill>
                  <a:schemeClr val="tx1"/>
                </a:solidFill>
                <a:effectLst/>
                <a:latin typeface="+mj-lt"/>
                <a:ea typeface="+mn-ea"/>
                <a:cs typeface="+mn-cs"/>
              </a:rPr>
              <a:t>In doing this you should take into account:</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 likelihood of the hazard or risk occurring</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 degree of harm from the hazard or risk</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knowledge of and availability of ways of eliminating or minimising the hazard or risk</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the cost involved.</a:t>
            </a:r>
          </a:p>
          <a:p>
            <a:pPr marL="171450" lvl="0" indent="-171450">
              <a:buFont typeface="Arial" panose="020B0604020202020204" pitchFamily="34" charset="0"/>
              <a:buChar char="•"/>
            </a:pPr>
            <a:endParaRPr lang="en-AU" sz="1200" kern="1200" dirty="0">
              <a:solidFill>
                <a:schemeClr val="tx1"/>
              </a:solidFill>
              <a:effectLst/>
              <a:latin typeface="+mj-lt"/>
              <a:ea typeface="+mn-ea"/>
              <a:cs typeface="+mn-cs"/>
            </a:endParaRPr>
          </a:p>
          <a:p>
            <a:r>
              <a:rPr lang="en-AU" sz="1200" kern="1200" dirty="0">
                <a:solidFill>
                  <a:schemeClr val="tx1"/>
                </a:solidFill>
                <a:effectLst/>
                <a:latin typeface="+mj-lt"/>
                <a:ea typeface="+mn-ea"/>
                <a:cs typeface="+mn-cs"/>
              </a:rPr>
              <a:t>This module will provide resources, information and practical strategies in identifying and managing the ‘what ifs’ in your workplace.</a:t>
            </a:r>
          </a:p>
          <a:p>
            <a:r>
              <a:rPr lang="en-AU" sz="1200" u="sng" kern="1200" dirty="0" smtClean="0">
                <a:solidFill>
                  <a:schemeClr val="tx1"/>
                </a:solidFill>
                <a:effectLst/>
                <a:latin typeface="+mn-lt"/>
                <a:ea typeface="+mn-ea"/>
                <a:cs typeface="+mn-cs"/>
                <a:hlinkClick r:id="rId3"/>
              </a:rPr>
              <a:t>http://www.safework.nsw.gov.au/law-and-policy/employer-and-business-obligations/reasonably-practicable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dirty="0"/>
          </a:p>
        </p:txBody>
      </p:sp>
    </p:spTree>
    <p:extLst>
      <p:ext uri="{BB962C8B-B14F-4D97-AF65-F5344CB8AC3E}">
        <p14:creationId xmlns:p14="http://schemas.microsoft.com/office/powerpoint/2010/main" val="2812650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Department of Education (DoE) Safe, Healthy and Productive Workplaces Strategy outlines the department’s commitment to providing safe and healthy workplaces for all employees, students and communities.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strong culture where health, safety and wellbeing is valued can only be achieved with the participation and cooperation of all employees and others undertaking work, such as volunteers and contractors, in adopting the core safety values and applying them in the workplace.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Leading safety in this way will underpin safe behaviour and influence actions and decisions across the department.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department’s safety values outlined in this document are: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that people are its most valuable asset and the department is committed to doing what is reasonably practicable to ensure the health, safety and wellbeing of everyone in the workplace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strive to provide safe working and learning environments where all work related injuries, illnesses and health conditions can be prevented, and an incident-free working and learning environment is vigorously pursued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that everyone is responsible and accountable for their own safety and that of others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that communication, consultation and cooperation are central to working together for safer workplaces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strive to provide a safe working and learning environment where employees with an injury, illness or health condition will make a timely, safe and durable return to work with organisational support where reasonably practicable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 achieve a safer and healthier workplace through a systematic approach to safety management.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All members of the department must have an understanding of workplace activities so workers can effectively eliminate risks to health and safety, so far as reasonably practicable, and if it is not reasonably practicable to eliminate risk, then to work to minimise those risks.</a:t>
            </a:r>
          </a:p>
          <a:p>
            <a:r>
              <a:rPr lang="en-AU" sz="1200" kern="1200" dirty="0">
                <a:solidFill>
                  <a:schemeClr val="tx1"/>
                </a:solidFill>
                <a:effectLst/>
                <a:latin typeface="+mn-lt"/>
                <a:ea typeface="+mn-ea"/>
                <a:cs typeface="+mn-cs"/>
              </a:rPr>
              <a:t> </a:t>
            </a:r>
          </a:p>
          <a:p>
            <a:r>
              <a:rPr lang="en-AU" sz="1200" u="sng" kern="1200" dirty="0" smtClean="0">
                <a:solidFill>
                  <a:schemeClr val="tx1"/>
                </a:solidFill>
                <a:effectLst/>
                <a:latin typeface="+mn-lt"/>
                <a:ea typeface="+mn-ea"/>
                <a:cs typeface="+mn-cs"/>
                <a:hlinkClick r:id="rId3"/>
              </a:rPr>
              <a:t>https://education.nsw.gov.au/inside-the-department/health-and-safety/media/documents/our-services/POL001_SAFEHEALTHYPRODUCTIVESTRATEGY_V1.pdf</a:t>
            </a:r>
            <a:r>
              <a:rPr lang="en-AU" sz="1200" kern="1200" dirty="0">
                <a:solidFill>
                  <a:schemeClr val="tx1"/>
                </a:solidFill>
                <a:effectLst/>
                <a:latin typeface="+mn-lt"/>
                <a:ea typeface="+mn-ea"/>
                <a:cs typeface="+mn-cs"/>
              </a:rPr>
              <a:t> </a:t>
            </a:r>
          </a:p>
          <a:p>
            <a:endParaRPr lang="en-AU" sz="1100" dirty="0"/>
          </a:p>
        </p:txBody>
      </p:sp>
      <p:sp>
        <p:nvSpPr>
          <p:cNvPr id="4" name="Slide Number Placeholder 3"/>
          <p:cNvSpPr>
            <a:spLocks noGrp="1"/>
          </p:cNvSpPr>
          <p:nvPr>
            <p:ph type="sldNum" sz="quarter" idx="10"/>
          </p:nvPr>
        </p:nvSpPr>
        <p:spPr/>
        <p:txBody>
          <a:bodyPr/>
          <a:lstStyle/>
          <a:p>
            <a:fld id="{6A09040B-DA09-4C58-8D66-C8AD5AEB9F52}" type="slidenum">
              <a:rPr lang="en-AU" smtClean="0"/>
              <a:t>5</a:t>
            </a:fld>
            <a:endParaRPr lang="en-AU" dirty="0"/>
          </a:p>
        </p:txBody>
      </p:sp>
    </p:spTree>
    <p:extLst>
      <p:ext uri="{BB962C8B-B14F-4D97-AF65-F5344CB8AC3E}">
        <p14:creationId xmlns:p14="http://schemas.microsoft.com/office/powerpoint/2010/main" val="281265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j-lt"/>
                <a:ea typeface="+mn-ea"/>
                <a:cs typeface="+mn-cs"/>
              </a:rPr>
              <a:t>The DoE Health and Safety website provides support and resources for all staff across educational environments and includes information and resources on risk management, emergency planning and incident response, staff wellbeing, school communities working together, return to work and claims, training and induction and consultation and issue resolution. This includes</a:t>
            </a:r>
          </a:p>
          <a:p>
            <a:r>
              <a:rPr lang="en-AU" sz="1200" kern="1200" dirty="0" smtClean="0">
                <a:solidFill>
                  <a:schemeClr val="tx1"/>
                </a:solidFill>
                <a:effectLst/>
                <a:latin typeface="+mj-lt"/>
                <a:ea typeface="+mn-ea"/>
                <a:cs typeface="+mn-cs"/>
              </a:rPr>
              <a:t>school sporting activities, excursions and activities which could expose staff, students, contractors, visitors and others to risks and hazards.</a:t>
            </a:r>
          </a:p>
          <a:p>
            <a:r>
              <a:rPr lang="en-AU" sz="1200" kern="1200" dirty="0" smtClean="0">
                <a:solidFill>
                  <a:schemeClr val="tx1"/>
                </a:solidFill>
                <a:effectLst/>
                <a:latin typeface="+mj-lt"/>
                <a:ea typeface="+mn-ea"/>
                <a:cs typeface="+mn-cs"/>
              </a:rPr>
              <a:t>At a local level, all schools have either a Health and Safety (H&amp;S) committee a Health and Safety Representative (HSR) or agreed informal procedures for consultation on all aspects of health and safety.</a:t>
            </a:r>
          </a:p>
          <a:p>
            <a:r>
              <a:rPr lang="en-AU" sz="1200" kern="1200" dirty="0" smtClean="0">
                <a:solidFill>
                  <a:schemeClr val="tx1"/>
                </a:solidFill>
                <a:effectLst/>
                <a:latin typeface="+mj-lt"/>
                <a:ea typeface="+mn-ea"/>
                <a:cs typeface="+mn-cs"/>
              </a:rPr>
              <a:t> </a:t>
            </a:r>
          </a:p>
          <a:p>
            <a:r>
              <a:rPr lang="en-AU" sz="1200" kern="1200" dirty="0" smtClean="0">
                <a:solidFill>
                  <a:schemeClr val="tx1"/>
                </a:solidFill>
                <a:effectLst/>
                <a:latin typeface="+mj-lt"/>
                <a:ea typeface="+mn-ea"/>
                <a:cs typeface="+mn-cs"/>
              </a:rPr>
              <a:t>Health and Safety Representatives (HSRs) may be elected to represent employees and others undertaking work in their work group in relation to consultation on health and safety issues at work. They play a key role in assisting employees and others undertaking work to raise health and safety issues. This includes risk management, workplace inspections and assisting workers with health and safety matters. </a:t>
            </a:r>
          </a:p>
          <a:p>
            <a:r>
              <a:rPr lang="en-AU" sz="1200" kern="1200" dirty="0" smtClean="0">
                <a:solidFill>
                  <a:schemeClr val="tx1"/>
                </a:solidFill>
                <a:effectLst/>
                <a:latin typeface="+mj-lt"/>
                <a:ea typeface="+mn-ea"/>
                <a:cs typeface="+mn-cs"/>
              </a:rPr>
              <a:t> </a:t>
            </a:r>
          </a:p>
          <a:p>
            <a:r>
              <a:rPr lang="en-AU" sz="1200" kern="1200" dirty="0" smtClean="0">
                <a:solidFill>
                  <a:schemeClr val="tx1"/>
                </a:solidFill>
                <a:effectLst/>
                <a:latin typeface="+mj-lt"/>
                <a:ea typeface="+mn-ea"/>
                <a:cs typeface="+mn-cs"/>
              </a:rPr>
              <a:t>Health and safety committees bring together workers and management to assist in the development and review of health and safety policies and procedures for the workplace.</a:t>
            </a:r>
          </a:p>
          <a:p>
            <a:r>
              <a:rPr lang="en-AU" sz="1200" kern="1200" dirty="0" smtClean="0">
                <a:solidFill>
                  <a:schemeClr val="tx1"/>
                </a:solidFill>
                <a:effectLst/>
                <a:latin typeface="+mj-lt"/>
                <a:ea typeface="+mn-ea"/>
                <a:cs typeface="+mn-cs"/>
              </a:rPr>
              <a:t> </a:t>
            </a:r>
          </a:p>
          <a:p>
            <a:r>
              <a:rPr lang="en-AU" sz="1200" kern="1200" dirty="0" smtClean="0">
                <a:solidFill>
                  <a:schemeClr val="tx1"/>
                </a:solidFill>
                <a:effectLst/>
                <a:latin typeface="+mj-lt"/>
                <a:ea typeface="+mn-ea"/>
                <a:cs typeface="+mn-cs"/>
              </a:rPr>
              <a:t> </a:t>
            </a:r>
          </a:p>
          <a:p>
            <a:r>
              <a:rPr lang="en-AU" sz="1200" u="sng" kern="1200" dirty="0" smtClean="0">
                <a:solidFill>
                  <a:schemeClr val="tx1"/>
                </a:solidFill>
                <a:effectLst/>
                <a:latin typeface="+mj-lt"/>
                <a:ea typeface="+mn-ea"/>
                <a:cs typeface="+mn-cs"/>
                <a:hlinkClick r:id="rId3"/>
              </a:rPr>
              <a:t>https://education.nsw.gov.au/inside-the-department/health-and-safety</a:t>
            </a:r>
            <a:endParaRPr lang="en-AU" sz="1200" kern="1200" dirty="0" smtClean="0">
              <a:solidFill>
                <a:schemeClr val="tx1"/>
              </a:solidFill>
              <a:effectLst/>
              <a:latin typeface="+mj-lt"/>
              <a:ea typeface="+mn-ea"/>
              <a:cs typeface="+mn-cs"/>
            </a:endParaRPr>
          </a:p>
          <a:p>
            <a:r>
              <a:rPr lang="en-AU" sz="1200" kern="1200" dirty="0" smtClean="0">
                <a:solidFill>
                  <a:schemeClr val="tx1"/>
                </a:solidFill>
                <a:effectLst/>
                <a:latin typeface="+mj-lt"/>
                <a:ea typeface="+mn-ea"/>
                <a:cs typeface="+mn-cs"/>
              </a:rPr>
              <a:t> </a:t>
            </a:r>
          </a:p>
          <a:p>
            <a:r>
              <a:rPr lang="en-AU" sz="1200" kern="1200" dirty="0" smtClean="0">
                <a:solidFill>
                  <a:schemeClr val="tx1"/>
                </a:solidFill>
                <a:effectLst/>
                <a:latin typeface="+mj-lt"/>
                <a:ea typeface="+mn-ea"/>
                <a:cs typeface="+mn-cs"/>
              </a:rPr>
              <a:t>Presenter to ask </a:t>
            </a:r>
          </a:p>
          <a:p>
            <a:r>
              <a:rPr lang="en-AU" sz="1200" kern="1200" dirty="0" smtClean="0">
                <a:solidFill>
                  <a:schemeClr val="tx1"/>
                </a:solidFill>
                <a:effectLst/>
                <a:latin typeface="+mj-lt"/>
                <a:ea typeface="+mn-ea"/>
                <a:cs typeface="+mn-cs"/>
              </a:rPr>
              <a:t>What arrangements does your school have in place for consultation?</a:t>
            </a:r>
            <a:endParaRPr lang="en-AU" sz="1200" u="none" kern="1200" dirty="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6</a:t>
            </a:fld>
            <a:endParaRPr lang="en-AU" dirty="0"/>
          </a:p>
        </p:txBody>
      </p:sp>
    </p:spTree>
    <p:extLst>
      <p:ext uri="{BB962C8B-B14F-4D97-AF65-F5344CB8AC3E}">
        <p14:creationId xmlns:p14="http://schemas.microsoft.com/office/powerpoint/2010/main" val="281265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All employees of the department are required to undertake mandatory training to maintain student and staff safety and wellbeing at all times.   </a:t>
            </a:r>
          </a:p>
          <a:p>
            <a:r>
              <a:rPr lang="en-AU" sz="1200" kern="1200" dirty="0" smtClean="0">
                <a:solidFill>
                  <a:schemeClr val="tx1"/>
                </a:solidFill>
                <a:effectLst/>
                <a:latin typeface="+mj-lt"/>
                <a:ea typeface="+mn-ea"/>
                <a:cs typeface="+mn-cs"/>
              </a:rPr>
              <a:t>Training is available in various formats</a:t>
            </a:r>
            <a:r>
              <a:rPr lang="en-AU" sz="1200" kern="1200" baseline="0" dirty="0" smtClean="0">
                <a:solidFill>
                  <a:schemeClr val="tx1"/>
                </a:solidFill>
                <a:effectLst/>
                <a:latin typeface="+mj-lt"/>
                <a:ea typeface="+mn-ea"/>
                <a:cs typeface="+mn-cs"/>
              </a:rPr>
              <a:t> such as; </a:t>
            </a:r>
            <a:r>
              <a:rPr lang="en-AU" sz="1200" kern="1200" dirty="0" smtClean="0">
                <a:solidFill>
                  <a:schemeClr val="tx1"/>
                </a:solidFill>
                <a:effectLst/>
                <a:latin typeface="+mj-lt"/>
                <a:ea typeface="+mn-ea"/>
                <a:cs typeface="+mn-cs"/>
              </a:rPr>
              <a:t>online</a:t>
            </a:r>
            <a:r>
              <a:rPr lang="en-AU" sz="1200" kern="1200" dirty="0">
                <a:solidFill>
                  <a:schemeClr val="tx1"/>
                </a:solidFill>
                <a:effectLst/>
                <a:latin typeface="+mj-lt"/>
                <a:ea typeface="+mn-ea"/>
                <a:cs typeface="+mn-cs"/>
              </a:rPr>
              <a:t>, e-learning or completed locally within the </a:t>
            </a:r>
            <a:r>
              <a:rPr lang="en-AU" sz="1200" kern="1200" dirty="0" smtClean="0">
                <a:solidFill>
                  <a:schemeClr val="tx1"/>
                </a:solidFill>
                <a:effectLst/>
                <a:latin typeface="+mj-lt"/>
                <a:ea typeface="+mn-ea"/>
                <a:cs typeface="+mn-cs"/>
              </a:rPr>
              <a:t>school</a:t>
            </a:r>
            <a:r>
              <a:rPr lang="en-AU" sz="1200" kern="1200" baseline="0" dirty="0" smtClean="0">
                <a:solidFill>
                  <a:schemeClr val="tx1"/>
                </a:solidFill>
                <a:effectLst/>
                <a:latin typeface="+mj-lt"/>
                <a:ea typeface="+mn-ea"/>
                <a:cs typeface="+mn-cs"/>
              </a:rPr>
              <a:t> provided as face to face delivery by a facilitator/trainer.</a:t>
            </a:r>
            <a:endParaRPr lang="en-AU" sz="1200" kern="1200" dirty="0">
              <a:solidFill>
                <a:schemeClr val="tx1"/>
              </a:solidFill>
              <a:effectLst/>
              <a:latin typeface="+mj-lt"/>
              <a:ea typeface="+mn-ea"/>
              <a:cs typeface="+mn-cs"/>
            </a:endParaRPr>
          </a:p>
          <a:p>
            <a:r>
              <a:rPr lang="en-AU" sz="1200" kern="1200" dirty="0">
                <a:solidFill>
                  <a:schemeClr val="tx1"/>
                </a:solidFill>
                <a:effectLst/>
                <a:latin typeface="+mj-lt"/>
                <a:ea typeface="+mn-ea"/>
                <a:cs typeface="+mn-cs"/>
              </a:rPr>
              <a:t> </a:t>
            </a:r>
          </a:p>
          <a:p>
            <a:r>
              <a:rPr lang="en-AU" sz="1200" kern="1200" dirty="0">
                <a:solidFill>
                  <a:schemeClr val="tx1"/>
                </a:solidFill>
                <a:effectLst/>
                <a:latin typeface="+mj-lt"/>
                <a:ea typeface="+mn-ea"/>
                <a:cs typeface="+mn-cs"/>
              </a:rPr>
              <a:t>Mandatory training for DoE staff includes:</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Child Protection Training (</a:t>
            </a:r>
            <a:r>
              <a:rPr lang="en-AU" sz="1200" kern="1200" dirty="0" smtClean="0">
                <a:solidFill>
                  <a:schemeClr val="tx1"/>
                </a:solidFill>
                <a:effectLst/>
                <a:latin typeface="+mj-lt"/>
                <a:ea typeface="+mn-ea"/>
                <a:cs typeface="+mn-cs"/>
              </a:rPr>
              <a:t>annually)</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Child Protection Awareness Training (induction </a:t>
            </a:r>
            <a:r>
              <a:rPr lang="en-AU" sz="1200" kern="1200" dirty="0" smtClean="0">
                <a:solidFill>
                  <a:schemeClr val="tx1"/>
                </a:solidFill>
                <a:effectLst/>
                <a:latin typeface="+mj-lt"/>
                <a:ea typeface="+mn-ea"/>
                <a:cs typeface="+mn-cs"/>
              </a:rPr>
              <a:t>training</a:t>
            </a:r>
            <a:r>
              <a:rPr lang="en-AU" sz="1200" kern="1200" dirty="0">
                <a:solidFill>
                  <a:schemeClr val="tx1"/>
                </a:solidFill>
                <a:effectLst/>
                <a:latin typeface="+mj-lt"/>
                <a:ea typeface="+mn-ea"/>
                <a:cs typeface="+mn-cs"/>
              </a:rPr>
              <a:t>)</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Health and Safety Induction for Employees (one off training)</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Code of Conduct (</a:t>
            </a:r>
            <a:r>
              <a:rPr lang="en-AU" sz="1200" kern="1200" dirty="0" smtClean="0">
                <a:solidFill>
                  <a:schemeClr val="tx1"/>
                </a:solidFill>
                <a:effectLst/>
                <a:latin typeface="+mj-lt"/>
                <a:ea typeface="+mn-ea"/>
                <a:cs typeface="+mn-cs"/>
              </a:rPr>
              <a:t>annually)</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Fraud and Corruption (</a:t>
            </a:r>
            <a:r>
              <a:rPr lang="en-AU" sz="1200" kern="1200" dirty="0" smtClean="0">
                <a:solidFill>
                  <a:schemeClr val="tx1"/>
                </a:solidFill>
                <a:effectLst/>
                <a:latin typeface="+mj-lt"/>
                <a:ea typeface="+mn-ea"/>
                <a:cs typeface="+mn-cs"/>
              </a:rPr>
              <a:t>annual)</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Anaphylaxis e-learning (</a:t>
            </a:r>
            <a:r>
              <a:rPr lang="en-AU" sz="1200" kern="1200" dirty="0" smtClean="0">
                <a:solidFill>
                  <a:schemeClr val="tx1"/>
                </a:solidFill>
                <a:effectLst/>
                <a:latin typeface="+mj-lt"/>
                <a:ea typeface="+mn-ea"/>
                <a:cs typeface="+mn-cs"/>
              </a:rPr>
              <a:t>bi-annually)</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Recognition and Management of Anaphylaxis Training (annual face-to-face training)</a:t>
            </a: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e-Emergency Care </a:t>
            </a:r>
            <a:r>
              <a:rPr lang="en-AU" sz="1200" kern="1200" dirty="0" smtClean="0">
                <a:solidFill>
                  <a:schemeClr val="tx1"/>
                </a:solidFill>
                <a:effectLst/>
                <a:latin typeface="+mj-lt"/>
                <a:ea typeface="+mn-ea"/>
                <a:cs typeface="+mn-cs"/>
              </a:rPr>
              <a:t>(three yearly)</a:t>
            </a:r>
            <a:endParaRPr lang="en-AU" sz="12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j-lt"/>
                <a:ea typeface="+mn-ea"/>
                <a:cs typeface="+mn-cs"/>
              </a:rPr>
              <a:t>CPR training (annual training) each school is to ensure that a significant proportion of their staff have attended this training</a:t>
            </a:r>
          </a:p>
          <a:p>
            <a:r>
              <a:rPr lang="en-AU" sz="1200" kern="1200" dirty="0">
                <a:solidFill>
                  <a:schemeClr val="tx1"/>
                </a:solidFill>
                <a:effectLst/>
                <a:latin typeface="+mj-lt"/>
                <a:ea typeface="+mn-ea"/>
                <a:cs typeface="+mn-cs"/>
              </a:rPr>
              <a:t> </a:t>
            </a:r>
          </a:p>
          <a:p>
            <a:r>
              <a:rPr lang="en-AU" sz="1200" kern="1200" dirty="0" smtClean="0">
                <a:solidFill>
                  <a:schemeClr val="tx1"/>
                </a:solidFill>
                <a:effectLst/>
                <a:latin typeface="+mj-lt"/>
                <a:ea typeface="+mn-ea"/>
                <a:cs typeface="+mn-cs"/>
              </a:rPr>
              <a:t>All </a:t>
            </a:r>
            <a:r>
              <a:rPr lang="en-AU" sz="1200" kern="1200" dirty="0">
                <a:solidFill>
                  <a:schemeClr val="tx1"/>
                </a:solidFill>
                <a:effectLst/>
                <a:latin typeface="+mj-lt"/>
                <a:ea typeface="+mn-ea"/>
                <a:cs typeface="+mn-cs"/>
              </a:rPr>
              <a:t>staff working in schools must have a </a:t>
            </a:r>
            <a:r>
              <a:rPr lang="en-AU" sz="1200" kern="1200" dirty="0" smtClean="0">
                <a:solidFill>
                  <a:schemeClr val="tx1"/>
                </a:solidFill>
                <a:effectLst/>
                <a:latin typeface="+mj-lt"/>
                <a:ea typeface="+mn-ea"/>
                <a:cs typeface="+mn-cs"/>
              </a:rPr>
              <a:t> current</a:t>
            </a:r>
            <a:r>
              <a:rPr lang="en-AU" sz="1200" kern="1200" baseline="0" dirty="0" smtClean="0">
                <a:solidFill>
                  <a:schemeClr val="tx1"/>
                </a:solidFill>
                <a:effectLst/>
                <a:latin typeface="+mj-lt"/>
                <a:ea typeface="+mn-ea"/>
                <a:cs typeface="+mn-cs"/>
              </a:rPr>
              <a:t> </a:t>
            </a:r>
            <a:r>
              <a:rPr lang="en-AU" sz="1200" kern="1200" dirty="0" smtClean="0">
                <a:solidFill>
                  <a:schemeClr val="tx1"/>
                </a:solidFill>
                <a:effectLst/>
                <a:latin typeface="+mj-lt"/>
                <a:ea typeface="+mn-ea"/>
                <a:cs typeface="+mn-cs"/>
              </a:rPr>
              <a:t>Working </a:t>
            </a:r>
            <a:r>
              <a:rPr lang="en-AU" sz="1200" kern="1200" dirty="0">
                <a:solidFill>
                  <a:schemeClr val="tx1"/>
                </a:solidFill>
                <a:effectLst/>
                <a:latin typeface="+mj-lt"/>
                <a:ea typeface="+mn-ea"/>
                <a:cs typeface="+mn-cs"/>
              </a:rPr>
              <a:t>with Children Check (WWCC) clearance </a:t>
            </a:r>
            <a:r>
              <a:rPr lang="en-AU" sz="1200" kern="1200" dirty="0" smtClean="0">
                <a:solidFill>
                  <a:schemeClr val="tx1"/>
                </a:solidFill>
                <a:effectLst/>
                <a:latin typeface="+mj-lt"/>
                <a:ea typeface="+mn-ea"/>
                <a:cs typeface="+mn-cs"/>
              </a:rPr>
              <a:t>renewable </a:t>
            </a:r>
            <a:r>
              <a:rPr lang="en-AU" sz="1200" kern="1200" dirty="0">
                <a:solidFill>
                  <a:schemeClr val="tx1"/>
                </a:solidFill>
                <a:effectLst/>
                <a:latin typeface="+mj-lt"/>
                <a:ea typeface="+mn-ea"/>
                <a:cs typeface="+mn-cs"/>
              </a:rPr>
              <a:t>every 5 years.</a:t>
            </a:r>
          </a:p>
          <a:p>
            <a:r>
              <a:rPr lang="en-AU" sz="1200" kern="1200" dirty="0">
                <a:solidFill>
                  <a:schemeClr val="tx1"/>
                </a:solidFill>
                <a:effectLst/>
                <a:latin typeface="+mj-lt"/>
                <a:ea typeface="+mn-ea"/>
                <a:cs typeface="+mn-cs"/>
              </a:rPr>
              <a:t> </a:t>
            </a:r>
          </a:p>
          <a:p>
            <a:r>
              <a:rPr lang="en-AU" sz="1200" kern="1200" dirty="0">
                <a:solidFill>
                  <a:schemeClr val="tx1"/>
                </a:solidFill>
                <a:effectLst/>
                <a:latin typeface="+mj-lt"/>
                <a:ea typeface="+mn-ea"/>
                <a:cs typeface="+mn-cs"/>
              </a:rPr>
              <a:t>The School Staff Training Guide available on the DoE MyPL website provides a consolidated listing of mandatory training requirements for school staff, including a description of the requirements and applicability. </a:t>
            </a:r>
            <a:endParaRPr lang="en-AU" sz="1200" kern="1200" dirty="0" smtClean="0">
              <a:solidFill>
                <a:schemeClr val="tx1"/>
              </a:solidFill>
              <a:effectLst/>
              <a:latin typeface="+mj-lt"/>
              <a:ea typeface="+mn-ea"/>
              <a:cs typeface="+mn-cs"/>
            </a:endParaRPr>
          </a:p>
          <a:p>
            <a:endParaRPr lang="en-AU" sz="1200" kern="1200" dirty="0">
              <a:solidFill>
                <a:schemeClr val="tx1"/>
              </a:solidFill>
              <a:effectLst/>
              <a:latin typeface="+mj-lt"/>
              <a:ea typeface="+mn-ea"/>
              <a:cs typeface="+mn-cs"/>
            </a:endParaRPr>
          </a:p>
          <a:p>
            <a:r>
              <a:rPr lang="en-AU" sz="1200" kern="1200" dirty="0">
                <a:solidFill>
                  <a:schemeClr val="tx1"/>
                </a:solidFill>
                <a:effectLst/>
                <a:latin typeface="+mj-lt"/>
                <a:ea typeface="+mn-ea"/>
                <a:cs typeface="+mn-cs"/>
              </a:rPr>
              <a:t>The guide provides links to e-learning resources for staff to complete and demonstrate their compliance. </a:t>
            </a:r>
            <a:endParaRPr lang="en-AU" sz="1200" kern="1200" dirty="0" smtClean="0">
              <a:solidFill>
                <a:schemeClr val="tx1"/>
              </a:solidFill>
              <a:effectLst/>
              <a:latin typeface="+mj-lt"/>
              <a:ea typeface="+mn-ea"/>
              <a:cs typeface="+mn-cs"/>
            </a:endParaRPr>
          </a:p>
          <a:p>
            <a:endParaRPr lang="en-AU" sz="1200" kern="1200" dirty="0">
              <a:solidFill>
                <a:schemeClr val="tx1"/>
              </a:solidFill>
              <a:effectLst/>
              <a:latin typeface="+mj-lt"/>
              <a:ea typeface="+mn-ea"/>
              <a:cs typeface="+mn-cs"/>
            </a:endParaRPr>
          </a:p>
          <a:p>
            <a:r>
              <a:rPr lang="en-AU" sz="1200" kern="1200" dirty="0">
                <a:solidFill>
                  <a:schemeClr val="tx1"/>
                </a:solidFill>
                <a:effectLst/>
                <a:latin typeface="+mj-lt"/>
                <a:ea typeface="+mn-ea"/>
                <a:cs typeface="+mn-cs"/>
              </a:rPr>
              <a:t>The guide also includes a checklist that can be used by Principals to assist with monitoring their staff’s compliance</a:t>
            </a:r>
            <a:r>
              <a:rPr lang="en-AU" sz="1200" kern="1200" dirty="0" smtClean="0">
                <a:solidFill>
                  <a:schemeClr val="tx1"/>
                </a:solidFill>
                <a:effectLst/>
                <a:latin typeface="+mj-lt"/>
                <a:ea typeface="+mn-ea"/>
                <a:cs typeface="+mn-cs"/>
              </a:rPr>
              <a:t>.</a:t>
            </a:r>
          </a:p>
          <a:p>
            <a:endParaRPr lang="en-AU" sz="1200" kern="1200" dirty="0">
              <a:solidFill>
                <a:schemeClr val="tx1"/>
              </a:solidFill>
              <a:effectLst/>
              <a:latin typeface="+mj-lt"/>
              <a:ea typeface="+mn-ea"/>
              <a:cs typeface="+mn-cs"/>
            </a:endParaRPr>
          </a:p>
          <a:p>
            <a:r>
              <a:rPr lang="en-AU" sz="1200" u="sng" kern="1200" dirty="0">
                <a:solidFill>
                  <a:schemeClr val="tx1"/>
                </a:solidFill>
                <a:effectLst/>
                <a:latin typeface="+mj-lt"/>
                <a:ea typeface="+mn-ea"/>
                <a:cs typeface="+mn-cs"/>
                <a:hlinkClick r:id="rId3"/>
              </a:rPr>
              <a:t>https://education.nsw.gov.au/mypl/department-and-legislative-requirements</a:t>
            </a:r>
            <a:endParaRPr lang="en-AU" sz="1200" kern="1200" dirty="0">
              <a:solidFill>
                <a:schemeClr val="tx1"/>
              </a:solidFill>
              <a:effectLst/>
              <a:latin typeface="+mj-lt"/>
              <a:ea typeface="+mn-ea"/>
              <a:cs typeface="+mn-cs"/>
            </a:endParaRPr>
          </a:p>
          <a:p>
            <a:r>
              <a:rPr lang="en-AU" sz="1200" kern="1200" dirty="0">
                <a:solidFill>
                  <a:schemeClr val="tx1"/>
                </a:solidFill>
                <a:effectLst/>
                <a:latin typeface="+mj-lt"/>
                <a:ea typeface="+mn-ea"/>
                <a:cs typeface="+mn-cs"/>
              </a:rPr>
              <a:t> </a:t>
            </a:r>
          </a:p>
          <a:p>
            <a:r>
              <a:rPr lang="en-AU" sz="1200" kern="1200" dirty="0">
                <a:solidFill>
                  <a:schemeClr val="tx1"/>
                </a:solidFill>
                <a:effectLst/>
                <a:latin typeface="+mn-lt"/>
                <a:ea typeface="+mn-ea"/>
                <a:cs typeface="+mn-cs"/>
              </a:rPr>
              <a:t>The following slides provide an overview of the mandatory training and relevant department policy.</a:t>
            </a:r>
          </a:p>
          <a:p>
            <a:endParaRPr lang="en-AU" sz="1100" dirty="0"/>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dirty="0"/>
          </a:p>
        </p:txBody>
      </p:sp>
    </p:spTree>
    <p:extLst>
      <p:ext uri="{BB962C8B-B14F-4D97-AF65-F5344CB8AC3E}">
        <p14:creationId xmlns:p14="http://schemas.microsoft.com/office/powerpoint/2010/main" val="281265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effectLst/>
                <a:latin typeface="+mn-lt"/>
                <a:ea typeface="+mn-ea"/>
                <a:cs typeface="+mn-cs"/>
              </a:rPr>
              <a:t>Go through slide with participants</a:t>
            </a:r>
            <a:endParaRPr lang="en-AU" sz="1100" kern="1200" dirty="0">
              <a:solidFill>
                <a:schemeClr val="tx1"/>
              </a:solidFill>
              <a:effectLst/>
              <a:latin typeface="+mn-lt"/>
              <a:ea typeface="+mn-ea"/>
              <a:cs typeface="+mn-cs"/>
            </a:endParaRPr>
          </a:p>
          <a:p>
            <a:endParaRPr lang="en-AU" sz="1100" dirty="0" smtClean="0"/>
          </a:p>
          <a:p>
            <a:r>
              <a:rPr lang="en-AU" sz="1200" u="sng" kern="1200" dirty="0" smtClean="0">
                <a:solidFill>
                  <a:schemeClr val="tx1"/>
                </a:solidFill>
                <a:effectLst/>
                <a:latin typeface="+mn-lt"/>
                <a:ea typeface="+mn-ea"/>
                <a:cs typeface="+mn-cs"/>
                <a:hlinkClick r:id="rId3"/>
              </a:rPr>
              <a:t>Click here for Protecting and Supporting Children and Young People Policy</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Click here for Work Health and Safety Policy</a:t>
            </a:r>
            <a:endParaRPr lang="en-AU" sz="1200" u="sng"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Click here for corruption prevention policy:  </a:t>
            </a:r>
            <a:r>
              <a:rPr lang="en-AU" sz="1200" u="sng" kern="1200" dirty="0" smtClean="0">
                <a:solidFill>
                  <a:schemeClr val="tx1"/>
                </a:solidFill>
                <a:effectLst/>
                <a:latin typeface="+mn-lt"/>
                <a:ea typeface="+mn-ea"/>
                <a:cs typeface="+mn-cs"/>
                <a:hlinkClick r:id="rId5"/>
              </a:rPr>
              <a:t>https://education.nsw.gov.au/policy-library/policies/corruption-prevention-policy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u="sng" kern="1200" dirty="0" smtClean="0">
                <a:solidFill>
                  <a:schemeClr val="tx1"/>
                </a:solidFill>
                <a:effectLst/>
                <a:latin typeface="+mn-lt"/>
                <a:ea typeface="+mn-ea"/>
                <a:cs typeface="+mn-cs"/>
                <a:hlinkClick r:id="rId6"/>
              </a:rPr>
              <a:t>Click here for Code of Conduct policy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Click here for Public Interest Disclosure Internal reporting policy:  </a:t>
            </a:r>
            <a:r>
              <a:rPr lang="en-AU" sz="1200" u="sng" kern="1200" dirty="0" smtClean="0">
                <a:solidFill>
                  <a:schemeClr val="tx1"/>
                </a:solidFill>
                <a:effectLst/>
                <a:latin typeface="+mn-lt"/>
                <a:ea typeface="+mn-ea"/>
                <a:cs typeface="+mn-cs"/>
                <a:hlinkClick r:id="rId7"/>
              </a:rPr>
              <a:t>https://education.nsw.gov.au/policy-library/policies/public-interest-disclosures-internal-reporting-policy?refid=285776</a:t>
            </a:r>
            <a:endParaRPr lang="en-AU" sz="1200" kern="1200" dirty="0" smtClean="0">
              <a:solidFill>
                <a:schemeClr val="tx1"/>
              </a:solidFill>
              <a:effectLst/>
              <a:latin typeface="+mn-lt"/>
              <a:ea typeface="+mn-ea"/>
              <a:cs typeface="+mn-cs"/>
            </a:endParaRPr>
          </a:p>
          <a:p>
            <a:endParaRPr lang="en-AU" sz="1100" dirty="0"/>
          </a:p>
        </p:txBody>
      </p:sp>
      <p:sp>
        <p:nvSpPr>
          <p:cNvPr id="4" name="Slide Number Placeholder 3"/>
          <p:cNvSpPr>
            <a:spLocks noGrp="1"/>
          </p:cNvSpPr>
          <p:nvPr>
            <p:ph type="sldNum" sz="quarter" idx="10"/>
          </p:nvPr>
        </p:nvSpPr>
        <p:spPr/>
        <p:txBody>
          <a:bodyPr/>
          <a:lstStyle/>
          <a:p>
            <a:fld id="{6A09040B-DA09-4C58-8D66-C8AD5AEB9F52}" type="slidenum">
              <a:rPr lang="en-AU" smtClean="0"/>
              <a:t>8</a:t>
            </a:fld>
            <a:endParaRPr lang="en-AU" dirty="0"/>
          </a:p>
        </p:txBody>
      </p:sp>
    </p:spTree>
    <p:extLst>
      <p:ext uri="{BB962C8B-B14F-4D97-AF65-F5344CB8AC3E}">
        <p14:creationId xmlns:p14="http://schemas.microsoft.com/office/powerpoint/2010/main" val="2812650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effectLst/>
                <a:latin typeface="+mn-lt"/>
                <a:ea typeface="+mn-ea"/>
                <a:cs typeface="+mn-cs"/>
              </a:rPr>
              <a:t>Go through slide with participants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effectLst/>
                <a:latin typeface="+mn-lt"/>
                <a:ea typeface="+mn-ea"/>
                <a:cs typeface="+mn-cs"/>
              </a:rPr>
              <a:t>Ask participants if they have completed any or all of the mandatory training reviewed in these slides.</a:t>
            </a:r>
            <a:endParaRPr lang="en-AU" sz="1100" kern="1200" dirty="0">
              <a:solidFill>
                <a:schemeClr val="tx1"/>
              </a:solidFill>
              <a:effectLst/>
              <a:latin typeface="+mn-lt"/>
              <a:ea typeface="+mn-ea"/>
              <a:cs typeface="+mn-cs"/>
            </a:endParaRPr>
          </a:p>
          <a:p>
            <a:endParaRPr lang="en-AU"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There are many online e-learning modules on the DoE Health and Safety website that you can view to increase your ability in identifying and managing risks in your </a:t>
            </a:r>
            <a:r>
              <a:rPr lang="en-AU" sz="1200" kern="1200" dirty="0" smtClean="0">
                <a:solidFill>
                  <a:schemeClr val="tx1"/>
                </a:solidFill>
                <a:effectLst/>
                <a:latin typeface="+mn-lt"/>
                <a:ea typeface="+mn-ea"/>
                <a:cs typeface="+mn-cs"/>
              </a:rPr>
              <a:t>workplace.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Click here for Anaphylaxis Procedures for Schools</a:t>
            </a:r>
            <a:endParaRPr lang="en-AU" sz="1200" u="sng"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4"/>
              </a:rPr>
              <a:t>Click here for e-Emergency Care (APTSs)</a:t>
            </a:r>
            <a:endParaRPr lang="en-AU" sz="1200" u="sng"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effectLst/>
                <a:hlinkClick r:id="rId5"/>
              </a:rPr>
              <a:t>Click here for CPR training and anaphylaxis</a:t>
            </a:r>
            <a:endParaRPr lang="en-AU" sz="1200" i="0" dirty="0" smtClean="0">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i="0" dirty="0" smtClean="0">
                <a:effectLst/>
                <a:latin typeface="Arial" charset="0"/>
                <a:ea typeface="Arial" charset="0"/>
                <a:cs typeface="Arial" charset="0"/>
                <a:hlinkClick r:id="rId6"/>
              </a:rPr>
              <a:t>Click here Working with Children Check Policy</a:t>
            </a:r>
            <a:endParaRPr lang="en-AU" sz="1200" i="0" dirty="0" smtClean="0">
              <a:effectLst/>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9</a:t>
            </a:fld>
            <a:endParaRPr lang="en-AU" dirty="0"/>
          </a:p>
        </p:txBody>
      </p:sp>
    </p:spTree>
    <p:extLst>
      <p:ext uri="{BB962C8B-B14F-4D97-AF65-F5344CB8AC3E}">
        <p14:creationId xmlns:p14="http://schemas.microsoft.com/office/powerpoint/2010/main" val="2812650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1264632"/>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ubtitle 2"/>
          <p:cNvSpPr>
            <a:spLocks noGrp="1"/>
          </p:cNvSpPr>
          <p:nvPr>
            <p:ph type="subTitle" idx="1"/>
          </p:nvPr>
        </p:nvSpPr>
        <p:spPr>
          <a:xfrm>
            <a:off x="395536" y="3315674"/>
            <a:ext cx="4367160" cy="881236"/>
          </a:xfrm>
          <a:solidFill>
            <a:srgbClr val="FFFFFF"/>
          </a:solidFill>
        </p:spPr>
        <p:txBody>
          <a:bodyPr lIns="90000" anchor="ctr">
            <a:normAutofit/>
          </a:bodyPr>
          <a:lstStyle>
            <a:lvl1pPr marL="0" indent="0" algn="l">
              <a:spcBef>
                <a:spcPts val="0"/>
              </a:spcBef>
              <a:buNone/>
              <a:defRPr sz="1800">
                <a:solidFill>
                  <a:schemeClr val="tx2"/>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0" name="Footer Placeholder 39"/>
          <p:cNvSpPr>
            <a:spLocks noGrp="1"/>
          </p:cNvSpPr>
          <p:nvPr>
            <p:ph type="ftr" sz="quarter" idx="11"/>
          </p:nvPr>
        </p:nvSpPr>
        <p:spPr>
          <a:xfrm>
            <a:off x="395536" y="4749626"/>
            <a:ext cx="6624736" cy="273844"/>
          </a:xfrm>
        </p:spPr>
        <p:txBody>
          <a:bodyPr/>
          <a:lstStyle>
            <a:lvl1pPr>
              <a:defRPr>
                <a:solidFill>
                  <a:schemeClr val="tx2"/>
                </a:solidFill>
              </a:defRPr>
            </a:lvl1pPr>
          </a:lstStyle>
          <a:p>
            <a:r>
              <a:rPr lang="en-AU" smtClean="0"/>
              <a:t>© NSW Department of Education | Leadership &amp; High Performance Directorate | ESA | V9.0 | December 2018 | 2.1(b) Health and Safety in the Workplace</a:t>
            </a:r>
            <a:endParaRPr lang="en-AU" dirty="0"/>
          </a:p>
        </p:txBody>
      </p:sp>
      <p:sp>
        <p:nvSpPr>
          <p:cNvPr id="41" name="Slide Number Placeholder 40"/>
          <p:cNvSpPr>
            <a:spLocks noGrp="1"/>
          </p:cNvSpPr>
          <p:nvPr>
            <p:ph type="sldNum" sz="quarter" idx="12"/>
          </p:nvPr>
        </p:nvSpPr>
        <p:spPr>
          <a:xfrm>
            <a:off x="7956376" y="4804871"/>
            <a:ext cx="909464" cy="216024"/>
          </a:xfrm>
        </p:spPr>
        <p:txBody>
          <a:bodyPr/>
          <a:lstStyle>
            <a:lvl1pPr>
              <a:defRPr>
                <a:solidFill>
                  <a:schemeClr val="tx2"/>
                </a:solidFill>
              </a:defRPr>
            </a:lvl1pPr>
          </a:lstStyle>
          <a:p>
            <a:r>
              <a:rPr lang="en-AU" dirty="0" smtClean="0"/>
              <a:t>Slide </a:t>
            </a:r>
            <a:fld id="{4A2A1DA9-8CAF-4BCA-B496-545B076AED2D}" type="slidenum">
              <a:rPr lang="en-AU" smtClean="0"/>
              <a:pPr/>
              <a:t>‹#›</a:t>
            </a:fld>
            <a:endParaRPr lang="en-AU" dirty="0"/>
          </a:p>
        </p:txBody>
      </p:sp>
      <p:sp>
        <p:nvSpPr>
          <p:cNvPr id="10" name="Content Placeholder 2"/>
          <p:cNvSpPr>
            <a:spLocks noGrp="1"/>
          </p:cNvSpPr>
          <p:nvPr>
            <p:ph idx="13" hasCustomPrompt="1"/>
          </p:nvPr>
        </p:nvSpPr>
        <p:spPr>
          <a:xfrm>
            <a:off x="6732240" y="1275606"/>
            <a:ext cx="2411760" cy="2376264"/>
          </a:xfrm>
          <a:solidFill>
            <a:srgbClr val="FFFFFF"/>
          </a:solidFill>
          <a:ln w="28575">
            <a:solidFill>
              <a:srgbClr val="00ABC3"/>
            </a:solidFill>
          </a:ln>
        </p:spPr>
        <p:txBody>
          <a:bodyPr lIns="90000">
            <a:normAutofit/>
          </a:bodyPr>
          <a:lstStyle>
            <a:lvl1pPr>
              <a:spcBef>
                <a:spcPts val="0"/>
              </a:spcBef>
              <a:spcAft>
                <a:spcPts val="1200"/>
              </a:spcAft>
              <a:defRPr sz="2000" b="1">
                <a:solidFill>
                  <a:schemeClr val="bg1">
                    <a:lumMod val="50000"/>
                  </a:schemeClr>
                </a:solidFill>
              </a:defRPr>
            </a:lvl1pPr>
            <a:lvl2pPr>
              <a:defRPr sz="1800">
                <a:solidFill>
                  <a:schemeClr val="bg1">
                    <a:lumMod val="50000"/>
                  </a:schemeClr>
                </a:solidFill>
              </a:defRPr>
            </a:lvl2pPr>
            <a:lvl3pPr>
              <a:defRPr sz="18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a:xfrm>
            <a:off x="467544" y="1275606"/>
            <a:ext cx="6120680" cy="709587"/>
          </a:xfrm>
        </p:spPr>
        <p:txBody>
          <a:bodyPr anchor="t" anchorCtr="0"/>
          <a:lstStyle>
            <a:lvl1pPr algn="ctr">
              <a:defRPr sz="2000">
                <a:solidFill>
                  <a:schemeClr val="bg1"/>
                </a:solidFill>
              </a:defRPr>
            </a:lvl1pPr>
          </a:lstStyle>
          <a:p>
            <a:r>
              <a:rPr lang="en-US" dirty="0"/>
              <a:t>Click to edit Master title style</a:t>
            </a:r>
          </a:p>
        </p:txBody>
      </p:sp>
      <p:sp>
        <p:nvSpPr>
          <p:cNvPr id="6" name="Content Placeholder 5"/>
          <p:cNvSpPr>
            <a:spLocks noGrp="1"/>
          </p:cNvSpPr>
          <p:nvPr>
            <p:ph sz="quarter" idx="14" hasCustomPrompt="1"/>
          </p:nvPr>
        </p:nvSpPr>
        <p:spPr>
          <a:xfrm>
            <a:off x="468313" y="1995488"/>
            <a:ext cx="4679950" cy="1223962"/>
          </a:xfrm>
        </p:spPr>
        <p:txBody>
          <a:bodyPr anchor="b" anchorCtr="0">
            <a:noAutofit/>
          </a:bodyPr>
          <a:lstStyle>
            <a:lvl1pPr>
              <a:defRPr sz="1800">
                <a:solidFill>
                  <a:schemeClr val="bg1"/>
                </a:solidFill>
                <a:latin typeface="Arial" charset="0"/>
                <a:ea typeface="Arial" charset="0"/>
                <a:cs typeface="Arial" charset="0"/>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Click to edit master 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305288"/>
            <a:ext cx="1545339" cy="548641"/>
          </a:xfrm>
          <a:prstGeom prst="rect">
            <a:avLst/>
          </a:prstGeom>
        </p:spPr>
      </p:pic>
    </p:spTree>
    <p:extLst>
      <p:ext uri="{BB962C8B-B14F-4D97-AF65-F5344CB8AC3E}">
        <p14:creationId xmlns:p14="http://schemas.microsoft.com/office/powerpoint/2010/main" val="89669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r>
              <a:rPr lang="en-US" smtClean="0"/>
              <a:t>November 2017</a:t>
            </a:r>
            <a:endParaRPr lang="en-AU" dirty="0"/>
          </a:p>
        </p:txBody>
      </p:sp>
      <p:sp>
        <p:nvSpPr>
          <p:cNvPr id="2067" name="Footer Placeholder 2066"/>
          <p:cNvSpPr>
            <a:spLocks noGrp="1"/>
          </p:cNvSpPr>
          <p:nvPr>
            <p:ph type="ftr" sz="quarter" idx="11"/>
          </p:nvPr>
        </p:nvSpPr>
        <p:spPr/>
        <p:txBody>
          <a:bodyPr/>
          <a:lstStyle/>
          <a:p>
            <a:r>
              <a:rPr lang="en-AU" smtClean="0"/>
              <a:t>© NSW Department of Education | Leadership &amp; High Performance Directorate | ESA | V9.0 | December 2018 | 2.1(b) Health and Safety in the Workplace</a:t>
            </a:r>
            <a:endParaRPr lang="en-AU" dirty="0"/>
          </a:p>
        </p:txBody>
      </p:sp>
      <p:sp>
        <p:nvSpPr>
          <p:cNvPr id="2068" name="Slide Number Placeholder 2067"/>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3126165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81366C2-A5B7-4B81-9DAA-DAB19F761983}"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AEF31F-6EF1-479A-913C-7EA62DF28205}" type="slidenum">
              <a:rPr lang="en-AU" smtClean="0"/>
              <a:t>‹#›</a:t>
            </a:fld>
            <a:endParaRPr lang="en-AU"/>
          </a:p>
        </p:txBody>
      </p:sp>
    </p:spTree>
    <p:extLst>
      <p:ext uri="{BB962C8B-B14F-4D97-AF65-F5344CB8AC3E}">
        <p14:creationId xmlns:p14="http://schemas.microsoft.com/office/powerpoint/2010/main" val="393161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nt use">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solidFill>
                  <a:schemeClr val="tx2"/>
                </a:solidFill>
              </a:defRPr>
            </a:lvl1pPr>
            <a:lvl2pPr>
              <a:defRPr sz="1000">
                <a:solidFill>
                  <a:schemeClr val="tx2"/>
                </a:solidFill>
              </a:defRPr>
            </a:lvl2pPr>
            <a:lvl3pPr>
              <a:defRPr sz="1000">
                <a:solidFill>
                  <a:schemeClr val="tx2"/>
                </a:solidFill>
              </a:defRPr>
            </a:lvl3pPr>
            <a:lvl4pPr>
              <a:defRPr sz="900">
                <a:solidFill>
                  <a:schemeClr val="tx2"/>
                </a:solidFill>
              </a:defRPr>
            </a:lvl4pPr>
            <a:lvl5pPr>
              <a:defRPr sz="9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r>
              <a:rPr lang="en-US" smtClean="0"/>
              <a:t>November 2017</a:t>
            </a:r>
            <a:endParaRPr lang="en-AU" dirty="0"/>
          </a:p>
        </p:txBody>
      </p:sp>
      <p:sp>
        <p:nvSpPr>
          <p:cNvPr id="21" name="Footer Placeholder 20"/>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smtClean="0"/>
              <a:t>© NSW Department of Education | Leadership &amp; High Performance Directorate | ESA | V9.0 | December 2018 | 2.1(b) Health and Safety in the Workplace</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a:t>Click to edit Master title style</a:t>
            </a:r>
            <a:endParaRPr lang="en-AU" dirty="0"/>
          </a:p>
        </p:txBody>
      </p:sp>
      <p:sp>
        <p:nvSpPr>
          <p:cNvPr id="3" name="Content Placeholder 2"/>
          <p:cNvSpPr>
            <a:spLocks noGrp="1"/>
          </p:cNvSpPr>
          <p:nvPr>
            <p:ph idx="1" hasCustomPrompt="1"/>
          </p:nvPr>
        </p:nvSpPr>
        <p:spPr>
          <a:xfrm>
            <a:off x="6516216" y="555526"/>
            <a:ext cx="2160240" cy="4176463"/>
          </a:xfrm>
        </p:spPr>
        <p:txBody>
          <a:bodyPr>
            <a:normAutofit/>
          </a:bodyPr>
          <a:lstStyle>
            <a:lvl1pPr>
              <a:spcBef>
                <a:spcPts val="0"/>
              </a:spcBef>
              <a:spcAft>
                <a:spcPts val="1200"/>
              </a:spcAft>
              <a:defRPr sz="2000" b="1">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r>
              <a:rPr lang="en-US" smtClean="0"/>
              <a:t>November 2017</a:t>
            </a:r>
            <a:endParaRPr lang="en-AU" dirty="0"/>
          </a:p>
        </p:txBody>
      </p:sp>
      <p:sp>
        <p:nvSpPr>
          <p:cNvPr id="21" name="Footer Placeholder 20"/>
          <p:cNvSpPr>
            <a:spLocks noGrp="1"/>
          </p:cNvSpPr>
          <p:nvPr>
            <p:ph type="ftr" sz="quarter" idx="11"/>
          </p:nvPr>
        </p:nvSpPr>
        <p:spPr/>
        <p:txBody>
          <a:bodyPr/>
          <a:lstStyle>
            <a:lvl1pPr>
              <a:defRPr>
                <a:latin typeface="Arial" charset="0"/>
                <a:ea typeface="Arial" charset="0"/>
                <a:cs typeface="Arial" charset="0"/>
              </a:defRPr>
            </a:lvl1pPr>
          </a:lstStyle>
          <a:p>
            <a:r>
              <a:rPr lang="en-AU" smtClean="0"/>
              <a:t>© NSW Department of Education | Leadership &amp; High Performance Directorate | ESA | V9.0 | December 2018 | 2.1(b) Health and Safety in the Workplace</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
        <p:nvSpPr>
          <p:cNvPr id="10" name="Content Placeholder 2"/>
          <p:cNvSpPr>
            <a:spLocks noGrp="1"/>
          </p:cNvSpPr>
          <p:nvPr>
            <p:ph idx="13"/>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2795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tx2"/>
                </a:solidFill>
              </a:defRPr>
            </a:lvl1pPr>
          </a:lstStyle>
          <a:p>
            <a:r>
              <a:rPr lang="en-US" dirty="0"/>
              <a:t>Click to edit Master title style</a:t>
            </a:r>
            <a:endParaRPr lang="en-AU" dirty="0"/>
          </a:p>
        </p:txBody>
      </p:sp>
      <p:sp>
        <p:nvSpPr>
          <p:cNvPr id="3" name="Content Placeholder 2"/>
          <p:cNvSpPr>
            <a:spLocks noGrp="1"/>
          </p:cNvSpPr>
          <p:nvPr>
            <p:ph idx="1" hasCustomPrompt="1"/>
          </p:nvPr>
        </p:nvSpPr>
        <p:spPr>
          <a:xfrm>
            <a:off x="395536" y="1200150"/>
            <a:ext cx="8280920" cy="353183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dirty="0"/>
              <a:t>Answer</a:t>
            </a:r>
          </a:p>
          <a:p>
            <a:pPr marL="1252538" lvl="2" indent="-363538">
              <a:lnSpc>
                <a:spcPct val="150000"/>
              </a:lnSpc>
              <a:spcBef>
                <a:spcPts val="0"/>
              </a:spcBef>
              <a:buFont typeface="+mj-lt"/>
              <a:buAutoNum type="alphaLcParenR"/>
            </a:pPr>
            <a:r>
              <a:rPr lang="en-AU" sz="1600" dirty="0"/>
              <a:t>Answer</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r>
              <a:rPr lang="en-US" smtClean="0"/>
              <a:t>November 2017</a:t>
            </a:r>
            <a:endParaRPr lang="en-AU"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ingle column content">
    <p:bg>
      <p:bgPr>
        <a:solidFill>
          <a:schemeClr val="bg1"/>
        </a:soli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smtClean="0"/>
              <a:t>November 2017</a:t>
            </a:r>
            <a:endParaRPr lang="en-AU" dirty="0"/>
          </a:p>
        </p:txBody>
      </p:sp>
      <p:sp>
        <p:nvSpPr>
          <p:cNvPr id="14" name="Footer Placeholder 13"/>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smtClean="0"/>
              <a:t>© NSW Department of Education | Leadership &amp; High Performance Directorate | ESA | V9.0 | December 2018 | 2.1(b) Health and Safety in the Workplace</a:t>
            </a:r>
            <a:endParaRPr lang="en-AU" dirty="0"/>
          </a:p>
        </p:txBody>
      </p:sp>
      <p:sp>
        <p:nvSpPr>
          <p:cNvPr id="15" name="Slide Number Placeholder 14"/>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
        <p:nvSpPr>
          <p:cNvPr id="7" name="Content Placeholder 2"/>
          <p:cNvSpPr>
            <a:spLocks noGrp="1"/>
          </p:cNvSpPr>
          <p:nvPr>
            <p:ph idx="1"/>
          </p:nvPr>
        </p:nvSpPr>
        <p:spPr>
          <a:xfrm>
            <a:off x="395536" y="1200150"/>
            <a:ext cx="8280920" cy="3531839"/>
          </a:xfrm>
        </p:spPr>
        <p:txBody>
          <a:bodyPr>
            <a:normAutofit/>
          </a:bodyPr>
          <a:lstStyle>
            <a:lvl1pPr>
              <a:defRPr sz="1600">
                <a:solidFill>
                  <a:schemeClr val="bg1"/>
                </a:solidFill>
                <a:latin typeface="+mj-lt"/>
              </a:defRPr>
            </a:lvl1pPr>
            <a:lvl2pPr>
              <a:defRPr sz="16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a:t>Click to edit Master title style</a:t>
            </a:r>
            <a:endParaRPr lang="en-AU" dirty="0"/>
          </a:p>
        </p:txBody>
      </p:sp>
      <p:sp>
        <p:nvSpPr>
          <p:cNvPr id="9"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sp>
        <p:nvSpPr>
          <p:cNvPr id="10"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sp>
        <p:nvSpPr>
          <p:cNvPr id="11"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spTree>
    <p:extLst>
      <p:ext uri="{BB962C8B-B14F-4D97-AF65-F5344CB8AC3E}">
        <p14:creationId xmlns:p14="http://schemas.microsoft.com/office/powerpoint/2010/main" val="183735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double column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178322"/>
            <a:ext cx="4100264" cy="3049612"/>
          </a:xfrm>
        </p:spPr>
        <p:txBody>
          <a:bodyPr>
            <a:normAutofit/>
          </a:bodyPr>
          <a:lstStyle>
            <a:lvl1pPr>
              <a:defRPr sz="1800">
                <a:solidFill>
                  <a:schemeClr val="tx2"/>
                </a:solidFill>
                <a:latin typeface="Arial" charset="0"/>
                <a:ea typeface="Arial" charset="0"/>
                <a:cs typeface="Arial" charset="0"/>
              </a:defRPr>
            </a:lvl1pPr>
            <a:lvl2pPr>
              <a:defRPr sz="1600">
                <a:solidFill>
                  <a:schemeClr val="tx2"/>
                </a:solidFill>
                <a:latin typeface="Arial" charset="0"/>
                <a:ea typeface="Arial" charset="0"/>
                <a:cs typeface="Arial" charset="0"/>
              </a:defRPr>
            </a:lvl2pPr>
            <a:lvl3pPr>
              <a:defRPr sz="1400">
                <a:solidFill>
                  <a:schemeClr val="tx2"/>
                </a:solidFill>
                <a:latin typeface="Arial" charset="0"/>
                <a:ea typeface="Arial" charset="0"/>
                <a:cs typeface="Arial" charset="0"/>
              </a:defRPr>
            </a:lvl3pPr>
            <a:lvl4pPr>
              <a:defRPr sz="1200">
                <a:solidFill>
                  <a:schemeClr val="tx2"/>
                </a:solidFill>
                <a:latin typeface="Arial" charset="0"/>
                <a:ea typeface="Arial" charset="0"/>
                <a:cs typeface="Arial" charset="0"/>
              </a:defRPr>
            </a:lvl4pPr>
            <a:lvl5pPr>
              <a:defRPr sz="1200">
                <a:solidFill>
                  <a:schemeClr val="tx2"/>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586536" y="1178322"/>
            <a:ext cx="4100264" cy="3409652"/>
          </a:xfrm>
        </p:spPr>
        <p:txBody>
          <a:bodyPr>
            <a:normAutofit/>
          </a:bodyPr>
          <a:lstStyle>
            <a:lvl1pPr>
              <a:defRPr sz="1800">
                <a:solidFill>
                  <a:schemeClr val="tx2"/>
                </a:solidFill>
                <a:latin typeface="Arial" charset="0"/>
                <a:ea typeface="Arial" charset="0"/>
                <a:cs typeface="Arial" charset="0"/>
              </a:defRPr>
            </a:lvl1pPr>
            <a:lvl2pPr>
              <a:defRPr sz="1600">
                <a:solidFill>
                  <a:schemeClr val="tx2"/>
                </a:solidFill>
                <a:latin typeface="Arial" charset="0"/>
                <a:ea typeface="Arial" charset="0"/>
                <a:cs typeface="Arial" charset="0"/>
              </a:defRPr>
            </a:lvl2pPr>
            <a:lvl3pPr>
              <a:defRPr sz="1400">
                <a:solidFill>
                  <a:schemeClr val="tx2"/>
                </a:solidFill>
                <a:latin typeface="Arial" charset="0"/>
                <a:ea typeface="Arial" charset="0"/>
                <a:cs typeface="Arial" charset="0"/>
              </a:defRPr>
            </a:lvl3pPr>
            <a:lvl4pPr>
              <a:defRPr sz="1200">
                <a:solidFill>
                  <a:schemeClr val="tx2"/>
                </a:solidFill>
                <a:latin typeface="Arial" charset="0"/>
                <a:ea typeface="Arial" charset="0"/>
                <a:cs typeface="Arial" charset="0"/>
              </a:defRPr>
            </a:lvl4pPr>
            <a:lvl5pPr>
              <a:defRPr sz="1200">
                <a:solidFill>
                  <a:schemeClr val="tx2"/>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Date Placeholder 10"/>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smtClean="0"/>
              <a:t>© NSW Department of Education | Leadership &amp; High Performance Directorate | ESA | V9.0 | December 2018 | 2.1(b) Health and Safety in the Workplace</a:t>
            </a:r>
            <a:endParaRPr lang="en-AU" dirty="0"/>
          </a:p>
        </p:txBody>
      </p:sp>
      <p:sp>
        <p:nvSpPr>
          <p:cNvPr id="13" name="Slide Number Placeholder 12"/>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
        <p:nvSpPr>
          <p:cNvPr id="6"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sp>
        <p:nvSpPr>
          <p:cNvPr id="16"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sp>
        <p:nvSpPr>
          <p:cNvPr id="17"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cxnSp>
        <p:nvCxnSpPr>
          <p:cNvPr id="14" name="Straight Connector 13"/>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95419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icture, text and white text box">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283968" y="1178322"/>
            <a:ext cx="4100264" cy="1033388"/>
          </a:xfrm>
        </p:spPr>
        <p:txBody>
          <a:bodyPr>
            <a:noAutofit/>
          </a:bodyPr>
          <a:lstStyle>
            <a:lvl1pPr>
              <a:defRPr sz="2000">
                <a:solidFill>
                  <a:schemeClr val="tx2"/>
                </a:solidFill>
                <a:latin typeface="Arial" charset="0"/>
                <a:ea typeface="Arial" charset="0"/>
                <a:cs typeface="Arial" charset="0"/>
              </a:defRPr>
            </a:lvl1pPr>
            <a:lvl2pPr>
              <a:defRPr sz="2000">
                <a:solidFill>
                  <a:schemeClr val="bg1"/>
                </a:solidFill>
                <a:latin typeface="+mj-lt"/>
              </a:defRPr>
            </a:lvl2pPr>
            <a:lvl3pPr>
              <a:defRPr sz="2000">
                <a:solidFill>
                  <a:schemeClr val="bg1"/>
                </a:solidFill>
                <a:latin typeface="+mj-lt"/>
              </a:defRPr>
            </a:lvl3pPr>
            <a:lvl4pPr>
              <a:defRPr sz="1200">
                <a:solidFill>
                  <a:schemeClr val="bg1"/>
                </a:solidFill>
                <a:latin typeface="+mj-lt"/>
              </a:defRPr>
            </a:lvl4pPr>
            <a:lvl5pPr>
              <a:defRPr sz="12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p:txBody>
      </p:sp>
      <p:sp>
        <p:nvSpPr>
          <p:cNvPr id="11" name="Date Placeholder 10"/>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smtClean="0"/>
              <a:t>© NSW Department of Education | Leadership &amp; High Performance Directorate | ESA | V9.0 | December 2018 | 2.1(b) Health and Safety in the Workplace</a:t>
            </a:r>
            <a:endParaRPr lang="en-AU" dirty="0"/>
          </a:p>
        </p:txBody>
      </p:sp>
      <p:sp>
        <p:nvSpPr>
          <p:cNvPr id="13" name="Slide Number Placeholder 12"/>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
        <p:nvSpPr>
          <p:cNvPr id="6"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sp>
        <p:nvSpPr>
          <p:cNvPr id="16"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sp>
        <p:nvSpPr>
          <p:cNvPr id="17"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cxnSp>
        <p:nvCxnSpPr>
          <p:cNvPr id="14" name="Straight Connector 13"/>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6"/>
          </p:nvPr>
        </p:nvSpPr>
        <p:spPr>
          <a:xfrm>
            <a:off x="468313" y="1204069"/>
            <a:ext cx="3239591" cy="2663825"/>
          </a:xfrm>
        </p:spPr>
        <p:txBody>
          <a:bodyPr/>
          <a:lstStyle/>
          <a:p>
            <a:endParaRPr lang="en-US" dirty="0"/>
          </a:p>
        </p:txBody>
      </p:sp>
      <p:sp>
        <p:nvSpPr>
          <p:cNvPr id="9" name="Content Placeholder 8"/>
          <p:cNvSpPr>
            <a:spLocks noGrp="1"/>
          </p:cNvSpPr>
          <p:nvPr>
            <p:ph sz="quarter" idx="17"/>
          </p:nvPr>
        </p:nvSpPr>
        <p:spPr>
          <a:xfrm>
            <a:off x="4283968" y="2355726"/>
            <a:ext cx="4103688" cy="1800349"/>
          </a:xfrm>
          <a:solidFill>
            <a:schemeClr val="bg1"/>
          </a:solidFill>
          <a:ln>
            <a:noFill/>
          </a:ln>
        </p:spPr>
        <p:txBody>
          <a:bodyPr lIns="125999" rIns="90000">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a:t>Click to edit Master title style</a:t>
            </a:r>
            <a:endParaRPr lang="en-AU"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pictures">
    <p:bg>
      <p:bgPr>
        <a:solidFill>
          <a:schemeClr val="bg1"/>
        </a:solidFill>
        <a:effectLst/>
      </p:bgPr>
    </p:bg>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lvl1pPr>
              <a:defRPr>
                <a:solidFill>
                  <a:schemeClr val="tx2"/>
                </a:solidFill>
                <a:latin typeface="Arial" charset="0"/>
                <a:ea typeface="Arial" charset="0"/>
                <a:cs typeface="Arial" charset="0"/>
              </a:defRPr>
            </a:lvl1pPr>
          </a:lstStyle>
          <a:p>
            <a:r>
              <a:rPr lang="en-US"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tx2"/>
                </a:solidFill>
                <a:latin typeface="Arial" charset="0"/>
                <a:ea typeface="Arial" charset="0"/>
                <a:cs typeface="Arial" charset="0"/>
              </a:defRPr>
            </a:lvl1pPr>
          </a:lstStyle>
          <a:p>
            <a:r>
              <a:rPr lang="en-AU" smtClean="0"/>
              <a:t>© NSW Department of Education | Leadership &amp; High Performance Directorate | ESA | V9.0 | December 2018 | 2.1(b) Health and Safety in the Workplace</a:t>
            </a:r>
            <a:endParaRPr lang="en-AU" dirty="0"/>
          </a:p>
        </p:txBody>
      </p:sp>
      <p:sp>
        <p:nvSpPr>
          <p:cNvPr id="13" name="Slide Number Placeholder 12"/>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cxnSp>
        <p:nvCxnSpPr>
          <p:cNvPr id="14" name="Straight Connector 13"/>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6"/>
          </p:nvPr>
        </p:nvSpPr>
        <p:spPr>
          <a:xfrm>
            <a:off x="468313" y="1204069"/>
            <a:ext cx="3239591" cy="2663825"/>
          </a:xfrm>
        </p:spPr>
        <p:txBody>
          <a:bodyPr/>
          <a:lstStyle/>
          <a:p>
            <a:endParaRPr lang="en-US" dirty="0"/>
          </a:p>
        </p:txBody>
      </p:sp>
      <p:sp>
        <p:nvSpPr>
          <p:cNvPr id="18" name="Title 1"/>
          <p:cNvSpPr>
            <a:spLocks noGrp="1"/>
          </p:cNvSpPr>
          <p:nvPr>
            <p:ph type="title"/>
          </p:nvPr>
        </p:nvSpPr>
        <p:spPr>
          <a:xfrm>
            <a:off x="395536" y="277987"/>
            <a:ext cx="8280920" cy="709587"/>
          </a:xfrm>
        </p:spPr>
        <p:txBody>
          <a:bodyPr/>
          <a:lstStyle>
            <a:lvl1pPr>
              <a:defRPr>
                <a:solidFill>
                  <a:schemeClr val="tx2"/>
                </a:solidFill>
              </a:defRPr>
            </a:lvl1pPr>
          </a:lstStyle>
          <a:p>
            <a:r>
              <a:rPr lang="en-US" dirty="0"/>
              <a:t>Click to edit Master title style</a:t>
            </a:r>
            <a:endParaRPr lang="en-AU" dirty="0"/>
          </a:p>
        </p:txBody>
      </p:sp>
      <p:sp>
        <p:nvSpPr>
          <p:cNvPr id="8" name="Picture Placeholder 7"/>
          <p:cNvSpPr>
            <a:spLocks noGrp="1"/>
          </p:cNvSpPr>
          <p:nvPr>
            <p:ph type="pic" sz="quarter" idx="17"/>
          </p:nvPr>
        </p:nvSpPr>
        <p:spPr>
          <a:xfrm>
            <a:off x="4067175" y="1203325"/>
            <a:ext cx="4608513" cy="3168650"/>
          </a:xfrm>
        </p:spPr>
        <p:txBody>
          <a:bodyPr/>
          <a:lstStyle/>
          <a:p>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picture, text and white text box">
    <p:bg>
      <p:bgPr>
        <a:solidFill>
          <a:srgbClr val="00ABC3"/>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8313" y="1178322"/>
            <a:ext cx="4100264" cy="1033388"/>
          </a:xfrm>
        </p:spPr>
        <p:txBody>
          <a:bodyPr>
            <a:noAutofit/>
          </a:bodyPr>
          <a:lstStyle>
            <a:lvl1pPr>
              <a:defRPr sz="2000">
                <a:solidFill>
                  <a:schemeClr val="bg1"/>
                </a:solidFill>
                <a:latin typeface="Arial" charset="0"/>
                <a:ea typeface="Arial" charset="0"/>
                <a:cs typeface="Arial" charset="0"/>
              </a:defRPr>
            </a:lvl1pPr>
            <a:lvl2pPr>
              <a:defRPr sz="2000">
                <a:solidFill>
                  <a:schemeClr val="bg1"/>
                </a:solidFill>
                <a:latin typeface="+mj-lt"/>
              </a:defRPr>
            </a:lvl2pPr>
            <a:lvl3pPr>
              <a:defRPr sz="2000">
                <a:solidFill>
                  <a:schemeClr val="bg1"/>
                </a:solidFill>
                <a:latin typeface="+mj-lt"/>
              </a:defRPr>
            </a:lvl3pPr>
            <a:lvl4pPr>
              <a:defRPr sz="1200">
                <a:solidFill>
                  <a:schemeClr val="bg1"/>
                </a:solidFill>
                <a:latin typeface="+mj-lt"/>
              </a:defRPr>
            </a:lvl4pPr>
            <a:lvl5pPr>
              <a:defRPr sz="12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p:txBody>
      </p:sp>
      <p:sp>
        <p:nvSpPr>
          <p:cNvPr id="11" name="Date Placeholder 10"/>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r>
              <a:rPr lang="en-US" smtClean="0"/>
              <a:t>November 2017</a:t>
            </a:r>
            <a:endParaRPr lang="en-AU" dirty="0"/>
          </a:p>
        </p:txBody>
      </p:sp>
      <p:sp>
        <p:nvSpPr>
          <p:cNvPr id="12" name="Footer Placeholder 11"/>
          <p:cNvSpPr>
            <a:spLocks noGrp="1"/>
          </p:cNvSpPr>
          <p:nvPr>
            <p:ph type="ftr" sz="quarter" idx="11"/>
          </p:nvPr>
        </p:nvSpPr>
        <p:spPr/>
        <p:txBody>
          <a:bodyPr/>
          <a:lstStyle>
            <a:lvl1pPr>
              <a:defRPr>
                <a:solidFill>
                  <a:schemeClr val="bg1"/>
                </a:solidFill>
                <a:latin typeface="Arial" charset="0"/>
                <a:ea typeface="Arial" charset="0"/>
                <a:cs typeface="Arial" charset="0"/>
              </a:defRPr>
            </a:lvl1pPr>
          </a:lstStyle>
          <a:p>
            <a:r>
              <a:rPr lang="en-AU" smtClean="0"/>
              <a:t>© NSW Department of Education | Leadership &amp; High Performance Directorate | ESA | V9.0 | December 2018 | 2.1(b) Health and Safety in the Workplace</a:t>
            </a:r>
            <a:endParaRPr lang="en-AU" dirty="0"/>
          </a:p>
        </p:txBody>
      </p:sp>
      <p:sp>
        <p:nvSpPr>
          <p:cNvPr id="13" name="Slide Number Placeholder 12"/>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
        <p:nvSpPr>
          <p:cNvPr id="6" name="Content Placeholder 5"/>
          <p:cNvSpPr>
            <a:spLocks noGrp="1"/>
          </p:cNvSpPr>
          <p:nvPr>
            <p:ph sz="quarter" idx="13"/>
          </p:nvPr>
        </p:nvSpPr>
        <p:spPr>
          <a:xfrm>
            <a:off x="39553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sp>
        <p:nvSpPr>
          <p:cNvPr id="16" name="Content Placeholder 5"/>
          <p:cNvSpPr>
            <a:spLocks noGrp="1"/>
          </p:cNvSpPr>
          <p:nvPr>
            <p:ph sz="quarter" idx="14"/>
          </p:nvPr>
        </p:nvSpPr>
        <p:spPr>
          <a:xfrm>
            <a:off x="291581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sp>
        <p:nvSpPr>
          <p:cNvPr id="17" name="Content Placeholder 5"/>
          <p:cNvSpPr>
            <a:spLocks noGrp="1"/>
          </p:cNvSpPr>
          <p:nvPr>
            <p:ph sz="quarter" idx="15"/>
          </p:nvPr>
        </p:nvSpPr>
        <p:spPr>
          <a:xfrm>
            <a:off x="5436096" y="4299942"/>
            <a:ext cx="1873250" cy="297962"/>
          </a:xfrm>
          <a:solidFill>
            <a:schemeClr val="bg1"/>
          </a:solidFill>
          <a:ln w="19050" cap="rnd" cmpd="sng">
            <a:solidFill>
              <a:srgbClr val="04ABC2"/>
            </a:solidFill>
          </a:ln>
          <a:effectLst>
            <a:outerShdw blurRad="50800" dist="76200" dir="2700000" algn="tl" rotWithShape="0">
              <a:schemeClr val="tx1">
                <a:lumMod val="75000"/>
                <a:lumOff val="25000"/>
                <a:alpha val="40000"/>
              </a:schemeClr>
            </a:outerShdw>
            <a:reflection blurRad="6350" stA="52000" endA="300" endPos="35000" dir="5400000" sy="-100000" algn="bl" rotWithShape="0"/>
          </a:effectLst>
          <a:scene3d>
            <a:camera prst="orthographicFront"/>
            <a:lightRig rig="threePt" dir="t"/>
          </a:scene3d>
          <a:sp3d prstMaterial="matte"/>
        </p:spPr>
        <p:txBody>
          <a:bodyPr lIns="270000" tIns="36000" rIns="270000">
            <a:spAutoFit/>
          </a:bodyPr>
          <a:lstStyle>
            <a:lvl1pPr algn="ctr">
              <a:defRPr lang="en-US" sz="1400" kern="1200" dirty="0" smtClean="0">
                <a:solidFill>
                  <a:schemeClr val="tx2"/>
                </a:solidFill>
                <a:latin typeface="Arial" charset="0"/>
                <a:ea typeface="Arial" charset="0"/>
                <a:cs typeface="Arial" charset="0"/>
              </a:defRPr>
            </a:lvl1pPr>
          </a:lstStyle>
          <a:p>
            <a:pPr lvl="0"/>
            <a:r>
              <a:rPr lang="en-US" dirty="0"/>
              <a:t>Click to edit</a:t>
            </a:r>
          </a:p>
        </p:txBody>
      </p:sp>
      <p:cxnSp>
        <p:nvCxnSpPr>
          <p:cNvPr id="14" name="Straight Connector 13"/>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6"/>
          </p:nvPr>
        </p:nvSpPr>
        <p:spPr>
          <a:xfrm>
            <a:off x="5436865" y="1204069"/>
            <a:ext cx="3239591" cy="2663825"/>
          </a:xfrm>
        </p:spPr>
        <p:txBody>
          <a:bodyPr/>
          <a:lstStyle/>
          <a:p>
            <a:endParaRPr lang="en-US" dirty="0"/>
          </a:p>
        </p:txBody>
      </p:sp>
      <p:sp>
        <p:nvSpPr>
          <p:cNvPr id="9" name="Content Placeholder 8"/>
          <p:cNvSpPr>
            <a:spLocks noGrp="1"/>
          </p:cNvSpPr>
          <p:nvPr>
            <p:ph sz="quarter" idx="17"/>
          </p:nvPr>
        </p:nvSpPr>
        <p:spPr>
          <a:xfrm>
            <a:off x="468313" y="2355726"/>
            <a:ext cx="4103688" cy="1800349"/>
          </a:xfrm>
          <a:solidFill>
            <a:schemeClr val="bg1"/>
          </a:solidFill>
          <a:ln>
            <a:noFill/>
          </a:ln>
        </p:spPr>
        <p:txBody>
          <a:bodyPr lIns="125999" rIns="90000">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dirty="0"/>
              <a:t>Click to edit Master title style</a:t>
            </a:r>
            <a:endParaRPr lang="en-AU"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77987"/>
            <a:ext cx="8280920" cy="709587"/>
          </a:xfrm>
          <a:prstGeom prst="rect">
            <a:avLst/>
          </a:prstGeom>
        </p:spPr>
        <p:txBody>
          <a:bodyPr vert="horz" lIns="0" tIns="45720" rIns="91440" bIns="45720" rtlCol="0" anchor="b">
            <a:noAutofit/>
          </a:bodyPr>
          <a:lstStyle/>
          <a:p>
            <a:r>
              <a:rPr lang="en-US" dirty="0"/>
              <a:t>Click to edit Master title style</a:t>
            </a:r>
            <a:endParaRPr lang="en-AU" dirty="0"/>
          </a:p>
        </p:txBody>
      </p:sp>
      <p:sp>
        <p:nvSpPr>
          <p:cNvPr id="3" name="Text Placeholder 2"/>
          <p:cNvSpPr>
            <a:spLocks noGrp="1"/>
          </p:cNvSpPr>
          <p:nvPr>
            <p:ph type="body" idx="1"/>
          </p:nvPr>
        </p:nvSpPr>
        <p:spPr>
          <a:xfrm>
            <a:off x="395536" y="1200150"/>
            <a:ext cx="8280920" cy="353183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Date Placeholder 3"/>
          <p:cNvSpPr>
            <a:spLocks noGrp="1"/>
          </p:cNvSpPr>
          <p:nvPr>
            <p:ph type="dt" sz="half" idx="2"/>
          </p:nvPr>
        </p:nvSpPr>
        <p:spPr>
          <a:xfrm>
            <a:off x="7020272" y="4749626"/>
            <a:ext cx="1656184" cy="273844"/>
          </a:xfrm>
          <a:prstGeom prst="rect">
            <a:avLst/>
          </a:prstGeom>
        </p:spPr>
        <p:txBody>
          <a:bodyPr rIns="0" anchor="b"/>
          <a:lstStyle>
            <a:lvl1pPr algn="r">
              <a:defRPr sz="700">
                <a:solidFill>
                  <a:schemeClr val="tx2"/>
                </a:solidFill>
                <a:latin typeface="Arial" charset="0"/>
                <a:ea typeface="Arial" charset="0"/>
                <a:cs typeface="Arial" charset="0"/>
              </a:defRPr>
            </a:lvl1pPr>
          </a:lstStyle>
          <a:p>
            <a:r>
              <a:rPr lang="en-US" smtClean="0"/>
              <a:t>November 2017</a:t>
            </a:r>
            <a:endParaRPr lang="en-AU" dirty="0"/>
          </a:p>
        </p:txBody>
      </p:sp>
      <p:sp>
        <p:nvSpPr>
          <p:cNvPr id="9" name="Footer Placeholder 4"/>
          <p:cNvSpPr>
            <a:spLocks noGrp="1"/>
          </p:cNvSpPr>
          <p:nvPr>
            <p:ph type="ftr" sz="quarter" idx="3"/>
          </p:nvPr>
        </p:nvSpPr>
        <p:spPr>
          <a:xfrm>
            <a:off x="395536" y="4749626"/>
            <a:ext cx="5688632" cy="273844"/>
          </a:xfrm>
          <a:prstGeom prst="rect">
            <a:avLst/>
          </a:prstGeom>
        </p:spPr>
        <p:txBody>
          <a:bodyPr lIns="0" anchor="b"/>
          <a:lstStyle>
            <a:lvl1pPr algn="l">
              <a:defRPr sz="700">
                <a:solidFill>
                  <a:schemeClr val="tx2"/>
                </a:solidFill>
                <a:latin typeface="Arial" charset="0"/>
                <a:ea typeface="Arial" charset="0"/>
                <a:cs typeface="Arial" charset="0"/>
              </a:defRPr>
            </a:lvl1pPr>
          </a:lstStyle>
          <a:p>
            <a:r>
              <a:rPr lang="en-AU" smtClean="0"/>
              <a:t>© NSW Department of Education | Leadership &amp; High Performance Directorate | ESA | V9.0 | December 2018 | 2.1(b) Health and Safety in the Workplace</a:t>
            </a:r>
            <a:endParaRPr lang="en-AU" dirty="0"/>
          </a:p>
        </p:txBody>
      </p:sp>
      <p:sp>
        <p:nvSpPr>
          <p:cNvPr id="10" name="Slide Number Placeholder 5"/>
          <p:cNvSpPr>
            <a:spLocks noGrp="1"/>
          </p:cNvSpPr>
          <p:nvPr>
            <p:ph type="sldNum" sz="quarter" idx="4"/>
          </p:nvPr>
        </p:nvSpPr>
        <p:spPr>
          <a:xfrm>
            <a:off x="6084168" y="4749626"/>
            <a:ext cx="2133600" cy="273844"/>
          </a:xfrm>
          <a:prstGeom prst="rect">
            <a:avLst/>
          </a:prstGeom>
        </p:spPr>
        <p:txBody>
          <a:bodyPr anchor="b"/>
          <a:lstStyle>
            <a:lvl1pPr algn="ctr">
              <a:defRPr sz="700">
                <a:solidFill>
                  <a:schemeClr val="tx2"/>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cxnSp>
        <p:nvCxnSpPr>
          <p:cNvPr id="13" name="Straight Connector 12"/>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9" r:id="rId3"/>
    <p:sldLayoutId id="2147483657" r:id="rId4"/>
    <p:sldLayoutId id="2147483663" r:id="rId5"/>
    <p:sldLayoutId id="2147483652" r:id="rId6"/>
    <p:sldLayoutId id="2147483666" r:id="rId7"/>
    <p:sldLayoutId id="2147483668" r:id="rId8"/>
    <p:sldLayoutId id="2147483667" r:id="rId9"/>
    <p:sldLayoutId id="2147483669" r:id="rId10"/>
    <p:sldLayoutId id="2147483670" r:id="rId11"/>
  </p:sldLayoutIdLst>
  <p:hf hdr="0" dt="0"/>
  <p:txStyles>
    <p:titleStyle>
      <a:lvl1pPr algn="l" defTabSz="914400" rtl="0" eaLnBrk="1" latinLnBrk="0" hangingPunct="1">
        <a:spcBef>
          <a:spcPct val="0"/>
        </a:spcBef>
        <a:buNone/>
        <a:defRPr sz="2400" b="0" i="0" u="none" kern="1200" cap="all" baseline="0">
          <a:solidFill>
            <a:schemeClr val="tx2"/>
          </a:solidFill>
          <a:latin typeface="Arial" charset="0"/>
          <a:ea typeface="Arial" charset="0"/>
          <a:cs typeface="Arial" charset="0"/>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Arial" charset="0"/>
          <a:ea typeface="Arial" charset="0"/>
          <a:cs typeface="Arial" charset="0"/>
        </a:defRPr>
      </a:lvl1pPr>
      <a:lvl2pPr marL="0" indent="0" algn="l" defTabSz="914400" rtl="0" eaLnBrk="1" latinLnBrk="0" hangingPunct="1">
        <a:spcBef>
          <a:spcPts val="600"/>
        </a:spcBef>
        <a:buFont typeface="Arial" panose="020B0604020202020204" pitchFamily="34" charset="0"/>
        <a:buNone/>
        <a:defRPr sz="1000" b="0" i="0" u="none" kern="1200">
          <a:solidFill>
            <a:schemeClr val="tx2"/>
          </a:solidFill>
          <a:latin typeface="Arial" charset="0"/>
          <a:ea typeface="Arial" charset="0"/>
          <a:cs typeface="Arial" charset="0"/>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Arial" charset="0"/>
          <a:ea typeface="Arial" charset="0"/>
          <a:cs typeface="Arial" charset="0"/>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Arial" charset="0"/>
          <a:ea typeface="Arial" charset="0"/>
          <a:cs typeface="Arial" charset="0"/>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education.nsw.gov.au/inside-the-department/health-and-safety/emergency-planning-and-incident-response/incident-report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education.nsw.gov.au/school-infrastructure-nsw/compliance-and-safety/tree-manage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education.nsw.gov.au/inside-the-department/health-and-safety/media/documents/risk-management/FACT059_CHEMICALOVERVIEWKEYSTEPS_v1.pdf" TargetMode="External"/><Relationship Id="rId3" Type="http://schemas.openxmlformats.org/officeDocument/2006/relationships/hyperlink" Target="https://education.nsw.gov.au/inside-the-department/health-and-safety/media/documents/risk-management/FACT011_FOOTWEARGUIDELINES_v1.pdf" TargetMode="External"/><Relationship Id="rId7" Type="http://schemas.openxmlformats.org/officeDocument/2006/relationships/hyperlink" Target="https://education.nsw.gov.au/inside-the-department/health-and-safety/media/documents/risk-management/FACT191_CASHHANDLINGOVERVIEW_V1.pdf" TargetMode="External"/><Relationship Id="rId12"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education.nsw.gov.au/inside-the-department/health-and-safety/risk-management/computers-and-ergonomics" TargetMode="External"/><Relationship Id="rId11" Type="http://schemas.openxmlformats.org/officeDocument/2006/relationships/hyperlink" Target="https://education.nsw.gov.au/inside-the-department/health-and-safety/emergency-planning-and-incident-response/first-aid" TargetMode="External"/><Relationship Id="rId5" Type="http://schemas.openxmlformats.org/officeDocument/2006/relationships/hyperlink" Target="https://education.nsw.gov.au/inside-the-department/health-and-safety/risk-management/plant-and-equipment/safe-operating-procedures" TargetMode="External"/><Relationship Id="rId10" Type="http://schemas.openxmlformats.org/officeDocument/2006/relationships/hyperlink" Target="https://education.nsw.gov.au/inside-the-department/health-and-safety/risk-management/stretch-manual-handling" TargetMode="External"/><Relationship Id="rId4" Type="http://schemas.openxmlformats.org/officeDocument/2006/relationships/hyperlink" Target="https://education.nsw.gov.au/inside-the-department/health-and-safety/media/documents/risk-management/FACT103_WORKINGALONEOVERVIEW.pdf" TargetMode="External"/><Relationship Id="rId9" Type="http://schemas.openxmlformats.org/officeDocument/2006/relationships/hyperlink" Target="https://education.nsw.gov.au/inside-the-department/health-and-safety/media/documents/risk-management/FACT075_ENGAGINGCONTRACTORSOVERVIEW_V1.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ducation.nsw.gov.au/inside-the-department/health-and-safety/media/documents/risk-management/FACT059_CHEMICALOVERVIEWKEYSTEPS_v1.pdf" TargetMode="External"/><Relationship Id="rId13" Type="http://schemas.openxmlformats.org/officeDocument/2006/relationships/image" Target="../media/image11.png"/><Relationship Id="rId3" Type="http://schemas.openxmlformats.org/officeDocument/2006/relationships/hyperlink" Target="https://education.nsw.gov.au/inside-the-department/health-and-safety/media/documents/risk-management/FACT011_FOOTWEARGUIDELINES_v1.pdf" TargetMode="External"/><Relationship Id="rId7" Type="http://schemas.openxmlformats.org/officeDocument/2006/relationships/hyperlink" Target="https://education.nsw.gov.au/inside-the-department/health-and-safety/media/documents/risk-management/FACT191_CASHHANDLINGOVERVIEW_V1.pdf" TargetMode="External"/><Relationship Id="rId12"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s://education.nsw.gov.au/inside-the-department/health-and-safety/risk-management/computers-and-ergonomics" TargetMode="External"/><Relationship Id="rId11" Type="http://schemas.openxmlformats.org/officeDocument/2006/relationships/hyperlink" Target="https://education.nsw.gov.au/inside-the-department/health-and-safety/emergency-planning-and-incident-response/first-aid" TargetMode="External"/><Relationship Id="rId5" Type="http://schemas.openxmlformats.org/officeDocument/2006/relationships/hyperlink" Target="https://education.nsw.gov.au/inside-the-department/health-and-safety/risk-management/plant-and-equipment/safe-operating-procedures" TargetMode="External"/><Relationship Id="rId10" Type="http://schemas.openxmlformats.org/officeDocument/2006/relationships/hyperlink" Target="https://education.nsw.gov.au/inside-the-department/health-and-safety/risk-management/stretch-manual-handling" TargetMode="External"/><Relationship Id="rId4" Type="http://schemas.openxmlformats.org/officeDocument/2006/relationships/hyperlink" Target="https://education.nsw.gov.au/inside-the-department/health-and-safety/media/documents/risk-management/FACT103_WORKINGALONEOVERVIEW.pdf" TargetMode="External"/><Relationship Id="rId9" Type="http://schemas.openxmlformats.org/officeDocument/2006/relationships/hyperlink" Target="https://education.nsw.gov.au/inside-the-department/health-and-safety/media/documents/risk-management/FACT075_ENGAGINGCONTRACTORSOVERVIEW_V1.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hyperlink" Target="https://www.yammer.com/det.nsw.edu.au/#/threads/inGroup?type=in_group&amp;feedId=4952113" TargetMode="External"/><Relationship Id="rId5" Type="http://schemas.openxmlformats.org/officeDocument/2006/relationships/image" Target="../media/image14.png"/><Relationship Id="rId10" Type="http://schemas.openxmlformats.org/officeDocument/2006/relationships/hyperlink" Target="https://education.nsw.gov.au/inside-the-department/health-and-safety/news" TargetMode="External"/><Relationship Id="rId4" Type="http://schemas.openxmlformats.org/officeDocument/2006/relationships/image" Target="../media/image13.png"/><Relationship Id="rId9" Type="http://schemas.openxmlformats.org/officeDocument/2006/relationships/hyperlink" Target="https://beta.dec.nsw.gov.au/schoolbiz"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nsw.gov.au/teaching-and-learning/professional-learning/school-administrative-support-sas"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education.nsw.gov.au/teaching-and-learning/professional-learning/school-administrative-support-sas/professional-learning-calenda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afework.nsw.gov.au/law-and-policy/employer-and-business-obligations/reasonably-practicabl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nsw.gov.au/inside-the-department/health-and-safety/media/documents/our-services/POL001_SAFEHEALTHYPRODUCTIVESTRATEGY_V1.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nsw.gov.au/inside-the-department/health-and-safety/media/documents/our-services/POL001_SAFEHEALTHYPRODUCTIVESTRATEGY_V1.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nsw.gov.au/mypl/department-and-legislative-requiremen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nsw.gov.au/policy-library/policies/child-protection-policy-responding-to-and-reporting-students-at-risk-of-harm" TargetMode="External"/><Relationship Id="rId7" Type="http://schemas.openxmlformats.org/officeDocument/2006/relationships/hyperlink" Target="https://education.nsw.gov.au/policy-library/policies/public-interest-disclosures-internal-reporting-policy?refid=285776"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education.nsw.gov.au/policy-library/policies/corruption-prevention-policy" TargetMode="External"/><Relationship Id="rId5" Type="http://schemas.openxmlformats.org/officeDocument/2006/relationships/hyperlink" Target="https://education.nsw.gov.au/policy-library/policies/code-of-conduct-policy" TargetMode="External"/><Relationship Id="rId4" Type="http://schemas.openxmlformats.org/officeDocument/2006/relationships/hyperlink" Target="https://education.nsw.gov.au/policy-library/policies/work-health-and-safety-whs-polic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nsw.gov.au/student-wellbeing/health-and-physical-care/health-care-procedures/conditions/anaphylaxi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education.nsw.gov.au/policy-library/policies/working-with-children-check-policy" TargetMode="External"/><Relationship Id="rId5" Type="http://schemas.openxmlformats.org/officeDocument/2006/relationships/hyperlink" Target="https://education.nsw.gov.au/inside-the-department/health-and-safety/training-and-induction/face-to-face-training/cpr-training-and-anaphylaxis" TargetMode="External"/><Relationship Id="rId4" Type="http://schemas.openxmlformats.org/officeDocument/2006/relationships/hyperlink" Target="https://education.nsw.gov.au/inside-the-department/health-and-safety/training-and-induction/online-training/e-emergency-care-apt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p:txBody>
          <a:bodyPr/>
          <a:lstStyle/>
          <a:p>
            <a:r>
              <a:rPr lang="en-AU" dirty="0" smtClean="0"/>
              <a:t>Slide</a:t>
            </a:r>
            <a:fld id="{9F730F6C-C3E3-4EB5-BCFD-6B499B8B4896}" type="slidenum">
              <a:rPr lang="en-AU" smtClean="0"/>
              <a:t>1</a:t>
            </a:fld>
            <a:r>
              <a:rPr lang="en-AU" dirty="0" smtClean="0"/>
              <a:t> </a:t>
            </a:r>
            <a:endParaRPr lang="en-AU" dirty="0"/>
          </a:p>
        </p:txBody>
      </p:sp>
      <p:sp>
        <p:nvSpPr>
          <p:cNvPr id="46" name="Subtitle 45"/>
          <p:cNvSpPr>
            <a:spLocks noGrp="1"/>
          </p:cNvSpPr>
          <p:nvPr>
            <p:ph type="subTitle" idx="1"/>
          </p:nvPr>
        </p:nvSpPr>
        <p:spPr>
          <a:xfrm>
            <a:off x="395536" y="3315674"/>
            <a:ext cx="6336704" cy="881236"/>
          </a:xfrm>
        </p:spPr>
        <p:txBody>
          <a:bodyPr/>
          <a:lstStyle/>
          <a:p>
            <a:r>
              <a:rPr lang="en-AU" dirty="0"/>
              <a:t>2.1(b</a:t>
            </a:r>
            <a:r>
              <a:rPr lang="en-AU" dirty="0" smtClean="0"/>
              <a:t>) </a:t>
            </a:r>
            <a:r>
              <a:rPr lang="en-AU" dirty="0"/>
              <a:t>Managing risk to ensure health and safety in the workplace</a:t>
            </a:r>
          </a:p>
        </p:txBody>
      </p:sp>
      <p:sp>
        <p:nvSpPr>
          <p:cNvPr id="39" name="Content Placeholder 38"/>
          <p:cNvSpPr>
            <a:spLocks noGrp="1"/>
          </p:cNvSpPr>
          <p:nvPr>
            <p:ph sz="quarter" idx="14"/>
          </p:nvPr>
        </p:nvSpPr>
        <p:spPr>
          <a:xfrm>
            <a:off x="468312" y="1995488"/>
            <a:ext cx="5687863" cy="1223962"/>
          </a:xfrm>
        </p:spPr>
        <p:txBody>
          <a:bodyPr/>
          <a:lstStyle/>
          <a:p>
            <a:pPr>
              <a:tabLst>
                <a:tab pos="1252538" algn="l"/>
              </a:tabLst>
            </a:pPr>
            <a:r>
              <a:rPr lang="en-AU" dirty="0"/>
              <a:t>Aspect:	Demonstrate </a:t>
            </a:r>
            <a:r>
              <a:rPr lang="en-AU" dirty="0" smtClean="0"/>
              <a:t>Accountability</a:t>
            </a:r>
            <a:r>
              <a:rPr lang="en-AU" dirty="0"/>
              <a:t/>
            </a:r>
            <a:br>
              <a:rPr lang="en-AU" dirty="0"/>
            </a:br>
            <a:r>
              <a:rPr lang="en-AU" dirty="0"/>
              <a:t>Focus: 	Applying DoE policies and processes</a:t>
            </a:r>
            <a:endParaRPr lang="en-US" dirty="0"/>
          </a:p>
        </p:txBody>
      </p:sp>
      <p:sp>
        <p:nvSpPr>
          <p:cNvPr id="2" name="Title 1"/>
          <p:cNvSpPr>
            <a:spLocks noGrp="1"/>
          </p:cNvSpPr>
          <p:nvPr>
            <p:ph type="ctrTitle"/>
          </p:nvPr>
        </p:nvSpPr>
        <p:spPr/>
        <p:txBody>
          <a:bodyPr/>
          <a:lstStyle/>
          <a:p>
            <a:r>
              <a:rPr lang="en-AU" cap="none" dirty="0"/>
              <a:t>Excellence in School Administration Framework</a:t>
            </a:r>
            <a:br>
              <a:rPr lang="en-AU" cap="none" dirty="0"/>
            </a:br>
            <a:r>
              <a:rPr lang="en-AU" cap="none" dirty="0"/>
              <a:t>Administrative Practices</a:t>
            </a:r>
            <a:endParaRPr lang="en-US" cap="none" dirty="0"/>
          </a:p>
        </p:txBody>
      </p:sp>
    </p:spTree>
    <p:extLst>
      <p:ext uri="{BB962C8B-B14F-4D97-AF65-F5344CB8AC3E}">
        <p14:creationId xmlns:p14="http://schemas.microsoft.com/office/powerpoint/2010/main" val="123351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2654" y="4736793"/>
            <a:ext cx="7200800"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244408" y="4741272"/>
            <a:ext cx="549424" cy="273844"/>
          </a:xfrm>
        </p:spPr>
        <p:txBody>
          <a:bodyPr/>
          <a:lstStyle/>
          <a:p>
            <a:r>
              <a:rPr lang="en-AU" dirty="0" smtClean="0"/>
              <a:t>Slide </a:t>
            </a:r>
            <a:fld id="{4A2A1DA9-8CAF-4BCA-B496-545B076AED2D}" type="slidenum">
              <a:rPr lang="en-AU" smtClean="0"/>
              <a:pPr/>
              <a:t>10</a:t>
            </a:fld>
            <a:endParaRPr lang="en-AU" dirty="0"/>
          </a:p>
        </p:txBody>
      </p:sp>
      <p:pic>
        <p:nvPicPr>
          <p:cNvPr id="9" name="question-mark-vector.png" descr="Several circles with question marks"/>
          <p:cNvPicPr>
            <a:picLocks noChangeAspect="1"/>
          </p:cNvPicPr>
          <p:nvPr/>
        </p:nvPicPr>
        <p:blipFill>
          <a:blip r:embed="rId3">
            <a:extLst/>
          </a:blip>
          <a:stretch>
            <a:fillRect/>
          </a:stretch>
        </p:blipFill>
        <p:spPr>
          <a:xfrm>
            <a:off x="371593" y="1115382"/>
            <a:ext cx="3212690" cy="2972431"/>
          </a:xfrm>
          <a:prstGeom prst="rect">
            <a:avLst/>
          </a:prstGeom>
          <a:ln w="12700">
            <a:miter lim="400000"/>
          </a:ln>
          <a:effectLst>
            <a:outerShdw blurRad="63500" dist="25400" dir="5400000" rotWithShape="0">
              <a:srgbClr val="000000">
                <a:alpha val="50000"/>
              </a:srgbClr>
            </a:outerShdw>
          </a:effectLst>
        </p:spPr>
      </p:pic>
      <p:sp>
        <p:nvSpPr>
          <p:cNvPr id="10" name="Content Placeholder 2"/>
          <p:cNvSpPr txBox="1">
            <a:spLocks/>
          </p:cNvSpPr>
          <p:nvPr/>
        </p:nvSpPr>
        <p:spPr>
          <a:xfrm>
            <a:off x="467544" y="1059582"/>
            <a:ext cx="8424936" cy="352839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0350" lvl="5" indent="-285750"/>
            <a:endParaRPr lang="en-AU" sz="1200" b="1" dirty="0">
              <a:solidFill>
                <a:srgbClr val="425968"/>
              </a:solidFill>
            </a:endParaRPr>
          </a:p>
          <a:p>
            <a:pPr marL="2857500" lvl="5" indent="-342900">
              <a:lnSpc>
                <a:spcPct val="150000"/>
              </a:lnSpc>
              <a:spcBef>
                <a:spcPts val="0"/>
              </a:spcBef>
              <a:spcAft>
                <a:spcPts val="600"/>
              </a:spcAft>
              <a:buFont typeface="+mj-lt"/>
              <a:buAutoNum type="arabicPeriod"/>
            </a:pPr>
            <a:r>
              <a:rPr lang="en-AU" sz="2000" dirty="0">
                <a:solidFill>
                  <a:schemeClr val="tx2"/>
                </a:solidFill>
                <a:latin typeface="Arial" panose="020B0604020202020204" pitchFamily="34" charset="0"/>
                <a:cs typeface="Arial" panose="020B0604020202020204" pitchFamily="34" charset="0"/>
              </a:rPr>
              <a:t>What do you notice?</a:t>
            </a:r>
          </a:p>
          <a:p>
            <a:pPr marL="3317875" lvl="5" indent="-444500">
              <a:lnSpc>
                <a:spcPct val="150000"/>
              </a:lnSpc>
              <a:spcBef>
                <a:spcPts val="0"/>
              </a:spcBef>
              <a:spcAft>
                <a:spcPts val="600"/>
              </a:spcAft>
              <a:buFont typeface="+mj-lt"/>
              <a:buAutoNum type="arabicPeriod"/>
            </a:pPr>
            <a:r>
              <a:rPr lang="en-AU" sz="2000" dirty="0">
                <a:solidFill>
                  <a:schemeClr val="tx2"/>
                </a:solidFill>
                <a:latin typeface="Arial" panose="020B0604020202020204" pitchFamily="34" charset="0"/>
                <a:cs typeface="Arial" panose="020B0604020202020204" pitchFamily="34" charset="0"/>
              </a:rPr>
              <a:t>What could potentially happen?</a:t>
            </a:r>
          </a:p>
          <a:p>
            <a:pPr marL="3675063" lvl="5" indent="-342900">
              <a:lnSpc>
                <a:spcPct val="150000"/>
              </a:lnSpc>
              <a:spcBef>
                <a:spcPts val="0"/>
              </a:spcBef>
              <a:spcAft>
                <a:spcPts val="600"/>
              </a:spcAft>
              <a:buFont typeface="+mj-lt"/>
              <a:buAutoNum type="arabicPeriod"/>
            </a:pPr>
            <a:r>
              <a:rPr lang="en-AU" sz="2000" dirty="0">
                <a:solidFill>
                  <a:schemeClr val="tx2"/>
                </a:solidFill>
                <a:latin typeface="Arial" panose="020B0604020202020204" pitchFamily="34" charset="0"/>
                <a:cs typeface="Arial" panose="020B0604020202020204" pitchFamily="34" charset="0"/>
              </a:rPr>
              <a:t>How could the incident be prevented from happening?</a:t>
            </a:r>
          </a:p>
          <a:p>
            <a:pPr marL="3319463" lvl="5" indent="-342900">
              <a:lnSpc>
                <a:spcPct val="150000"/>
              </a:lnSpc>
              <a:spcBef>
                <a:spcPts val="0"/>
              </a:spcBef>
              <a:spcAft>
                <a:spcPts val="600"/>
              </a:spcAft>
              <a:buFont typeface="+mj-lt"/>
              <a:buAutoNum type="arabicPeriod"/>
              <a:tabLst>
                <a:tab pos="3317875" algn="l"/>
              </a:tabLst>
            </a:pPr>
            <a:r>
              <a:rPr lang="en-AU" sz="2000" dirty="0">
                <a:solidFill>
                  <a:schemeClr val="tx2"/>
                </a:solidFill>
                <a:latin typeface="Arial" panose="020B0604020202020204" pitchFamily="34" charset="0"/>
                <a:cs typeface="Arial" panose="020B0604020202020204" pitchFamily="34" charset="0"/>
              </a:rPr>
              <a:t>How will the incident be managed if it happens?</a:t>
            </a:r>
          </a:p>
          <a:p>
            <a:pPr marL="2857500" lvl="5" indent="-342900">
              <a:lnSpc>
                <a:spcPct val="150000"/>
              </a:lnSpc>
              <a:spcBef>
                <a:spcPts val="0"/>
              </a:spcBef>
              <a:spcAft>
                <a:spcPts val="600"/>
              </a:spcAft>
              <a:buFont typeface="+mj-lt"/>
              <a:buAutoNum type="arabicPeriod"/>
            </a:pPr>
            <a:r>
              <a:rPr lang="en-AU" sz="2000" dirty="0">
                <a:solidFill>
                  <a:schemeClr val="tx2"/>
                </a:solidFill>
                <a:latin typeface="Arial" panose="020B0604020202020204" pitchFamily="34" charset="0"/>
                <a:cs typeface="Arial" panose="020B0604020202020204" pitchFamily="34" charset="0"/>
              </a:rPr>
              <a:t>How will it be prevented from recurring?</a:t>
            </a:r>
            <a:r>
              <a:rPr lang="en-AU" b="1" dirty="0">
                <a:solidFill>
                  <a:srgbClr val="425968"/>
                </a:solidFill>
              </a:rPr>
              <a:t>	</a:t>
            </a:r>
          </a:p>
        </p:txBody>
      </p:sp>
      <p:sp>
        <p:nvSpPr>
          <p:cNvPr id="2" name="Title 1"/>
          <p:cNvSpPr>
            <a:spLocks noGrp="1"/>
          </p:cNvSpPr>
          <p:nvPr>
            <p:ph type="title"/>
          </p:nvPr>
        </p:nvSpPr>
        <p:spPr>
          <a:xfrm>
            <a:off x="402654" y="267494"/>
            <a:ext cx="8280920" cy="709587"/>
          </a:xfrm>
        </p:spPr>
        <p:txBody>
          <a:bodyPr/>
          <a:lstStyle/>
          <a:p>
            <a:r>
              <a:rPr lang="en-AU" dirty="0"/>
              <a:t>identifying and managing the ‘what ifs’</a:t>
            </a:r>
          </a:p>
        </p:txBody>
      </p:sp>
    </p:spTree>
    <p:extLst>
      <p:ext uri="{BB962C8B-B14F-4D97-AF65-F5344CB8AC3E}">
        <p14:creationId xmlns:p14="http://schemas.microsoft.com/office/powerpoint/2010/main" val="52201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840760"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028384" y="4740021"/>
            <a:ext cx="909464" cy="273844"/>
          </a:xfrm>
        </p:spPr>
        <p:txBody>
          <a:bodyPr/>
          <a:lstStyle/>
          <a:p>
            <a:r>
              <a:rPr lang="en-AU" dirty="0" smtClean="0"/>
              <a:t>Slide </a:t>
            </a:r>
            <a:fld id="{4A2A1DA9-8CAF-4BCA-B496-545B076AED2D}" type="slidenum">
              <a:rPr lang="en-AU" smtClean="0"/>
              <a:pPr/>
              <a:t>11</a:t>
            </a:fld>
            <a:endParaRPr lang="en-AU" dirty="0"/>
          </a:p>
        </p:txBody>
      </p:sp>
      <p:sp>
        <p:nvSpPr>
          <p:cNvPr id="9" name="Content Placeholder 2"/>
          <p:cNvSpPr>
            <a:spLocks noGrp="1"/>
          </p:cNvSpPr>
          <p:nvPr>
            <p:ph idx="1"/>
          </p:nvPr>
        </p:nvSpPr>
        <p:spPr>
          <a:xfrm>
            <a:off x="4644008" y="1166108"/>
            <a:ext cx="4225489" cy="3455988"/>
          </a:xfrm>
        </p:spPr>
        <p:txBody>
          <a:bodyPr>
            <a:noAutofit/>
          </a:bodyPr>
          <a:lstStyle/>
          <a:p>
            <a:r>
              <a:rPr lang="en-AU" sz="1600" b="1" dirty="0"/>
              <a:t>Scenario:</a:t>
            </a:r>
          </a:p>
          <a:p>
            <a:pPr>
              <a:lnSpc>
                <a:spcPct val="150000"/>
              </a:lnSpc>
            </a:pPr>
            <a:r>
              <a:rPr lang="en-AU" sz="1600" dirty="0"/>
              <a:t>There is an event for students that is to be held in the school hall and the providers are starting to set up before school. </a:t>
            </a:r>
          </a:p>
          <a:p>
            <a:pPr>
              <a:lnSpc>
                <a:spcPct val="150000"/>
              </a:lnSpc>
            </a:pPr>
            <a:r>
              <a:rPr lang="en-AU" sz="1600" dirty="0"/>
              <a:t>They have parked their vehicles in the school playground to unpack their equipment and are carrying equipment across the walkway where the students are entering the school. </a:t>
            </a:r>
            <a:endParaRPr lang="en-AU" sz="2800" dirty="0"/>
          </a:p>
        </p:txBody>
      </p:sp>
      <p:pic>
        <p:nvPicPr>
          <p:cNvPr id="3" name="Picture 2" descr="colourful blurb"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86" y="1166108"/>
            <a:ext cx="3597275"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87625" y="2292959"/>
            <a:ext cx="1944216" cy="584775"/>
          </a:xfrm>
          <a:prstGeom prst="rect">
            <a:avLst/>
          </a:prstGeom>
          <a:noFill/>
        </p:spPr>
        <p:txBody>
          <a:bodyPr wrap="square" rtlCol="0">
            <a:spAutoFit/>
          </a:bodyPr>
          <a:lstStyle/>
          <a:p>
            <a:pPr algn="ctr"/>
            <a:r>
              <a:rPr lang="en-AU" sz="3200" dirty="0">
                <a:solidFill>
                  <a:schemeClr val="tx2"/>
                </a:solidFill>
              </a:rPr>
              <a:t>Activity</a:t>
            </a:r>
          </a:p>
        </p:txBody>
      </p:sp>
      <p:sp>
        <p:nvSpPr>
          <p:cNvPr id="2" name="Title 1"/>
          <p:cNvSpPr>
            <a:spLocks noGrp="1"/>
          </p:cNvSpPr>
          <p:nvPr>
            <p:ph type="title"/>
          </p:nvPr>
        </p:nvSpPr>
        <p:spPr/>
        <p:txBody>
          <a:bodyPr/>
          <a:lstStyle/>
          <a:p>
            <a:r>
              <a:rPr lang="en-AU" dirty="0"/>
              <a:t>identifying and managing the ‘what ifs’</a:t>
            </a:r>
          </a:p>
        </p:txBody>
      </p:sp>
    </p:spTree>
    <p:extLst>
      <p:ext uri="{BB962C8B-B14F-4D97-AF65-F5344CB8AC3E}">
        <p14:creationId xmlns:p14="http://schemas.microsoft.com/office/powerpoint/2010/main" val="4099347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622689"/>
            <a:ext cx="6408712"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7999619" y="4711929"/>
            <a:ext cx="693440" cy="198388"/>
          </a:xfrm>
        </p:spPr>
        <p:txBody>
          <a:bodyPr/>
          <a:lstStyle/>
          <a:p>
            <a:r>
              <a:rPr lang="en-AU" dirty="0" smtClean="0"/>
              <a:t>Slide </a:t>
            </a:r>
            <a:fld id="{4A2A1DA9-8CAF-4BCA-B496-545B076AED2D}" type="slidenum">
              <a:rPr lang="en-AU" smtClean="0"/>
              <a:pPr/>
              <a:t>12</a:t>
            </a:fld>
            <a:endParaRPr lang="en-AU" dirty="0"/>
          </a:p>
        </p:txBody>
      </p:sp>
      <p:sp>
        <p:nvSpPr>
          <p:cNvPr id="9" name="Content Placeholder 2"/>
          <p:cNvSpPr>
            <a:spLocks noGrp="1"/>
          </p:cNvSpPr>
          <p:nvPr>
            <p:ph idx="1"/>
          </p:nvPr>
        </p:nvSpPr>
        <p:spPr>
          <a:xfrm>
            <a:off x="4644008" y="1166108"/>
            <a:ext cx="4225489" cy="2557770"/>
          </a:xfrm>
        </p:spPr>
        <p:txBody>
          <a:bodyPr>
            <a:noAutofit/>
          </a:bodyPr>
          <a:lstStyle/>
          <a:p>
            <a:r>
              <a:rPr lang="en-AU" sz="1600" b="1" dirty="0"/>
              <a:t>Scenario:</a:t>
            </a:r>
          </a:p>
          <a:p>
            <a:pPr>
              <a:lnSpc>
                <a:spcPct val="150000"/>
              </a:lnSpc>
            </a:pPr>
            <a:r>
              <a:rPr lang="en-AU" sz="1600" dirty="0"/>
              <a:t>The school administrative officer (SAO) in the front office notices that at the entrance foyer to the administration block, near the front door, there is a welcome mat that is curling around the edges.</a:t>
            </a:r>
          </a:p>
        </p:txBody>
      </p:sp>
      <p:pic>
        <p:nvPicPr>
          <p:cNvPr id="3" name="Picture 2" descr="Colourful blurb"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86" y="1166108"/>
            <a:ext cx="3597275"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15616" y="2292959"/>
            <a:ext cx="2016223" cy="584775"/>
          </a:xfrm>
          <a:prstGeom prst="rect">
            <a:avLst/>
          </a:prstGeom>
          <a:noFill/>
        </p:spPr>
        <p:txBody>
          <a:bodyPr wrap="square" rtlCol="0">
            <a:spAutoFit/>
          </a:bodyPr>
          <a:lstStyle/>
          <a:p>
            <a:pPr algn="ctr"/>
            <a:r>
              <a:rPr lang="en-AU" sz="3200" dirty="0">
                <a:solidFill>
                  <a:schemeClr val="tx2"/>
                </a:solidFill>
              </a:rPr>
              <a:t>Activity</a:t>
            </a:r>
          </a:p>
        </p:txBody>
      </p:sp>
      <p:sp>
        <p:nvSpPr>
          <p:cNvPr id="2" name="Title 1"/>
          <p:cNvSpPr>
            <a:spLocks noGrp="1"/>
          </p:cNvSpPr>
          <p:nvPr>
            <p:ph type="title"/>
          </p:nvPr>
        </p:nvSpPr>
        <p:spPr/>
        <p:txBody>
          <a:bodyPr/>
          <a:lstStyle/>
          <a:p>
            <a:r>
              <a:rPr lang="en-AU" dirty="0"/>
              <a:t>identifying and managing the ‘what ifs’</a:t>
            </a:r>
          </a:p>
        </p:txBody>
      </p:sp>
      <p:sp>
        <p:nvSpPr>
          <p:cNvPr id="4" name="Rectangle 3"/>
          <p:cNvSpPr/>
          <p:nvPr/>
        </p:nvSpPr>
        <p:spPr>
          <a:xfrm>
            <a:off x="2915816" y="4143762"/>
            <a:ext cx="5400600" cy="369332"/>
          </a:xfrm>
          <a:prstGeom prst="rect">
            <a:avLst/>
          </a:prstGeom>
        </p:spPr>
        <p:txBody>
          <a:bodyPr wrap="square">
            <a:spAutoFit/>
          </a:bodyPr>
          <a:lstStyle/>
          <a:p>
            <a:r>
              <a:rPr lang="en-AU" u="sng" dirty="0" smtClean="0">
                <a:hlinkClick r:id="rId4"/>
              </a:rPr>
              <a:t>Click here for incident reporting and hotline details</a:t>
            </a:r>
            <a:endParaRPr lang="en-AU" dirty="0"/>
          </a:p>
        </p:txBody>
      </p:sp>
    </p:spTree>
    <p:extLst>
      <p:ext uri="{BB962C8B-B14F-4D97-AF65-F5344CB8AC3E}">
        <p14:creationId xmlns:p14="http://schemas.microsoft.com/office/powerpoint/2010/main" val="291455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552728"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7941796" y="4740364"/>
            <a:ext cx="837456" cy="270396"/>
          </a:xfrm>
        </p:spPr>
        <p:txBody>
          <a:bodyPr/>
          <a:lstStyle/>
          <a:p>
            <a:r>
              <a:rPr lang="en-AU" dirty="0" smtClean="0"/>
              <a:t>Slide </a:t>
            </a:r>
            <a:fld id="{4A2A1DA9-8CAF-4BCA-B496-545B076AED2D}" type="slidenum">
              <a:rPr lang="en-AU" smtClean="0"/>
              <a:pPr/>
              <a:t>13</a:t>
            </a:fld>
            <a:endParaRPr lang="en-AU" dirty="0"/>
          </a:p>
        </p:txBody>
      </p:sp>
      <p:sp>
        <p:nvSpPr>
          <p:cNvPr id="9" name="Content Placeholder 2"/>
          <p:cNvSpPr>
            <a:spLocks noGrp="1"/>
          </p:cNvSpPr>
          <p:nvPr>
            <p:ph idx="1"/>
          </p:nvPr>
        </p:nvSpPr>
        <p:spPr>
          <a:xfrm>
            <a:off x="4644008" y="1166108"/>
            <a:ext cx="4225489" cy="3455988"/>
          </a:xfrm>
        </p:spPr>
        <p:txBody>
          <a:bodyPr>
            <a:noAutofit/>
          </a:bodyPr>
          <a:lstStyle/>
          <a:p>
            <a:r>
              <a:rPr lang="en-AU" sz="1600" b="1" dirty="0"/>
              <a:t>Scenario:</a:t>
            </a:r>
          </a:p>
          <a:p>
            <a:pPr>
              <a:lnSpc>
                <a:spcPct val="150000"/>
              </a:lnSpc>
            </a:pPr>
            <a:r>
              <a:rPr lang="en-AU" sz="1600" dirty="0"/>
              <a:t>The general assistant (GA) notices students playing soccer in the playground and a ball rolls under a building. </a:t>
            </a:r>
          </a:p>
          <a:p>
            <a:pPr>
              <a:lnSpc>
                <a:spcPct val="150000"/>
              </a:lnSpc>
            </a:pPr>
            <a:r>
              <a:rPr lang="en-AU" sz="1600" dirty="0"/>
              <a:t>He then notices a student lying on their stomach about to crawl under the building to try to retrieve the ball.</a:t>
            </a:r>
          </a:p>
        </p:txBody>
      </p:sp>
      <p:pic>
        <p:nvPicPr>
          <p:cNvPr id="3" name="Picture 2" descr="Colourful blurb"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86" y="1166108"/>
            <a:ext cx="3597275"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15617" y="2292959"/>
            <a:ext cx="2088232" cy="584775"/>
          </a:xfrm>
          <a:prstGeom prst="rect">
            <a:avLst/>
          </a:prstGeom>
          <a:noFill/>
        </p:spPr>
        <p:txBody>
          <a:bodyPr wrap="square" rtlCol="0">
            <a:spAutoFit/>
          </a:bodyPr>
          <a:lstStyle/>
          <a:p>
            <a:pPr algn="ctr"/>
            <a:r>
              <a:rPr lang="en-AU" sz="3200" dirty="0">
                <a:solidFill>
                  <a:schemeClr val="tx2"/>
                </a:solidFill>
              </a:rPr>
              <a:t>Activity</a:t>
            </a:r>
          </a:p>
        </p:txBody>
      </p:sp>
      <p:sp>
        <p:nvSpPr>
          <p:cNvPr id="2" name="Title 1"/>
          <p:cNvSpPr>
            <a:spLocks noGrp="1"/>
          </p:cNvSpPr>
          <p:nvPr>
            <p:ph type="title"/>
          </p:nvPr>
        </p:nvSpPr>
        <p:spPr/>
        <p:txBody>
          <a:bodyPr/>
          <a:lstStyle/>
          <a:p>
            <a:r>
              <a:rPr lang="en-AU" dirty="0"/>
              <a:t>identifying and managing the ‘what ifs’</a:t>
            </a:r>
          </a:p>
        </p:txBody>
      </p:sp>
    </p:spTree>
    <p:extLst>
      <p:ext uri="{BB962C8B-B14F-4D97-AF65-F5344CB8AC3E}">
        <p14:creationId xmlns:p14="http://schemas.microsoft.com/office/powerpoint/2010/main" val="168070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768752"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7740352" y="4811123"/>
            <a:ext cx="981472" cy="198388"/>
          </a:xfrm>
        </p:spPr>
        <p:txBody>
          <a:bodyPr/>
          <a:lstStyle/>
          <a:p>
            <a:r>
              <a:rPr lang="en-AU" dirty="0" smtClean="0"/>
              <a:t>Slide </a:t>
            </a:r>
            <a:fld id="{4A2A1DA9-8CAF-4BCA-B496-545B076AED2D}" type="slidenum">
              <a:rPr lang="en-AU" smtClean="0"/>
              <a:pPr/>
              <a:t>14</a:t>
            </a:fld>
            <a:endParaRPr lang="en-AU" dirty="0"/>
          </a:p>
        </p:txBody>
      </p:sp>
      <p:sp>
        <p:nvSpPr>
          <p:cNvPr id="9" name="Content Placeholder 2"/>
          <p:cNvSpPr>
            <a:spLocks noGrp="1"/>
          </p:cNvSpPr>
          <p:nvPr>
            <p:ph idx="1"/>
          </p:nvPr>
        </p:nvSpPr>
        <p:spPr>
          <a:xfrm>
            <a:off x="4644008" y="1166108"/>
            <a:ext cx="4225489" cy="3455988"/>
          </a:xfrm>
        </p:spPr>
        <p:txBody>
          <a:bodyPr>
            <a:noAutofit/>
          </a:bodyPr>
          <a:lstStyle/>
          <a:p>
            <a:r>
              <a:rPr lang="en-AU" sz="1600" b="1" dirty="0"/>
              <a:t>Scenario:</a:t>
            </a:r>
          </a:p>
          <a:p>
            <a:pPr>
              <a:lnSpc>
                <a:spcPct val="150000"/>
              </a:lnSpc>
            </a:pPr>
            <a:r>
              <a:rPr lang="en-AU" sz="1800" dirty="0"/>
              <a:t>A staff member is wanting to reach a box from a high shelf. </a:t>
            </a:r>
          </a:p>
          <a:p>
            <a:pPr>
              <a:lnSpc>
                <a:spcPct val="150000"/>
              </a:lnSpc>
            </a:pPr>
            <a:r>
              <a:rPr lang="en-AU" sz="1800" dirty="0"/>
              <a:t>The SAO notices the staff member has placed a chair in front of the shelf and is about to climb up and use this to reach the box. </a:t>
            </a:r>
          </a:p>
        </p:txBody>
      </p:sp>
      <p:pic>
        <p:nvPicPr>
          <p:cNvPr id="3" name="Picture 2" descr="Colourful blurb"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86" y="1166108"/>
            <a:ext cx="3597275"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15616" y="2292959"/>
            <a:ext cx="2016223" cy="584775"/>
          </a:xfrm>
          <a:prstGeom prst="rect">
            <a:avLst/>
          </a:prstGeom>
          <a:noFill/>
        </p:spPr>
        <p:txBody>
          <a:bodyPr wrap="square" rtlCol="0">
            <a:spAutoFit/>
          </a:bodyPr>
          <a:lstStyle/>
          <a:p>
            <a:pPr algn="ctr"/>
            <a:r>
              <a:rPr lang="en-AU" sz="3200" dirty="0">
                <a:solidFill>
                  <a:schemeClr val="tx2"/>
                </a:solidFill>
              </a:rPr>
              <a:t>Activity</a:t>
            </a:r>
          </a:p>
        </p:txBody>
      </p:sp>
      <p:sp>
        <p:nvSpPr>
          <p:cNvPr id="2" name="Title 1"/>
          <p:cNvSpPr>
            <a:spLocks noGrp="1"/>
          </p:cNvSpPr>
          <p:nvPr>
            <p:ph type="title"/>
          </p:nvPr>
        </p:nvSpPr>
        <p:spPr/>
        <p:txBody>
          <a:bodyPr/>
          <a:lstStyle/>
          <a:p>
            <a:r>
              <a:rPr lang="en-AU" dirty="0"/>
              <a:t>identifying and managing the ‘what ifs’</a:t>
            </a:r>
          </a:p>
        </p:txBody>
      </p:sp>
    </p:spTree>
    <p:extLst>
      <p:ext uri="{BB962C8B-B14F-4D97-AF65-F5344CB8AC3E}">
        <p14:creationId xmlns:p14="http://schemas.microsoft.com/office/powerpoint/2010/main" val="138762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984776"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176057" y="4749021"/>
            <a:ext cx="693440" cy="273844"/>
          </a:xfrm>
        </p:spPr>
        <p:txBody>
          <a:bodyPr/>
          <a:lstStyle/>
          <a:p>
            <a:r>
              <a:rPr lang="en-AU" dirty="0" smtClean="0"/>
              <a:t>Slide </a:t>
            </a:r>
            <a:fld id="{4A2A1DA9-8CAF-4BCA-B496-545B076AED2D}" type="slidenum">
              <a:rPr lang="en-AU" smtClean="0"/>
              <a:pPr/>
              <a:t>15</a:t>
            </a:fld>
            <a:endParaRPr lang="en-AU" dirty="0"/>
          </a:p>
        </p:txBody>
      </p:sp>
      <p:sp>
        <p:nvSpPr>
          <p:cNvPr id="9" name="Content Placeholder 2"/>
          <p:cNvSpPr>
            <a:spLocks noGrp="1"/>
          </p:cNvSpPr>
          <p:nvPr>
            <p:ph idx="1"/>
          </p:nvPr>
        </p:nvSpPr>
        <p:spPr>
          <a:xfrm>
            <a:off x="4644008" y="1166108"/>
            <a:ext cx="4225489" cy="3455988"/>
          </a:xfrm>
        </p:spPr>
        <p:txBody>
          <a:bodyPr>
            <a:noAutofit/>
          </a:bodyPr>
          <a:lstStyle/>
          <a:p>
            <a:r>
              <a:rPr lang="en-AU" sz="1600" b="1" dirty="0"/>
              <a:t>Scenario:</a:t>
            </a:r>
          </a:p>
          <a:p>
            <a:pPr>
              <a:lnSpc>
                <a:spcPct val="150000"/>
              </a:lnSpc>
            </a:pPr>
            <a:r>
              <a:rPr lang="en-AU" sz="1800" dirty="0"/>
              <a:t>A school learning support officer (SLSO) notices that there are school bags on the floor in a corridor outside classrooms. </a:t>
            </a:r>
          </a:p>
          <a:p>
            <a:pPr>
              <a:lnSpc>
                <a:spcPct val="150000"/>
              </a:lnSpc>
            </a:pPr>
            <a:r>
              <a:rPr lang="en-AU" sz="1800" dirty="0"/>
              <a:t>This is a busy area and the bags are not placed neatly. </a:t>
            </a:r>
          </a:p>
        </p:txBody>
      </p:sp>
      <p:pic>
        <p:nvPicPr>
          <p:cNvPr id="3" name="Picture 2" descr="Colourful blurb"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86" y="1166108"/>
            <a:ext cx="3597275"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15616" y="2292959"/>
            <a:ext cx="2088231" cy="584775"/>
          </a:xfrm>
          <a:prstGeom prst="rect">
            <a:avLst/>
          </a:prstGeom>
          <a:noFill/>
        </p:spPr>
        <p:txBody>
          <a:bodyPr wrap="square" rtlCol="0">
            <a:spAutoFit/>
          </a:bodyPr>
          <a:lstStyle/>
          <a:p>
            <a:pPr algn="ctr"/>
            <a:r>
              <a:rPr lang="en-AU" sz="3200" dirty="0">
                <a:solidFill>
                  <a:schemeClr val="tx2"/>
                </a:solidFill>
              </a:rPr>
              <a:t>Activity</a:t>
            </a:r>
          </a:p>
        </p:txBody>
      </p:sp>
      <p:sp>
        <p:nvSpPr>
          <p:cNvPr id="2" name="Title 1"/>
          <p:cNvSpPr>
            <a:spLocks noGrp="1"/>
          </p:cNvSpPr>
          <p:nvPr>
            <p:ph type="title"/>
          </p:nvPr>
        </p:nvSpPr>
        <p:spPr/>
        <p:txBody>
          <a:bodyPr/>
          <a:lstStyle/>
          <a:p>
            <a:r>
              <a:rPr lang="en-AU" dirty="0"/>
              <a:t>identifying and managing the ‘what ifs’</a:t>
            </a:r>
          </a:p>
        </p:txBody>
      </p:sp>
    </p:spTree>
    <p:extLst>
      <p:ext uri="{BB962C8B-B14F-4D97-AF65-F5344CB8AC3E}">
        <p14:creationId xmlns:p14="http://schemas.microsoft.com/office/powerpoint/2010/main" val="252536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696744"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100392" y="4731990"/>
            <a:ext cx="693440" cy="273844"/>
          </a:xfrm>
        </p:spPr>
        <p:txBody>
          <a:bodyPr/>
          <a:lstStyle/>
          <a:p>
            <a:r>
              <a:rPr lang="en-AU" dirty="0" smtClean="0"/>
              <a:t>Slide </a:t>
            </a:r>
            <a:fld id="{4A2A1DA9-8CAF-4BCA-B496-545B076AED2D}" type="slidenum">
              <a:rPr lang="en-AU" smtClean="0"/>
              <a:pPr/>
              <a:t>16</a:t>
            </a:fld>
            <a:endParaRPr lang="en-AU" dirty="0"/>
          </a:p>
        </p:txBody>
      </p:sp>
      <p:sp>
        <p:nvSpPr>
          <p:cNvPr id="9" name="Content Placeholder 2"/>
          <p:cNvSpPr>
            <a:spLocks noGrp="1"/>
          </p:cNvSpPr>
          <p:nvPr>
            <p:ph idx="1"/>
          </p:nvPr>
        </p:nvSpPr>
        <p:spPr>
          <a:xfrm>
            <a:off x="4644008" y="1166108"/>
            <a:ext cx="4225489" cy="3455988"/>
          </a:xfrm>
        </p:spPr>
        <p:txBody>
          <a:bodyPr>
            <a:noAutofit/>
          </a:bodyPr>
          <a:lstStyle/>
          <a:p>
            <a:r>
              <a:rPr lang="en-AU" sz="1600" b="1" dirty="0"/>
              <a:t>Scenario:</a:t>
            </a:r>
          </a:p>
          <a:p>
            <a:pPr>
              <a:lnSpc>
                <a:spcPct val="150000"/>
              </a:lnSpc>
            </a:pPr>
            <a:r>
              <a:rPr lang="en-AU" sz="1800" dirty="0"/>
              <a:t>The SAO who works in the TAS area goes into the kitchen and sees that saucepans have been stacked on a shelf in an untidy and unstable manner.</a:t>
            </a:r>
          </a:p>
        </p:txBody>
      </p:sp>
      <p:pic>
        <p:nvPicPr>
          <p:cNvPr id="3" name="Picture 2" descr="Colourful blurb"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86" y="1166108"/>
            <a:ext cx="3597275"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3608" y="2292959"/>
            <a:ext cx="2232247" cy="584775"/>
          </a:xfrm>
          <a:prstGeom prst="rect">
            <a:avLst/>
          </a:prstGeom>
          <a:noFill/>
        </p:spPr>
        <p:txBody>
          <a:bodyPr wrap="square" rtlCol="0">
            <a:spAutoFit/>
          </a:bodyPr>
          <a:lstStyle/>
          <a:p>
            <a:pPr algn="ctr"/>
            <a:r>
              <a:rPr lang="en-AU" sz="3200" dirty="0">
                <a:solidFill>
                  <a:schemeClr val="tx2"/>
                </a:solidFill>
              </a:rPr>
              <a:t>Activity</a:t>
            </a:r>
          </a:p>
        </p:txBody>
      </p:sp>
      <p:sp>
        <p:nvSpPr>
          <p:cNvPr id="2" name="Title 1"/>
          <p:cNvSpPr>
            <a:spLocks noGrp="1"/>
          </p:cNvSpPr>
          <p:nvPr>
            <p:ph type="title"/>
          </p:nvPr>
        </p:nvSpPr>
        <p:spPr/>
        <p:txBody>
          <a:bodyPr/>
          <a:lstStyle/>
          <a:p>
            <a:r>
              <a:rPr lang="en-AU" dirty="0"/>
              <a:t>identifying and managing the ‘what ifs’</a:t>
            </a:r>
          </a:p>
        </p:txBody>
      </p:sp>
    </p:spTree>
    <p:extLst>
      <p:ext uri="{BB962C8B-B14F-4D97-AF65-F5344CB8AC3E}">
        <p14:creationId xmlns:p14="http://schemas.microsoft.com/office/powerpoint/2010/main" val="267720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912768"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172400" y="4749626"/>
            <a:ext cx="693440" cy="270396"/>
          </a:xfrm>
        </p:spPr>
        <p:txBody>
          <a:bodyPr/>
          <a:lstStyle/>
          <a:p>
            <a:r>
              <a:rPr lang="en-AU" dirty="0" smtClean="0"/>
              <a:t>Slide </a:t>
            </a:r>
            <a:fld id="{4A2A1DA9-8CAF-4BCA-B496-545B076AED2D}" type="slidenum">
              <a:rPr lang="en-AU" smtClean="0"/>
              <a:pPr/>
              <a:t>17</a:t>
            </a:fld>
            <a:endParaRPr lang="en-AU" dirty="0"/>
          </a:p>
        </p:txBody>
      </p:sp>
      <p:sp>
        <p:nvSpPr>
          <p:cNvPr id="9" name="Content Placeholder 2"/>
          <p:cNvSpPr>
            <a:spLocks noGrp="1"/>
          </p:cNvSpPr>
          <p:nvPr>
            <p:ph idx="1"/>
          </p:nvPr>
        </p:nvSpPr>
        <p:spPr>
          <a:xfrm>
            <a:off x="4644008" y="1166108"/>
            <a:ext cx="4225489" cy="3455988"/>
          </a:xfrm>
        </p:spPr>
        <p:txBody>
          <a:bodyPr>
            <a:noAutofit/>
          </a:bodyPr>
          <a:lstStyle/>
          <a:p>
            <a:r>
              <a:rPr lang="en-AU" sz="1600" b="1" dirty="0"/>
              <a:t>Scenario:</a:t>
            </a:r>
          </a:p>
          <a:p>
            <a:pPr>
              <a:lnSpc>
                <a:spcPct val="150000"/>
              </a:lnSpc>
            </a:pPr>
            <a:r>
              <a:rPr lang="en-AU" sz="1800" dirty="0"/>
              <a:t>SAO in the library notices that a tree branch outside the window is hanging low over the playground near where the students sometimes walk.</a:t>
            </a:r>
          </a:p>
        </p:txBody>
      </p:sp>
      <p:pic>
        <p:nvPicPr>
          <p:cNvPr id="3" name="Picture 2" descr="Colourful blurb"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86" y="1166108"/>
            <a:ext cx="3597275"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15616" y="2292959"/>
            <a:ext cx="2088231" cy="584775"/>
          </a:xfrm>
          <a:prstGeom prst="rect">
            <a:avLst/>
          </a:prstGeom>
          <a:noFill/>
        </p:spPr>
        <p:txBody>
          <a:bodyPr wrap="square" rtlCol="0">
            <a:spAutoFit/>
          </a:bodyPr>
          <a:lstStyle/>
          <a:p>
            <a:pPr algn="ctr"/>
            <a:r>
              <a:rPr lang="en-AU" sz="3200" dirty="0">
                <a:solidFill>
                  <a:schemeClr val="tx2"/>
                </a:solidFill>
              </a:rPr>
              <a:t>Activity</a:t>
            </a:r>
          </a:p>
        </p:txBody>
      </p:sp>
      <p:sp>
        <p:nvSpPr>
          <p:cNvPr id="2" name="Title 1"/>
          <p:cNvSpPr>
            <a:spLocks noGrp="1"/>
          </p:cNvSpPr>
          <p:nvPr>
            <p:ph type="title"/>
          </p:nvPr>
        </p:nvSpPr>
        <p:spPr/>
        <p:txBody>
          <a:bodyPr/>
          <a:lstStyle/>
          <a:p>
            <a:r>
              <a:rPr lang="en-AU" dirty="0"/>
              <a:t>identifying and managing the ‘what ifs’</a:t>
            </a:r>
          </a:p>
        </p:txBody>
      </p:sp>
      <p:sp>
        <p:nvSpPr>
          <p:cNvPr id="4" name="Rectangle 3"/>
          <p:cNvSpPr/>
          <p:nvPr/>
        </p:nvSpPr>
        <p:spPr>
          <a:xfrm>
            <a:off x="3491880" y="4103620"/>
            <a:ext cx="5373960" cy="410882"/>
          </a:xfrm>
          <a:prstGeom prst="rect">
            <a:avLst/>
          </a:prstGeom>
        </p:spPr>
        <p:txBody>
          <a:bodyPr wrap="square">
            <a:spAutoFit/>
          </a:bodyPr>
          <a:lstStyle/>
          <a:p>
            <a:pPr marL="457200">
              <a:lnSpc>
                <a:spcPct val="115000"/>
              </a:lnSpc>
              <a:spcAft>
                <a:spcPts val="1000"/>
              </a:spcAft>
            </a:pPr>
            <a:r>
              <a:rPr lang="en-AU"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Click here for Tree managements webpage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76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696744"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248065" y="4756771"/>
            <a:ext cx="621432" cy="273844"/>
          </a:xfrm>
        </p:spPr>
        <p:txBody>
          <a:bodyPr/>
          <a:lstStyle/>
          <a:p>
            <a:r>
              <a:rPr lang="en-AU" dirty="0" smtClean="0"/>
              <a:t>Slide </a:t>
            </a:r>
            <a:fld id="{4A2A1DA9-8CAF-4BCA-B496-545B076AED2D}" type="slidenum">
              <a:rPr lang="en-AU" smtClean="0"/>
              <a:pPr/>
              <a:t>18</a:t>
            </a:fld>
            <a:endParaRPr lang="en-AU" dirty="0"/>
          </a:p>
        </p:txBody>
      </p:sp>
      <p:sp>
        <p:nvSpPr>
          <p:cNvPr id="9" name="Content Placeholder 2"/>
          <p:cNvSpPr>
            <a:spLocks noGrp="1"/>
          </p:cNvSpPr>
          <p:nvPr>
            <p:ph idx="1"/>
          </p:nvPr>
        </p:nvSpPr>
        <p:spPr>
          <a:xfrm>
            <a:off x="4644008" y="1166108"/>
            <a:ext cx="4225489" cy="3455988"/>
          </a:xfrm>
        </p:spPr>
        <p:txBody>
          <a:bodyPr>
            <a:noAutofit/>
          </a:bodyPr>
          <a:lstStyle/>
          <a:p>
            <a:r>
              <a:rPr lang="en-AU" sz="1600" b="1" dirty="0"/>
              <a:t>Scenario:</a:t>
            </a:r>
          </a:p>
          <a:p>
            <a:pPr>
              <a:lnSpc>
                <a:spcPct val="150000"/>
              </a:lnSpc>
            </a:pPr>
            <a:r>
              <a:rPr lang="en-AU" sz="1800" dirty="0"/>
              <a:t>The science assistant notices the smell of gas in a science lab and the teacher with a class of students are about to enter the lab. </a:t>
            </a:r>
          </a:p>
        </p:txBody>
      </p:sp>
      <p:pic>
        <p:nvPicPr>
          <p:cNvPr id="3" name="Picture 2" descr="Colourful blurb"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86" y="1166108"/>
            <a:ext cx="3597275"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3608" y="2292959"/>
            <a:ext cx="2232247" cy="584775"/>
          </a:xfrm>
          <a:prstGeom prst="rect">
            <a:avLst/>
          </a:prstGeom>
          <a:noFill/>
        </p:spPr>
        <p:txBody>
          <a:bodyPr wrap="square" rtlCol="0">
            <a:spAutoFit/>
          </a:bodyPr>
          <a:lstStyle/>
          <a:p>
            <a:pPr algn="ctr"/>
            <a:r>
              <a:rPr lang="en-AU" sz="3200" dirty="0">
                <a:solidFill>
                  <a:schemeClr val="tx2"/>
                </a:solidFill>
              </a:rPr>
              <a:t>Activity</a:t>
            </a:r>
          </a:p>
        </p:txBody>
      </p:sp>
      <p:sp>
        <p:nvSpPr>
          <p:cNvPr id="2" name="Title 1"/>
          <p:cNvSpPr>
            <a:spLocks noGrp="1"/>
          </p:cNvSpPr>
          <p:nvPr>
            <p:ph type="title"/>
          </p:nvPr>
        </p:nvSpPr>
        <p:spPr/>
        <p:txBody>
          <a:bodyPr/>
          <a:lstStyle/>
          <a:p>
            <a:r>
              <a:rPr lang="en-AU" dirty="0"/>
              <a:t>identifying and managing the ‘what ifs’</a:t>
            </a:r>
          </a:p>
        </p:txBody>
      </p:sp>
    </p:spTree>
    <p:extLst>
      <p:ext uri="{BB962C8B-B14F-4D97-AF65-F5344CB8AC3E}">
        <p14:creationId xmlns:p14="http://schemas.microsoft.com/office/powerpoint/2010/main" val="1713837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552728"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365740" y="4690645"/>
            <a:ext cx="621432" cy="314090"/>
          </a:xfrm>
        </p:spPr>
        <p:txBody>
          <a:bodyPr/>
          <a:lstStyle/>
          <a:p>
            <a:r>
              <a:rPr lang="en-AU" dirty="0" smtClean="0"/>
              <a:t>Slide </a:t>
            </a:r>
            <a:fld id="{4A2A1DA9-8CAF-4BCA-B496-545B076AED2D}" type="slidenum">
              <a:rPr lang="en-AU" smtClean="0"/>
              <a:pPr/>
              <a:t>19</a:t>
            </a:fld>
            <a:endParaRPr lang="en-AU" dirty="0"/>
          </a:p>
        </p:txBody>
      </p:sp>
      <p:pic>
        <p:nvPicPr>
          <p:cNvPr id="28" name="Picture 3" descr="writing pad"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727" y="1923676"/>
            <a:ext cx="16097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descr="writing pad"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165" y="1923677"/>
            <a:ext cx="16097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descr="writing pad"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724" y="1923678"/>
            <a:ext cx="16097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descr="writing pad"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923678"/>
            <a:ext cx="16097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writing pad" title="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3678"/>
            <a:ext cx="16097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7658517" y="3124364"/>
            <a:ext cx="1296144" cy="738664"/>
          </a:xfrm>
          <a:prstGeom prst="rect">
            <a:avLst/>
          </a:prstGeom>
          <a:noFill/>
        </p:spPr>
        <p:txBody>
          <a:bodyPr wrap="square" rtlCol="0">
            <a:spAutoFit/>
          </a:bodyPr>
          <a:lstStyle/>
          <a:p>
            <a:pPr algn="ctr"/>
            <a:r>
              <a:rPr lang="en-AU" sz="1400" dirty="0">
                <a:solidFill>
                  <a:srgbClr val="7030A0"/>
                </a:solidFill>
              </a:rPr>
              <a:t>risk mitigation planning</a:t>
            </a:r>
          </a:p>
        </p:txBody>
      </p:sp>
      <p:sp>
        <p:nvSpPr>
          <p:cNvPr id="27" name="TextBox 26"/>
          <p:cNvSpPr txBox="1"/>
          <p:nvPr/>
        </p:nvSpPr>
        <p:spPr>
          <a:xfrm>
            <a:off x="5796136" y="3117768"/>
            <a:ext cx="1296144" cy="1169551"/>
          </a:xfrm>
          <a:prstGeom prst="rect">
            <a:avLst/>
          </a:prstGeom>
          <a:noFill/>
        </p:spPr>
        <p:txBody>
          <a:bodyPr wrap="square" rtlCol="0">
            <a:spAutoFit/>
          </a:bodyPr>
          <a:lstStyle/>
          <a:p>
            <a:pPr algn="ctr"/>
            <a:r>
              <a:rPr lang="en-AU" sz="1400" dirty="0">
                <a:solidFill>
                  <a:srgbClr val="7030A0"/>
                </a:solidFill>
              </a:rPr>
              <a:t>following DoE and school procedures and policies</a:t>
            </a:r>
          </a:p>
        </p:txBody>
      </p:sp>
      <p:sp>
        <p:nvSpPr>
          <p:cNvPr id="25" name="TextBox 24"/>
          <p:cNvSpPr txBox="1"/>
          <p:nvPr/>
        </p:nvSpPr>
        <p:spPr>
          <a:xfrm>
            <a:off x="4110514" y="3095038"/>
            <a:ext cx="1296144" cy="954107"/>
          </a:xfrm>
          <a:prstGeom prst="rect">
            <a:avLst/>
          </a:prstGeom>
          <a:noFill/>
        </p:spPr>
        <p:txBody>
          <a:bodyPr wrap="square" rtlCol="0">
            <a:spAutoFit/>
          </a:bodyPr>
          <a:lstStyle/>
          <a:p>
            <a:pPr algn="ctr"/>
            <a:r>
              <a:rPr lang="en-AU" sz="1400" dirty="0">
                <a:solidFill>
                  <a:srgbClr val="7030A0"/>
                </a:solidFill>
              </a:rPr>
              <a:t>eliminating or controlling the risks</a:t>
            </a:r>
          </a:p>
        </p:txBody>
      </p:sp>
      <p:sp>
        <p:nvSpPr>
          <p:cNvPr id="23" name="TextBox 22"/>
          <p:cNvSpPr txBox="1"/>
          <p:nvPr/>
        </p:nvSpPr>
        <p:spPr>
          <a:xfrm>
            <a:off x="2339752" y="3095038"/>
            <a:ext cx="1296144" cy="523220"/>
          </a:xfrm>
          <a:prstGeom prst="rect">
            <a:avLst/>
          </a:prstGeom>
          <a:noFill/>
        </p:spPr>
        <p:txBody>
          <a:bodyPr wrap="square" rtlCol="0">
            <a:spAutoFit/>
          </a:bodyPr>
          <a:lstStyle/>
          <a:p>
            <a:pPr algn="ctr"/>
            <a:r>
              <a:rPr lang="en-AU" sz="1400" dirty="0">
                <a:solidFill>
                  <a:srgbClr val="7030A0"/>
                </a:solidFill>
              </a:rPr>
              <a:t>assessing the situation</a:t>
            </a:r>
          </a:p>
        </p:txBody>
      </p:sp>
      <p:sp>
        <p:nvSpPr>
          <p:cNvPr id="15" name="TextBox 14"/>
          <p:cNvSpPr txBox="1"/>
          <p:nvPr/>
        </p:nvSpPr>
        <p:spPr>
          <a:xfrm>
            <a:off x="674399" y="3075806"/>
            <a:ext cx="1296144" cy="738664"/>
          </a:xfrm>
          <a:prstGeom prst="rect">
            <a:avLst/>
          </a:prstGeom>
          <a:noFill/>
        </p:spPr>
        <p:txBody>
          <a:bodyPr wrap="square" rtlCol="0">
            <a:spAutoFit/>
          </a:bodyPr>
          <a:lstStyle/>
          <a:p>
            <a:pPr algn="ctr"/>
            <a:r>
              <a:rPr lang="en-AU" sz="1400" dirty="0">
                <a:solidFill>
                  <a:srgbClr val="7030A0"/>
                </a:solidFill>
              </a:rPr>
              <a:t>identifying or taking </a:t>
            </a:r>
          </a:p>
          <a:p>
            <a:pPr algn="ctr"/>
            <a:r>
              <a:rPr lang="en-AU" sz="1400" dirty="0">
                <a:solidFill>
                  <a:srgbClr val="7030A0"/>
                </a:solidFill>
              </a:rPr>
              <a:t>initial action</a:t>
            </a:r>
          </a:p>
        </p:txBody>
      </p:sp>
      <p:sp>
        <p:nvSpPr>
          <p:cNvPr id="9" name="Content Placeholder 2"/>
          <p:cNvSpPr>
            <a:spLocks noGrp="1"/>
          </p:cNvSpPr>
          <p:nvPr>
            <p:ph idx="1"/>
          </p:nvPr>
        </p:nvSpPr>
        <p:spPr>
          <a:xfrm>
            <a:off x="395536" y="1166108"/>
            <a:ext cx="8280920" cy="973594"/>
          </a:xfrm>
        </p:spPr>
        <p:txBody>
          <a:bodyPr>
            <a:noAutofit/>
          </a:bodyPr>
          <a:lstStyle/>
          <a:p>
            <a:pPr algn="ctr">
              <a:spcBef>
                <a:spcPts val="600"/>
              </a:spcBef>
            </a:pPr>
            <a:r>
              <a:rPr lang="en-AU" sz="2000" dirty="0">
                <a:solidFill>
                  <a:srgbClr val="7030A0"/>
                </a:solidFill>
              </a:rPr>
              <a:t>Identifying and managing the ‘what ifs’ </a:t>
            </a:r>
          </a:p>
          <a:p>
            <a:pPr algn="ctr">
              <a:spcBef>
                <a:spcPts val="600"/>
              </a:spcBef>
            </a:pPr>
            <a:r>
              <a:rPr lang="en-A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a:t>
            </a:r>
            <a:r>
              <a:rPr lang="en-AU" sz="2000" dirty="0">
                <a:solidFill>
                  <a:srgbClr val="7030A0"/>
                </a:solidFill>
              </a:rPr>
              <a:t> risk management</a:t>
            </a:r>
            <a:endParaRPr lang="en-AU" sz="2400" dirty="0">
              <a:solidFill>
                <a:srgbClr val="7030A0"/>
              </a:solidFill>
            </a:endParaRPr>
          </a:p>
        </p:txBody>
      </p:sp>
      <p:sp>
        <p:nvSpPr>
          <p:cNvPr id="2" name="Title 1"/>
          <p:cNvSpPr>
            <a:spLocks noGrp="1"/>
          </p:cNvSpPr>
          <p:nvPr>
            <p:ph type="title"/>
          </p:nvPr>
        </p:nvSpPr>
        <p:spPr/>
        <p:txBody>
          <a:bodyPr/>
          <a:lstStyle/>
          <a:p>
            <a:r>
              <a:rPr lang="en-AU" dirty="0"/>
              <a:t>Risk management</a:t>
            </a:r>
          </a:p>
        </p:txBody>
      </p:sp>
    </p:spTree>
    <p:extLst>
      <p:ext uri="{BB962C8B-B14F-4D97-AF65-F5344CB8AC3E}">
        <p14:creationId xmlns:p14="http://schemas.microsoft.com/office/powerpoint/2010/main" val="2206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par>
                          <p:cTn id="9" fill="hold">
                            <p:stCondLst>
                              <p:cond delay="10500"/>
                            </p:stCondLst>
                            <p:childTnLst>
                              <p:par>
                                <p:cTn id="10" presetID="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10500"/>
                            </p:stCondLst>
                            <p:childTnLst>
                              <p:par>
                                <p:cTn id="13" presetID="2" presetClass="entr" presetSubtype="4" fill="hold" nodeType="afterEffect">
                                  <p:stCondLst>
                                    <p:cond delay="40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15000"/>
                            </p:stCondLst>
                            <p:childTnLst>
                              <p:par>
                                <p:cTn id="18" presetID="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par>
                          <p:cTn id="20" fill="hold">
                            <p:stCondLst>
                              <p:cond delay="15000"/>
                            </p:stCondLst>
                            <p:childTnLst>
                              <p:par>
                                <p:cTn id="21" presetID="2" presetClass="entr" presetSubtype="4" fill="hold" nodeType="afterEffect">
                                  <p:stCondLst>
                                    <p:cond delay="40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par>
                          <p:cTn id="25" fill="hold">
                            <p:stCondLst>
                              <p:cond delay="1950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19500"/>
                            </p:stCondLst>
                            <p:childTnLst>
                              <p:par>
                                <p:cTn id="29" presetID="2" presetClass="entr" presetSubtype="4" fill="hold" nodeType="afterEffect">
                                  <p:stCondLst>
                                    <p:cond delay="40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par>
                          <p:cTn id="33" fill="hold">
                            <p:stCondLst>
                              <p:cond delay="24000"/>
                            </p:stCondLst>
                            <p:childTnLst>
                              <p:par>
                                <p:cTn id="34" presetID="1"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par>
                          <p:cTn id="36" fill="hold">
                            <p:stCondLst>
                              <p:cond delay="24000"/>
                            </p:stCondLst>
                            <p:childTnLst>
                              <p:par>
                                <p:cTn id="37" presetID="2" presetClass="entr" presetSubtype="4" fill="hold" nodeType="afterEffect">
                                  <p:stCondLst>
                                    <p:cond delay="40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28500"/>
                            </p:stCondLst>
                            <p:childTnLst>
                              <p:par>
                                <p:cTn id="42" presetID="1"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 grpId="0"/>
      <p:bldP spid="25" grpId="0"/>
      <p:bldP spid="2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696744"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7668344" y="4749626"/>
            <a:ext cx="1296144" cy="270396"/>
          </a:xfrm>
        </p:spPr>
        <p:txBody>
          <a:bodyPr/>
          <a:lstStyle/>
          <a:p>
            <a:r>
              <a:rPr lang="en-AU" dirty="0" smtClean="0"/>
              <a:t>Slide </a:t>
            </a:r>
            <a:fld id="{4A2A1DA9-8CAF-4BCA-B496-545B076AED2D}" type="slidenum">
              <a:rPr lang="en-AU" smtClean="0"/>
              <a:pPr/>
              <a:t>2</a:t>
            </a:fld>
            <a:endParaRPr lang="en-AU" dirty="0"/>
          </a:p>
        </p:txBody>
      </p:sp>
      <p:sp>
        <p:nvSpPr>
          <p:cNvPr id="3" name="Content Placeholder 2"/>
          <p:cNvSpPr>
            <a:spLocks noGrp="1"/>
          </p:cNvSpPr>
          <p:nvPr>
            <p:ph idx="1"/>
          </p:nvPr>
        </p:nvSpPr>
        <p:spPr>
          <a:xfrm>
            <a:off x="6516216" y="483518"/>
            <a:ext cx="2160240" cy="4176463"/>
          </a:xfrm>
        </p:spPr>
        <p:txBody>
          <a:bodyPr/>
          <a:lstStyle/>
          <a:p>
            <a:r>
              <a:rPr lang="en-AU" sz="2400" dirty="0"/>
              <a:t>Purpose</a:t>
            </a:r>
          </a:p>
          <a:p>
            <a:r>
              <a:rPr lang="en-US" sz="1800" b="0" dirty="0"/>
              <a:t>This module is one of a series of modules which have been developed to support the implementation of the Excellence in School Administration Framework</a:t>
            </a:r>
            <a:endParaRPr lang="en-AU" sz="1800" b="0" dirty="0"/>
          </a:p>
        </p:txBody>
      </p:sp>
      <p:sp>
        <p:nvSpPr>
          <p:cNvPr id="7" name="Content Placeholder 6"/>
          <p:cNvSpPr>
            <a:spLocks noGrp="1"/>
          </p:cNvSpPr>
          <p:nvPr>
            <p:ph idx="13"/>
          </p:nvPr>
        </p:nvSpPr>
        <p:spPr/>
        <p:txBody>
          <a:bodyPr>
            <a:normAutofit fontScale="92500" lnSpcReduction="10000"/>
          </a:bodyPr>
          <a:lstStyle/>
          <a:p>
            <a:pPr marL="365125" indent="-355600">
              <a:spcBef>
                <a:spcPts val="600"/>
              </a:spcBef>
            </a:pPr>
            <a:r>
              <a:rPr lang="en-AU" sz="1200" b="1" dirty="0">
                <a:latin typeface="Arial" panose="020B0604020202020204" pitchFamily="34" charset="0"/>
                <a:cs typeface="Arial" panose="020B0604020202020204" pitchFamily="34" charset="0"/>
              </a:rPr>
              <a:t>Purpose - </a:t>
            </a:r>
            <a:r>
              <a:rPr lang="en-US" sz="1200" dirty="0">
                <a:latin typeface="Arial" panose="020B0604020202020204" pitchFamily="34" charset="0"/>
                <a:cs typeface="Arial" panose="020B0604020202020204" pitchFamily="34" charset="0"/>
              </a:rPr>
              <a:t>This module is one of a series of e-learning modules which have been developed to support the implementation of the Excellence in School Administration Framework.</a:t>
            </a:r>
            <a:endParaRPr lang="en-AU" sz="1200" dirty="0">
              <a:latin typeface="Arial" panose="020B0604020202020204" pitchFamily="34" charset="0"/>
              <a:cs typeface="Arial" panose="020B0604020202020204" pitchFamily="34" charset="0"/>
            </a:endParaRPr>
          </a:p>
          <a:p>
            <a:pPr marL="365125" indent="-355600">
              <a:spcBef>
                <a:spcPts val="600"/>
              </a:spcBef>
            </a:pPr>
            <a:r>
              <a:rPr lang="en-AU" sz="1200" b="1" dirty="0">
                <a:latin typeface="Arial" panose="020B0604020202020204" pitchFamily="34" charset="0"/>
                <a:cs typeface="Arial" panose="020B0604020202020204" pitchFamily="34" charset="0"/>
              </a:rPr>
              <a:t>Audience - </a:t>
            </a:r>
            <a:r>
              <a:rPr lang="en-US" sz="1200" dirty="0">
                <a:latin typeface="Arial" panose="020B0604020202020204" pitchFamily="34" charset="0"/>
                <a:cs typeface="Arial" panose="020B0604020202020204" pitchFamily="34" charset="0"/>
              </a:rPr>
              <a:t>Key audience is the front office administration staff,  however it is a useful resource for all non-teaching staff in schools.</a:t>
            </a:r>
            <a:endParaRPr lang="en-AU" sz="1200" dirty="0">
              <a:latin typeface="Arial" panose="020B0604020202020204" pitchFamily="34" charset="0"/>
              <a:cs typeface="Arial" panose="020B0604020202020204" pitchFamily="34" charset="0"/>
            </a:endParaRPr>
          </a:p>
          <a:p>
            <a:pPr marL="365125" indent="-355600">
              <a:spcBef>
                <a:spcPts val="600"/>
              </a:spcBef>
            </a:pPr>
            <a:r>
              <a:rPr lang="en-AU" sz="1200" b="1" dirty="0">
                <a:latin typeface="Arial" panose="020B0604020202020204" pitchFamily="34" charset="0"/>
                <a:cs typeface="Arial" panose="020B0604020202020204" pitchFamily="34" charset="0"/>
              </a:rPr>
              <a:t>Delivery - </a:t>
            </a:r>
            <a:r>
              <a:rPr lang="en-US" sz="1200" dirty="0"/>
              <a:t>This module can be completed in the following manner:</a:t>
            </a:r>
            <a:endParaRPr lang="en-AU" sz="1200" dirty="0"/>
          </a:p>
          <a:p>
            <a:pPr marL="365125" indent="-355600">
              <a:spcBef>
                <a:spcPts val="600"/>
              </a:spcBef>
              <a:buFont typeface="Arial" panose="020B0604020202020204" pitchFamily="34" charset="0"/>
              <a:buChar char="•"/>
            </a:pPr>
            <a:r>
              <a:rPr lang="en-US" sz="1200" b="1" dirty="0"/>
              <a:t>Presentation style </a:t>
            </a:r>
            <a:r>
              <a:rPr lang="en-US" sz="1200" dirty="0"/>
              <a:t>– facilitator follows notes/slides and works through activities in a group setting</a:t>
            </a:r>
            <a:endParaRPr lang="en-AU" sz="1200" dirty="0"/>
          </a:p>
          <a:p>
            <a:pPr marL="365125" indent="-355600">
              <a:spcBef>
                <a:spcPts val="600"/>
              </a:spcBef>
              <a:buFont typeface="Arial" panose="020B0604020202020204" pitchFamily="34" charset="0"/>
              <a:buChar char="•"/>
            </a:pPr>
            <a:r>
              <a:rPr lang="en-US" sz="1200" b="1" dirty="0"/>
              <a:t>Independently</a:t>
            </a:r>
            <a:r>
              <a:rPr lang="en-US" sz="1200" dirty="0"/>
              <a:t> – individual follows slides, notes and works through learning tasks and activities</a:t>
            </a:r>
            <a:endParaRPr lang="en-AU" sz="1200" dirty="0"/>
          </a:p>
          <a:p>
            <a:pPr>
              <a:spcBef>
                <a:spcPts val="600"/>
              </a:spcBef>
            </a:pPr>
            <a:r>
              <a:rPr lang="en-US" sz="1200" dirty="0"/>
              <a:t>To ensure the delivery meets the needs of your audience </a:t>
            </a:r>
            <a:r>
              <a:rPr lang="en-US" sz="1200" dirty="0" smtClean="0"/>
              <a:t>the presenter </a:t>
            </a:r>
            <a:r>
              <a:rPr lang="en-US" sz="1200" dirty="0"/>
              <a:t>should consider the following:</a:t>
            </a:r>
            <a:endParaRPr lang="en-AU" sz="1200" dirty="0"/>
          </a:p>
          <a:p>
            <a:pPr marL="287864" indent="-171450">
              <a:spcBef>
                <a:spcPts val="600"/>
              </a:spcBef>
              <a:buFont typeface="Arial" panose="020B0604020202020204" pitchFamily="34" charset="0"/>
              <a:buChar char="•"/>
            </a:pPr>
            <a:r>
              <a:rPr lang="en-AU" sz="1200" b="1" dirty="0"/>
              <a:t>For internal presentations (to own staff)</a:t>
            </a:r>
            <a:r>
              <a:rPr lang="en-AU" sz="1200" dirty="0"/>
              <a:t> prior to presenting the session assess your knowledge of each participant’s experience in this topic, adjust notes and resources where necessary</a:t>
            </a:r>
          </a:p>
          <a:p>
            <a:pPr marL="287864" indent="-171450">
              <a:spcBef>
                <a:spcPts val="600"/>
              </a:spcBef>
              <a:buFont typeface="Arial" panose="020B0604020202020204" pitchFamily="34" charset="0"/>
              <a:buChar char="•"/>
            </a:pPr>
            <a:r>
              <a:rPr lang="en-AU" sz="1200" b="1" dirty="0"/>
              <a:t>For external presentations</a:t>
            </a:r>
            <a:r>
              <a:rPr lang="en-AU" sz="1200" dirty="0"/>
              <a:t> at the commencement of the session ask participants to introduce themselves and briefly explain their reasons for attending, adjust notes and resources where necessary.</a:t>
            </a:r>
          </a:p>
        </p:txBody>
      </p:sp>
      <p:sp>
        <p:nvSpPr>
          <p:cNvPr id="2" name="Title 1"/>
          <p:cNvSpPr>
            <a:spLocks noGrp="1"/>
          </p:cNvSpPr>
          <p:nvPr>
            <p:ph type="title"/>
          </p:nvPr>
        </p:nvSpPr>
        <p:spPr/>
        <p:txBody>
          <a:bodyPr/>
          <a:lstStyle/>
          <a:p>
            <a:r>
              <a:rPr lang="en-AU" dirty="0"/>
              <a:t>Structure of the module</a:t>
            </a:r>
            <a:endParaRPr lang="en-US" dirty="0"/>
          </a:p>
        </p:txBody>
      </p:sp>
    </p:spTree>
    <p:extLst>
      <p:ext uri="{BB962C8B-B14F-4D97-AF65-F5344CB8AC3E}">
        <p14:creationId xmlns:p14="http://schemas.microsoft.com/office/powerpoint/2010/main" val="1838900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011" y="261399"/>
            <a:ext cx="6858000" cy="172380"/>
          </a:xfrm>
        </p:spPr>
        <p:txBody>
          <a:bodyPr>
            <a:noAutofit/>
          </a:bodyPr>
          <a:lstStyle/>
          <a:p>
            <a:r>
              <a:rPr lang="en-AU" sz="1350" b="1" dirty="0"/>
              <a:t>MANAGING YOUR OWN HEALTH AND SAFETY AT WORK</a:t>
            </a:r>
          </a:p>
        </p:txBody>
      </p:sp>
      <p:graphicFrame>
        <p:nvGraphicFramePr>
          <p:cNvPr id="4" name="Table 3"/>
          <p:cNvGraphicFramePr>
            <a:graphicFrameLocks noGrp="1"/>
          </p:cNvGraphicFramePr>
          <p:nvPr>
            <p:extLst>
              <p:ext uri="{D42A27DB-BD31-4B8C-83A1-F6EECF244321}">
                <p14:modId xmlns:p14="http://schemas.microsoft.com/office/powerpoint/2010/main" val="3825833433"/>
              </p:ext>
            </p:extLst>
          </p:nvPr>
        </p:nvGraphicFramePr>
        <p:xfrm>
          <a:off x="251521" y="435837"/>
          <a:ext cx="8712967" cy="4420754"/>
        </p:xfrm>
        <a:graphic>
          <a:graphicData uri="http://schemas.openxmlformats.org/drawingml/2006/table">
            <a:tbl>
              <a:tblPr firstRow="1" bandRow="1">
                <a:solidFill>
                  <a:srgbClr val="33CCCC"/>
                </a:solidFill>
                <a:tableStyleId>{5C22544A-7EE6-4342-B048-85BDC9FD1C3A}</a:tableStyleId>
              </a:tblPr>
              <a:tblGrid>
                <a:gridCol w="1887628">
                  <a:extLst>
                    <a:ext uri="{9D8B030D-6E8A-4147-A177-3AD203B41FA5}">
                      <a16:colId xmlns:a16="http://schemas.microsoft.com/office/drawing/2014/main" val="1547085989"/>
                    </a:ext>
                  </a:extLst>
                </a:gridCol>
                <a:gridCol w="802104">
                  <a:extLst>
                    <a:ext uri="{9D8B030D-6E8A-4147-A177-3AD203B41FA5}">
                      <a16:colId xmlns:a16="http://schemas.microsoft.com/office/drawing/2014/main" val="265229588"/>
                    </a:ext>
                  </a:extLst>
                </a:gridCol>
                <a:gridCol w="767234">
                  <a:extLst>
                    <a:ext uri="{9D8B030D-6E8A-4147-A177-3AD203B41FA5}">
                      <a16:colId xmlns:a16="http://schemas.microsoft.com/office/drawing/2014/main" val="3998138353"/>
                    </a:ext>
                  </a:extLst>
                </a:gridCol>
                <a:gridCol w="723141">
                  <a:extLst>
                    <a:ext uri="{9D8B030D-6E8A-4147-A177-3AD203B41FA5}">
                      <a16:colId xmlns:a16="http://schemas.microsoft.com/office/drawing/2014/main" val="368057215"/>
                    </a:ext>
                  </a:extLst>
                </a:gridCol>
                <a:gridCol w="1022981">
                  <a:extLst>
                    <a:ext uri="{9D8B030D-6E8A-4147-A177-3AD203B41FA5}">
                      <a16:colId xmlns:a16="http://schemas.microsoft.com/office/drawing/2014/main" val="511954864"/>
                    </a:ext>
                  </a:extLst>
                </a:gridCol>
                <a:gridCol w="1331637">
                  <a:extLst>
                    <a:ext uri="{9D8B030D-6E8A-4147-A177-3AD203B41FA5}">
                      <a16:colId xmlns:a16="http://schemas.microsoft.com/office/drawing/2014/main" val="1347859056"/>
                    </a:ext>
                  </a:extLst>
                </a:gridCol>
                <a:gridCol w="1089121">
                  <a:extLst>
                    <a:ext uri="{9D8B030D-6E8A-4147-A177-3AD203B41FA5}">
                      <a16:colId xmlns:a16="http://schemas.microsoft.com/office/drawing/2014/main" val="154664954"/>
                    </a:ext>
                  </a:extLst>
                </a:gridCol>
                <a:gridCol w="1089121">
                  <a:extLst>
                    <a:ext uri="{9D8B030D-6E8A-4147-A177-3AD203B41FA5}">
                      <a16:colId xmlns:a16="http://schemas.microsoft.com/office/drawing/2014/main" val="2597951033"/>
                    </a:ext>
                  </a:extLst>
                </a:gridCol>
              </a:tblGrid>
              <a:tr h="280592">
                <a:tc gridSpan="8">
                  <a:txBody>
                    <a:bodyPr/>
                    <a:lstStyle/>
                    <a:p>
                      <a:pPr algn="ctr"/>
                      <a:r>
                        <a:rPr lang="en-AU" sz="1400" dirty="0" smtClean="0">
                          <a:solidFill>
                            <a:schemeClr val="bg1"/>
                          </a:solidFill>
                        </a:rPr>
                        <a:t>School administrative</a:t>
                      </a:r>
                      <a:r>
                        <a:rPr lang="en-AU" sz="1400" baseline="0" dirty="0" smtClean="0">
                          <a:solidFill>
                            <a:schemeClr val="bg1"/>
                          </a:solidFill>
                        </a:rPr>
                        <a:t> support (SAS) staff – Risk management information sheets (sample)</a:t>
                      </a:r>
                      <a:endParaRPr lang="en-AU" sz="1400" dirty="0">
                        <a:solidFill>
                          <a:schemeClr val="bg1"/>
                        </a:solidFill>
                      </a:endParaRPr>
                    </a:p>
                  </a:txBody>
                  <a:tcPr marL="68580" marR="68580" marT="34290" marB="34290">
                    <a:solidFill>
                      <a:srgbClr val="33CCCC"/>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dirty="0"/>
                    </a:p>
                  </a:txBody>
                  <a:tcPr/>
                </a:tc>
                <a:extLst>
                  <a:ext uri="{0D108BD9-81ED-4DB2-BD59-A6C34878D82A}">
                    <a16:rowId xmlns:a16="http://schemas.microsoft.com/office/drawing/2014/main" val="2531833124"/>
                  </a:ext>
                </a:extLst>
              </a:tr>
              <a:tr h="662643">
                <a:tc>
                  <a:txBody>
                    <a:bodyPr/>
                    <a:lstStyle/>
                    <a:p>
                      <a:pPr algn="ctr"/>
                      <a:r>
                        <a:rPr lang="en-AU" sz="1400" dirty="0" smtClean="0"/>
                        <a:t>Policy</a:t>
                      </a:r>
                      <a:endParaRPr lang="en-AU" sz="1400" dirty="0"/>
                    </a:p>
                  </a:txBody>
                  <a:tcPr marL="68580" marR="68580" marT="34290" marB="34290">
                    <a:solidFill>
                      <a:srgbClr val="33CCCC"/>
                    </a:solidFill>
                  </a:tcPr>
                </a:tc>
                <a:tc>
                  <a:txBody>
                    <a:bodyPr/>
                    <a:lstStyle/>
                    <a:p>
                      <a:pPr algn="ctr"/>
                      <a:r>
                        <a:rPr lang="en-AU" sz="1400" dirty="0" smtClean="0"/>
                        <a:t>SAM</a:t>
                      </a:r>
                      <a:endParaRPr lang="en-AU" sz="1400" dirty="0"/>
                    </a:p>
                  </a:txBody>
                  <a:tcPr marL="68580" marR="68580" marT="34290" marB="34290"/>
                </a:tc>
                <a:tc>
                  <a:txBody>
                    <a:bodyPr/>
                    <a:lstStyle/>
                    <a:p>
                      <a:pPr algn="ctr"/>
                      <a:r>
                        <a:rPr lang="en-AU" sz="1400" dirty="0" smtClean="0"/>
                        <a:t>SAO Admin</a:t>
                      </a:r>
                      <a:endParaRPr lang="en-AU" sz="1400" dirty="0"/>
                    </a:p>
                  </a:txBody>
                  <a:tcPr marL="68580" marR="68580" marT="34290" marB="34290"/>
                </a:tc>
                <a:tc>
                  <a:txBody>
                    <a:bodyPr/>
                    <a:lstStyle/>
                    <a:p>
                      <a:pPr algn="ctr"/>
                      <a:r>
                        <a:rPr lang="en-AU" sz="1400" dirty="0" smtClean="0"/>
                        <a:t>SAO Library</a:t>
                      </a:r>
                      <a:endParaRPr lang="en-AU" sz="1400" dirty="0"/>
                    </a:p>
                  </a:txBody>
                  <a:tcPr marL="68580" marR="68580" marT="34290" marB="34290"/>
                </a:tc>
                <a:tc>
                  <a:txBody>
                    <a:bodyPr/>
                    <a:lstStyle/>
                    <a:p>
                      <a:pPr algn="ctr"/>
                      <a:r>
                        <a:rPr lang="en-AU" sz="1400" dirty="0" smtClean="0"/>
                        <a:t>SAO TAS</a:t>
                      </a:r>
                      <a:endParaRPr lang="en-AU" sz="1400" dirty="0"/>
                    </a:p>
                  </a:txBody>
                  <a:tcPr marL="68580" marR="68580" marT="34290" marB="34290"/>
                </a:tc>
                <a:tc>
                  <a:txBody>
                    <a:bodyPr/>
                    <a:lstStyle/>
                    <a:p>
                      <a:pPr algn="ctr"/>
                      <a:r>
                        <a:rPr lang="en-AU" sz="1400" dirty="0" smtClean="0"/>
                        <a:t>SAO Science</a:t>
                      </a:r>
                      <a:endParaRPr lang="en-AU" sz="1400" dirty="0"/>
                    </a:p>
                  </a:txBody>
                  <a:tcPr marL="68580" marR="68580" marT="34290" marB="34290"/>
                </a:tc>
                <a:tc>
                  <a:txBody>
                    <a:bodyPr/>
                    <a:lstStyle/>
                    <a:p>
                      <a:pPr algn="ctr"/>
                      <a:r>
                        <a:rPr lang="en-AU" sz="1400" dirty="0" smtClean="0"/>
                        <a:t>SLSO</a:t>
                      </a:r>
                      <a:endParaRPr lang="en-AU" sz="1400" dirty="0"/>
                    </a:p>
                  </a:txBody>
                  <a:tcPr marL="68580" marR="68580" marT="34290" marB="34290"/>
                </a:tc>
                <a:tc>
                  <a:txBody>
                    <a:bodyPr/>
                    <a:lstStyle/>
                    <a:p>
                      <a:pPr algn="ctr"/>
                      <a:r>
                        <a:rPr lang="en-AU" sz="1400" dirty="0" smtClean="0"/>
                        <a:t>GA &amp; FA</a:t>
                      </a:r>
                      <a:endParaRPr lang="en-AU" sz="1400" dirty="0"/>
                    </a:p>
                  </a:txBody>
                  <a:tcPr marL="68580" marR="68580" marT="34290" marB="34290"/>
                </a:tc>
                <a:extLst>
                  <a:ext uri="{0D108BD9-81ED-4DB2-BD59-A6C34878D82A}">
                    <a16:rowId xmlns:a16="http://schemas.microsoft.com/office/drawing/2014/main" val="1234937730"/>
                  </a:ext>
                </a:extLst>
              </a:tr>
              <a:tr h="280592">
                <a:tc>
                  <a:txBody>
                    <a:bodyPr/>
                    <a:lstStyle/>
                    <a:p>
                      <a:r>
                        <a:rPr lang="en-AU" sz="1400" dirty="0" smtClean="0">
                          <a:hlinkClick r:id="rId3"/>
                        </a:rPr>
                        <a:t>Footwear guidelines</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2845758259"/>
                  </a:ext>
                </a:extLst>
              </a:tr>
              <a:tr h="280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hlinkClick r:id="rId4"/>
                        </a:rPr>
                        <a:t>Working alone</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1773517028"/>
                  </a:ext>
                </a:extLst>
              </a:tr>
              <a:tr h="484309">
                <a:tc>
                  <a:txBody>
                    <a:bodyPr/>
                    <a:lstStyle/>
                    <a:p>
                      <a:r>
                        <a:rPr lang="en-AU" sz="1400" dirty="0" smtClean="0">
                          <a:hlinkClick r:id="rId5"/>
                        </a:rPr>
                        <a:t>Safe operating procedures</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1525365840"/>
                  </a:ext>
                </a:extLst>
              </a:tr>
              <a:tr h="280592">
                <a:tc>
                  <a:txBody>
                    <a:bodyPr/>
                    <a:lstStyle/>
                    <a:p>
                      <a:r>
                        <a:rPr lang="en-AU" sz="1400" dirty="0" smtClean="0">
                          <a:hlinkClick r:id="rId6"/>
                        </a:rPr>
                        <a:t>Safe use of PCs</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3117376294"/>
                  </a:ext>
                </a:extLst>
              </a:tr>
              <a:tr h="280592">
                <a:tc>
                  <a:txBody>
                    <a:bodyPr/>
                    <a:lstStyle/>
                    <a:p>
                      <a:r>
                        <a:rPr lang="en-AU" sz="1400" dirty="0" smtClean="0">
                          <a:hlinkClick r:id="rId7"/>
                        </a:rPr>
                        <a:t>Cash handling</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4287692130"/>
                  </a:ext>
                </a:extLst>
              </a:tr>
              <a:tr h="280592">
                <a:tc>
                  <a:txBody>
                    <a:bodyPr/>
                    <a:lstStyle/>
                    <a:p>
                      <a:r>
                        <a:rPr lang="en-AU" sz="1400" dirty="0" smtClean="0">
                          <a:hlinkClick r:id="rId8"/>
                        </a:rPr>
                        <a:t>Chemical safety</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3026070162"/>
                  </a:ext>
                </a:extLst>
              </a:tr>
              <a:tr h="463138">
                <a:tc>
                  <a:txBody>
                    <a:bodyPr/>
                    <a:lstStyle/>
                    <a:p>
                      <a:r>
                        <a:rPr lang="en-AU" sz="1400" dirty="0" smtClean="0">
                          <a:hlinkClick r:id="rId9"/>
                        </a:rPr>
                        <a:t>Engaging contractors</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802095710"/>
                  </a:ext>
                </a:extLst>
              </a:tr>
              <a:tr h="280592">
                <a:tc>
                  <a:txBody>
                    <a:bodyPr/>
                    <a:lstStyle/>
                    <a:p>
                      <a:r>
                        <a:rPr lang="en-AU" sz="1400" dirty="0" smtClean="0">
                          <a:hlinkClick r:id="rId10"/>
                        </a:rPr>
                        <a:t>Manual handling</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1978310002"/>
                  </a:ext>
                </a:extLst>
              </a:tr>
              <a:tr h="330793">
                <a:tc>
                  <a:txBody>
                    <a:bodyPr/>
                    <a:lstStyle/>
                    <a:p>
                      <a:r>
                        <a:rPr lang="en-AU" sz="1400" dirty="0" smtClean="0">
                          <a:hlinkClick r:id="rId11"/>
                        </a:rPr>
                        <a:t>First aid procedures</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3317283251"/>
                  </a:ext>
                </a:extLst>
              </a:tr>
              <a:tr h="463138">
                <a:tc>
                  <a:txBody>
                    <a:bodyPr/>
                    <a:lstStyle/>
                    <a:p>
                      <a:r>
                        <a:rPr lang="en-AU" sz="1400" dirty="0" smtClean="0">
                          <a:hlinkClick r:id="rId11"/>
                        </a:rPr>
                        <a:t>Prescribed medication</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3788458382"/>
                  </a:ext>
                </a:extLst>
              </a:tr>
            </a:tbl>
          </a:graphicData>
        </a:graphic>
      </p:graphicFrame>
      <p:pic>
        <p:nvPicPr>
          <p:cNvPr id="7" name="Picture 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31113" y="1317720"/>
            <a:ext cx="329132" cy="286202"/>
          </a:xfrm>
          <a:prstGeom prst="rect">
            <a:avLst/>
          </a:prstGeom>
        </p:spPr>
      </p:pic>
      <p:pic>
        <p:nvPicPr>
          <p:cNvPr id="8" name="Picture 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44121" y="1602950"/>
            <a:ext cx="329132" cy="286202"/>
          </a:xfrm>
          <a:prstGeom prst="rect">
            <a:avLst/>
          </a:prstGeom>
        </p:spPr>
      </p:pic>
      <p:pic>
        <p:nvPicPr>
          <p:cNvPr id="9" name="Picture 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1723" y="1986742"/>
            <a:ext cx="329132" cy="286202"/>
          </a:xfrm>
          <a:prstGeom prst="rect">
            <a:avLst/>
          </a:prstGeom>
        </p:spPr>
      </p:pic>
      <p:pic>
        <p:nvPicPr>
          <p:cNvPr id="10" name="Picture 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1720" y="2423633"/>
            <a:ext cx="329132" cy="286202"/>
          </a:xfrm>
          <a:prstGeom prst="rect">
            <a:avLst/>
          </a:prstGeom>
        </p:spPr>
      </p:pic>
      <p:pic>
        <p:nvPicPr>
          <p:cNvPr id="11" name="Picture 1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6788" y="2682606"/>
            <a:ext cx="329132" cy="286202"/>
          </a:xfrm>
          <a:prstGeom prst="rect">
            <a:avLst/>
          </a:prstGeom>
        </p:spPr>
      </p:pic>
      <p:pic>
        <p:nvPicPr>
          <p:cNvPr id="12" name="Picture 11"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35601" y="2983377"/>
            <a:ext cx="329132" cy="286202"/>
          </a:xfrm>
          <a:prstGeom prst="rect">
            <a:avLst/>
          </a:prstGeom>
        </p:spPr>
      </p:pic>
      <p:pic>
        <p:nvPicPr>
          <p:cNvPr id="13" name="Picture 12"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8667" y="3339498"/>
            <a:ext cx="329132" cy="286202"/>
          </a:xfrm>
          <a:prstGeom prst="rect">
            <a:avLst/>
          </a:prstGeom>
        </p:spPr>
      </p:pic>
      <p:pic>
        <p:nvPicPr>
          <p:cNvPr id="14" name="Picture 13"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2746" y="3732049"/>
            <a:ext cx="329132" cy="286202"/>
          </a:xfrm>
          <a:prstGeom prst="rect">
            <a:avLst/>
          </a:prstGeom>
        </p:spPr>
      </p:pic>
      <p:pic>
        <p:nvPicPr>
          <p:cNvPr id="15" name="Picture 14"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1719" y="4004509"/>
            <a:ext cx="329132" cy="286202"/>
          </a:xfrm>
          <a:prstGeom prst="rect">
            <a:avLst/>
          </a:prstGeom>
        </p:spPr>
      </p:pic>
      <p:pic>
        <p:nvPicPr>
          <p:cNvPr id="16" name="Picture 15"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41848" y="4430550"/>
            <a:ext cx="329132" cy="286202"/>
          </a:xfrm>
          <a:prstGeom prst="rect">
            <a:avLst/>
          </a:prstGeom>
        </p:spPr>
      </p:pic>
      <p:pic>
        <p:nvPicPr>
          <p:cNvPr id="17" name="Picture 1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61271" y="1339827"/>
            <a:ext cx="329132" cy="286202"/>
          </a:xfrm>
          <a:prstGeom prst="rect">
            <a:avLst/>
          </a:prstGeom>
        </p:spPr>
      </p:pic>
      <p:pic>
        <p:nvPicPr>
          <p:cNvPr id="18" name="Picture 1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38423" y="1587540"/>
            <a:ext cx="329132" cy="286202"/>
          </a:xfrm>
          <a:prstGeom prst="rect">
            <a:avLst/>
          </a:prstGeom>
        </p:spPr>
      </p:pic>
      <p:pic>
        <p:nvPicPr>
          <p:cNvPr id="19" name="Picture 1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60382" y="1986741"/>
            <a:ext cx="329132" cy="286202"/>
          </a:xfrm>
          <a:prstGeom prst="rect">
            <a:avLst/>
          </a:prstGeom>
        </p:spPr>
      </p:pic>
      <p:pic>
        <p:nvPicPr>
          <p:cNvPr id="20" name="Picture 1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0744" y="2466612"/>
            <a:ext cx="329132" cy="286202"/>
          </a:xfrm>
          <a:prstGeom prst="rect">
            <a:avLst/>
          </a:prstGeom>
        </p:spPr>
      </p:pic>
      <p:pic>
        <p:nvPicPr>
          <p:cNvPr id="21" name="Picture 2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10235" y="2734039"/>
            <a:ext cx="329132" cy="286202"/>
          </a:xfrm>
          <a:prstGeom prst="rect">
            <a:avLst/>
          </a:prstGeom>
        </p:spPr>
      </p:pic>
      <p:pic>
        <p:nvPicPr>
          <p:cNvPr id="22" name="Picture 21"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0744" y="3710092"/>
            <a:ext cx="329132" cy="286202"/>
          </a:xfrm>
          <a:prstGeom prst="rect">
            <a:avLst/>
          </a:prstGeom>
        </p:spPr>
      </p:pic>
      <p:pic>
        <p:nvPicPr>
          <p:cNvPr id="23" name="Picture 22"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60382" y="4040022"/>
            <a:ext cx="329132" cy="286202"/>
          </a:xfrm>
          <a:prstGeom prst="rect">
            <a:avLst/>
          </a:prstGeom>
        </p:spPr>
      </p:pic>
      <p:pic>
        <p:nvPicPr>
          <p:cNvPr id="24" name="Picture 23"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0744" y="4425891"/>
            <a:ext cx="329132" cy="286202"/>
          </a:xfrm>
          <a:prstGeom prst="rect">
            <a:avLst/>
          </a:prstGeom>
        </p:spPr>
      </p:pic>
      <p:pic>
        <p:nvPicPr>
          <p:cNvPr id="25" name="Picture 24"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7549" y="1349434"/>
            <a:ext cx="329132" cy="286202"/>
          </a:xfrm>
          <a:prstGeom prst="rect">
            <a:avLst/>
          </a:prstGeom>
        </p:spPr>
      </p:pic>
      <p:pic>
        <p:nvPicPr>
          <p:cNvPr id="26" name="Picture 25"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0997" y="1612704"/>
            <a:ext cx="329132" cy="286202"/>
          </a:xfrm>
          <a:prstGeom prst="rect">
            <a:avLst/>
          </a:prstGeom>
        </p:spPr>
      </p:pic>
      <p:pic>
        <p:nvPicPr>
          <p:cNvPr id="27" name="Picture 2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0218" y="1988878"/>
            <a:ext cx="329132" cy="286202"/>
          </a:xfrm>
          <a:prstGeom prst="rect">
            <a:avLst/>
          </a:prstGeom>
        </p:spPr>
      </p:pic>
      <p:pic>
        <p:nvPicPr>
          <p:cNvPr id="28" name="Picture 2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03659" y="2330557"/>
            <a:ext cx="329132" cy="286202"/>
          </a:xfrm>
          <a:prstGeom prst="rect">
            <a:avLst/>
          </a:prstGeom>
        </p:spPr>
      </p:pic>
      <p:pic>
        <p:nvPicPr>
          <p:cNvPr id="29" name="Picture 2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05129" y="2682606"/>
            <a:ext cx="329132" cy="286202"/>
          </a:xfrm>
          <a:prstGeom prst="rect">
            <a:avLst/>
          </a:prstGeom>
        </p:spPr>
      </p:pic>
      <p:pic>
        <p:nvPicPr>
          <p:cNvPr id="30" name="Picture 2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30769" y="3766263"/>
            <a:ext cx="329132" cy="286202"/>
          </a:xfrm>
          <a:prstGeom prst="rect">
            <a:avLst/>
          </a:prstGeom>
        </p:spPr>
      </p:pic>
      <p:pic>
        <p:nvPicPr>
          <p:cNvPr id="31" name="Picture 3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0126" y="4074046"/>
            <a:ext cx="329132" cy="286202"/>
          </a:xfrm>
          <a:prstGeom prst="rect">
            <a:avLst/>
          </a:prstGeom>
        </p:spPr>
      </p:pic>
      <p:pic>
        <p:nvPicPr>
          <p:cNvPr id="32" name="Picture 31"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1381" y="1349434"/>
            <a:ext cx="329132" cy="286202"/>
          </a:xfrm>
          <a:prstGeom prst="rect">
            <a:avLst/>
          </a:prstGeom>
        </p:spPr>
      </p:pic>
      <p:pic>
        <p:nvPicPr>
          <p:cNvPr id="33" name="Picture 32"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90245" y="1633218"/>
            <a:ext cx="329132" cy="286202"/>
          </a:xfrm>
          <a:prstGeom prst="rect">
            <a:avLst/>
          </a:prstGeom>
        </p:spPr>
      </p:pic>
      <p:pic>
        <p:nvPicPr>
          <p:cNvPr id="34" name="Picture 33"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90245" y="1988878"/>
            <a:ext cx="329132" cy="286202"/>
          </a:xfrm>
          <a:prstGeom prst="rect">
            <a:avLst/>
          </a:prstGeom>
        </p:spPr>
      </p:pic>
      <p:pic>
        <p:nvPicPr>
          <p:cNvPr id="35" name="Picture 34"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10538" y="2691524"/>
            <a:ext cx="329132" cy="286202"/>
          </a:xfrm>
          <a:prstGeom prst="rect">
            <a:avLst/>
          </a:prstGeom>
        </p:spPr>
      </p:pic>
      <p:pic>
        <p:nvPicPr>
          <p:cNvPr id="36" name="Picture 35"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18435" y="3301787"/>
            <a:ext cx="329132" cy="286202"/>
          </a:xfrm>
          <a:prstGeom prst="rect">
            <a:avLst/>
          </a:prstGeom>
        </p:spPr>
      </p:pic>
      <p:pic>
        <p:nvPicPr>
          <p:cNvPr id="37" name="Picture 3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22053" y="3744614"/>
            <a:ext cx="329132" cy="286202"/>
          </a:xfrm>
          <a:prstGeom prst="rect">
            <a:avLst/>
          </a:prstGeom>
        </p:spPr>
      </p:pic>
      <p:pic>
        <p:nvPicPr>
          <p:cNvPr id="38" name="Picture 3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99387" y="4083702"/>
            <a:ext cx="329132" cy="286202"/>
          </a:xfrm>
          <a:prstGeom prst="rect">
            <a:avLst/>
          </a:prstGeom>
        </p:spPr>
      </p:pic>
      <p:pic>
        <p:nvPicPr>
          <p:cNvPr id="39" name="Picture 3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17449" y="1319212"/>
            <a:ext cx="329132" cy="286202"/>
          </a:xfrm>
          <a:prstGeom prst="rect">
            <a:avLst/>
          </a:prstGeom>
        </p:spPr>
      </p:pic>
      <p:pic>
        <p:nvPicPr>
          <p:cNvPr id="40" name="Picture 3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12600" y="1644836"/>
            <a:ext cx="329132" cy="286202"/>
          </a:xfrm>
          <a:prstGeom prst="rect">
            <a:avLst/>
          </a:prstGeom>
        </p:spPr>
      </p:pic>
      <p:pic>
        <p:nvPicPr>
          <p:cNvPr id="41" name="Picture 4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04865" y="1982583"/>
            <a:ext cx="329132" cy="286202"/>
          </a:xfrm>
          <a:prstGeom prst="rect">
            <a:avLst/>
          </a:prstGeom>
        </p:spPr>
      </p:pic>
      <p:pic>
        <p:nvPicPr>
          <p:cNvPr id="42" name="Picture 41"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21649" y="2392143"/>
            <a:ext cx="329132" cy="286202"/>
          </a:xfrm>
          <a:prstGeom prst="rect">
            <a:avLst/>
          </a:prstGeom>
        </p:spPr>
      </p:pic>
      <p:pic>
        <p:nvPicPr>
          <p:cNvPr id="43" name="Picture 42"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50905" y="2949173"/>
            <a:ext cx="329132" cy="286202"/>
          </a:xfrm>
          <a:prstGeom prst="rect">
            <a:avLst/>
          </a:prstGeom>
        </p:spPr>
      </p:pic>
      <p:pic>
        <p:nvPicPr>
          <p:cNvPr id="44" name="Picture 43"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93798" y="3715381"/>
            <a:ext cx="329132" cy="286202"/>
          </a:xfrm>
          <a:prstGeom prst="rect">
            <a:avLst/>
          </a:prstGeom>
        </p:spPr>
      </p:pic>
      <p:pic>
        <p:nvPicPr>
          <p:cNvPr id="45" name="Picture 44"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34441" y="4027730"/>
            <a:ext cx="329132" cy="286202"/>
          </a:xfrm>
          <a:prstGeom prst="rect">
            <a:avLst/>
          </a:prstGeom>
        </p:spPr>
      </p:pic>
      <p:pic>
        <p:nvPicPr>
          <p:cNvPr id="46" name="Picture 45"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7597" y="1344496"/>
            <a:ext cx="329132" cy="286202"/>
          </a:xfrm>
          <a:prstGeom prst="rect">
            <a:avLst/>
          </a:prstGeom>
        </p:spPr>
      </p:pic>
      <p:pic>
        <p:nvPicPr>
          <p:cNvPr id="47" name="Picture 4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73290" y="1289118"/>
            <a:ext cx="329132" cy="286202"/>
          </a:xfrm>
          <a:prstGeom prst="rect">
            <a:avLst/>
          </a:prstGeom>
        </p:spPr>
      </p:pic>
      <p:pic>
        <p:nvPicPr>
          <p:cNvPr id="48" name="Picture 4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66001" y="1644836"/>
            <a:ext cx="329132" cy="286202"/>
          </a:xfrm>
          <a:prstGeom prst="rect">
            <a:avLst/>
          </a:prstGeom>
        </p:spPr>
      </p:pic>
      <p:pic>
        <p:nvPicPr>
          <p:cNvPr id="49" name="Picture 4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83724" y="1633218"/>
            <a:ext cx="329132" cy="286202"/>
          </a:xfrm>
          <a:prstGeom prst="rect">
            <a:avLst/>
          </a:prstGeom>
        </p:spPr>
      </p:pic>
      <p:pic>
        <p:nvPicPr>
          <p:cNvPr id="50" name="Picture 4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33960" y="1993752"/>
            <a:ext cx="329132" cy="286202"/>
          </a:xfrm>
          <a:prstGeom prst="rect">
            <a:avLst/>
          </a:prstGeom>
        </p:spPr>
      </p:pic>
      <p:pic>
        <p:nvPicPr>
          <p:cNvPr id="51" name="Picture 5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3128" y="2009884"/>
            <a:ext cx="329132" cy="286202"/>
          </a:xfrm>
          <a:prstGeom prst="rect">
            <a:avLst/>
          </a:prstGeom>
        </p:spPr>
      </p:pic>
      <p:pic>
        <p:nvPicPr>
          <p:cNvPr id="52" name="Picture 51"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6451" y="2338594"/>
            <a:ext cx="329132" cy="286202"/>
          </a:xfrm>
          <a:prstGeom prst="rect">
            <a:avLst/>
          </a:prstGeom>
        </p:spPr>
      </p:pic>
      <p:pic>
        <p:nvPicPr>
          <p:cNvPr id="53" name="Picture 52"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89477" y="2373274"/>
            <a:ext cx="329132" cy="286202"/>
          </a:xfrm>
          <a:prstGeom prst="rect">
            <a:avLst/>
          </a:prstGeom>
        </p:spPr>
      </p:pic>
      <p:pic>
        <p:nvPicPr>
          <p:cNvPr id="54" name="Picture 53"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66001" y="2678110"/>
            <a:ext cx="329132" cy="286202"/>
          </a:xfrm>
          <a:prstGeom prst="rect">
            <a:avLst/>
          </a:prstGeom>
        </p:spPr>
      </p:pic>
      <p:pic>
        <p:nvPicPr>
          <p:cNvPr id="55" name="Picture 54"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3251" y="2983377"/>
            <a:ext cx="329132" cy="286202"/>
          </a:xfrm>
          <a:prstGeom prst="rect">
            <a:avLst/>
          </a:prstGeom>
        </p:spPr>
      </p:pic>
      <p:pic>
        <p:nvPicPr>
          <p:cNvPr id="56" name="Picture 55"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5359" y="3452136"/>
            <a:ext cx="329132" cy="286202"/>
          </a:xfrm>
          <a:prstGeom prst="rect">
            <a:avLst/>
          </a:prstGeom>
        </p:spPr>
      </p:pic>
      <p:pic>
        <p:nvPicPr>
          <p:cNvPr id="57" name="Picture 5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16920" y="3699011"/>
            <a:ext cx="329132" cy="286202"/>
          </a:xfrm>
          <a:prstGeom prst="rect">
            <a:avLst/>
          </a:prstGeom>
        </p:spPr>
      </p:pic>
      <p:pic>
        <p:nvPicPr>
          <p:cNvPr id="58" name="Picture 5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3846" y="3787102"/>
            <a:ext cx="329132" cy="286202"/>
          </a:xfrm>
          <a:prstGeom prst="rect">
            <a:avLst/>
          </a:prstGeom>
        </p:spPr>
      </p:pic>
      <p:pic>
        <p:nvPicPr>
          <p:cNvPr id="59" name="Picture 5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3251" y="4022834"/>
            <a:ext cx="329132" cy="286202"/>
          </a:xfrm>
          <a:prstGeom prst="rect">
            <a:avLst/>
          </a:prstGeom>
        </p:spPr>
      </p:pic>
      <p:pic>
        <p:nvPicPr>
          <p:cNvPr id="60" name="Picture 5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90375" y="4108545"/>
            <a:ext cx="329132" cy="286202"/>
          </a:xfrm>
          <a:prstGeom prst="rect">
            <a:avLst/>
          </a:prstGeom>
        </p:spPr>
      </p:pic>
      <p:pic>
        <p:nvPicPr>
          <p:cNvPr id="61" name="Picture 6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2998" y="3322345"/>
            <a:ext cx="329132" cy="286202"/>
          </a:xfrm>
          <a:prstGeom prst="rect">
            <a:avLst/>
          </a:prstGeom>
        </p:spPr>
      </p:pic>
      <p:sp>
        <p:nvSpPr>
          <p:cNvPr id="3" name="Footer Placeholder 2"/>
          <p:cNvSpPr>
            <a:spLocks noGrp="1"/>
          </p:cNvSpPr>
          <p:nvPr>
            <p:ph type="ftr" sz="quarter" idx="11"/>
          </p:nvPr>
        </p:nvSpPr>
        <p:spPr>
          <a:xfrm>
            <a:off x="269609" y="4735887"/>
            <a:ext cx="6768752" cy="351906"/>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5" name="Slide Number Placeholder 4"/>
          <p:cNvSpPr>
            <a:spLocks noGrp="1"/>
          </p:cNvSpPr>
          <p:nvPr>
            <p:ph type="sldNum" sz="quarter" idx="12"/>
          </p:nvPr>
        </p:nvSpPr>
        <p:spPr>
          <a:xfrm>
            <a:off x="8104792" y="4843626"/>
            <a:ext cx="854676" cy="239891"/>
          </a:xfrm>
        </p:spPr>
        <p:txBody>
          <a:bodyPr/>
          <a:lstStyle/>
          <a:p>
            <a:r>
              <a:rPr lang="en-AU" dirty="0" smtClean="0"/>
              <a:t>Slide </a:t>
            </a:r>
            <a:fld id="{54AEF31F-6EF1-479A-913C-7EA62DF28205}" type="slidenum">
              <a:rPr lang="en-AU" smtClean="0"/>
              <a:t>20</a:t>
            </a:fld>
            <a:endParaRPr lang="en-AU" dirty="0"/>
          </a:p>
        </p:txBody>
      </p:sp>
    </p:spTree>
    <p:extLst>
      <p:ext uri="{BB962C8B-B14F-4D97-AF65-F5344CB8AC3E}">
        <p14:creationId xmlns:p14="http://schemas.microsoft.com/office/powerpoint/2010/main" val="3849496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011" y="261399"/>
            <a:ext cx="6858000" cy="172380"/>
          </a:xfrm>
        </p:spPr>
        <p:txBody>
          <a:bodyPr>
            <a:noAutofit/>
          </a:bodyPr>
          <a:lstStyle/>
          <a:p>
            <a:r>
              <a:rPr lang="en-AU" sz="1350" b="1" dirty="0"/>
              <a:t>MANAGING YOUR OWN HEALTH AND SAFETY AT WORK</a:t>
            </a:r>
          </a:p>
        </p:txBody>
      </p:sp>
      <p:graphicFrame>
        <p:nvGraphicFramePr>
          <p:cNvPr id="4" name="Table 3"/>
          <p:cNvGraphicFramePr>
            <a:graphicFrameLocks noGrp="1"/>
          </p:cNvGraphicFramePr>
          <p:nvPr>
            <p:extLst>
              <p:ext uri="{D42A27DB-BD31-4B8C-83A1-F6EECF244321}">
                <p14:modId xmlns:p14="http://schemas.microsoft.com/office/powerpoint/2010/main" val="602870329"/>
              </p:ext>
            </p:extLst>
          </p:nvPr>
        </p:nvGraphicFramePr>
        <p:xfrm>
          <a:off x="251521" y="406382"/>
          <a:ext cx="8712967" cy="4420754"/>
        </p:xfrm>
        <a:graphic>
          <a:graphicData uri="http://schemas.openxmlformats.org/drawingml/2006/table">
            <a:tbl>
              <a:tblPr firstRow="1" bandRow="1">
                <a:solidFill>
                  <a:srgbClr val="33CCCC"/>
                </a:solidFill>
                <a:tableStyleId>{5C22544A-7EE6-4342-B048-85BDC9FD1C3A}</a:tableStyleId>
              </a:tblPr>
              <a:tblGrid>
                <a:gridCol w="1887628">
                  <a:extLst>
                    <a:ext uri="{9D8B030D-6E8A-4147-A177-3AD203B41FA5}">
                      <a16:colId xmlns:a16="http://schemas.microsoft.com/office/drawing/2014/main" val="1547085989"/>
                    </a:ext>
                  </a:extLst>
                </a:gridCol>
                <a:gridCol w="802104">
                  <a:extLst>
                    <a:ext uri="{9D8B030D-6E8A-4147-A177-3AD203B41FA5}">
                      <a16:colId xmlns:a16="http://schemas.microsoft.com/office/drawing/2014/main" val="265229588"/>
                    </a:ext>
                  </a:extLst>
                </a:gridCol>
                <a:gridCol w="767234">
                  <a:extLst>
                    <a:ext uri="{9D8B030D-6E8A-4147-A177-3AD203B41FA5}">
                      <a16:colId xmlns:a16="http://schemas.microsoft.com/office/drawing/2014/main" val="3998138353"/>
                    </a:ext>
                  </a:extLst>
                </a:gridCol>
                <a:gridCol w="723141">
                  <a:extLst>
                    <a:ext uri="{9D8B030D-6E8A-4147-A177-3AD203B41FA5}">
                      <a16:colId xmlns:a16="http://schemas.microsoft.com/office/drawing/2014/main" val="368057215"/>
                    </a:ext>
                  </a:extLst>
                </a:gridCol>
                <a:gridCol w="1022981">
                  <a:extLst>
                    <a:ext uri="{9D8B030D-6E8A-4147-A177-3AD203B41FA5}">
                      <a16:colId xmlns:a16="http://schemas.microsoft.com/office/drawing/2014/main" val="511954864"/>
                    </a:ext>
                  </a:extLst>
                </a:gridCol>
                <a:gridCol w="1331637">
                  <a:extLst>
                    <a:ext uri="{9D8B030D-6E8A-4147-A177-3AD203B41FA5}">
                      <a16:colId xmlns:a16="http://schemas.microsoft.com/office/drawing/2014/main" val="1347859056"/>
                    </a:ext>
                  </a:extLst>
                </a:gridCol>
                <a:gridCol w="1089121">
                  <a:extLst>
                    <a:ext uri="{9D8B030D-6E8A-4147-A177-3AD203B41FA5}">
                      <a16:colId xmlns:a16="http://schemas.microsoft.com/office/drawing/2014/main" val="154664954"/>
                    </a:ext>
                  </a:extLst>
                </a:gridCol>
                <a:gridCol w="1089121">
                  <a:extLst>
                    <a:ext uri="{9D8B030D-6E8A-4147-A177-3AD203B41FA5}">
                      <a16:colId xmlns:a16="http://schemas.microsoft.com/office/drawing/2014/main" val="2597951033"/>
                    </a:ext>
                  </a:extLst>
                </a:gridCol>
              </a:tblGrid>
              <a:tr h="280592">
                <a:tc gridSpan="8">
                  <a:txBody>
                    <a:bodyPr/>
                    <a:lstStyle/>
                    <a:p>
                      <a:pPr algn="ctr"/>
                      <a:r>
                        <a:rPr lang="en-AU" sz="1400" dirty="0" smtClean="0">
                          <a:solidFill>
                            <a:schemeClr val="bg1"/>
                          </a:solidFill>
                        </a:rPr>
                        <a:t>School administrative</a:t>
                      </a:r>
                      <a:r>
                        <a:rPr lang="en-AU" sz="1400" baseline="0" dirty="0" smtClean="0">
                          <a:solidFill>
                            <a:schemeClr val="bg1"/>
                          </a:solidFill>
                        </a:rPr>
                        <a:t> support (SAS) staff – Risk management information sheets (sample)</a:t>
                      </a:r>
                      <a:endParaRPr lang="en-AU" sz="1400" dirty="0">
                        <a:solidFill>
                          <a:schemeClr val="bg1"/>
                        </a:solidFill>
                      </a:endParaRPr>
                    </a:p>
                  </a:txBody>
                  <a:tcPr marL="68580" marR="68580" marT="34290" marB="34290">
                    <a:solidFill>
                      <a:srgbClr val="33CCCC"/>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dirty="0"/>
                    </a:p>
                  </a:txBody>
                  <a:tcPr/>
                </a:tc>
                <a:extLst>
                  <a:ext uri="{0D108BD9-81ED-4DB2-BD59-A6C34878D82A}">
                    <a16:rowId xmlns:a16="http://schemas.microsoft.com/office/drawing/2014/main" val="2531833124"/>
                  </a:ext>
                </a:extLst>
              </a:tr>
              <a:tr h="662643">
                <a:tc>
                  <a:txBody>
                    <a:bodyPr/>
                    <a:lstStyle/>
                    <a:p>
                      <a:pPr algn="ctr"/>
                      <a:r>
                        <a:rPr lang="en-AU" sz="1400" dirty="0" smtClean="0"/>
                        <a:t>Policy</a:t>
                      </a:r>
                      <a:endParaRPr lang="en-AU" sz="1400" dirty="0"/>
                    </a:p>
                  </a:txBody>
                  <a:tcPr marL="68580" marR="68580" marT="34290" marB="34290">
                    <a:solidFill>
                      <a:srgbClr val="33CCCC"/>
                    </a:solidFill>
                  </a:tcPr>
                </a:tc>
                <a:tc>
                  <a:txBody>
                    <a:bodyPr/>
                    <a:lstStyle/>
                    <a:p>
                      <a:pPr algn="ctr"/>
                      <a:r>
                        <a:rPr lang="en-AU" sz="1400" dirty="0" smtClean="0"/>
                        <a:t>SAM</a:t>
                      </a:r>
                      <a:endParaRPr lang="en-AU" sz="1400" dirty="0"/>
                    </a:p>
                  </a:txBody>
                  <a:tcPr marL="68580" marR="68580" marT="34290" marB="34290"/>
                </a:tc>
                <a:tc>
                  <a:txBody>
                    <a:bodyPr/>
                    <a:lstStyle/>
                    <a:p>
                      <a:pPr algn="ctr"/>
                      <a:r>
                        <a:rPr lang="en-AU" sz="1400" dirty="0" smtClean="0"/>
                        <a:t>SAO Admin</a:t>
                      </a:r>
                      <a:endParaRPr lang="en-AU" sz="1400" dirty="0"/>
                    </a:p>
                  </a:txBody>
                  <a:tcPr marL="68580" marR="68580" marT="34290" marB="34290"/>
                </a:tc>
                <a:tc>
                  <a:txBody>
                    <a:bodyPr/>
                    <a:lstStyle/>
                    <a:p>
                      <a:pPr algn="ctr"/>
                      <a:r>
                        <a:rPr lang="en-AU" sz="1400" dirty="0" smtClean="0"/>
                        <a:t>SAO Library</a:t>
                      </a:r>
                      <a:endParaRPr lang="en-AU" sz="1400" dirty="0"/>
                    </a:p>
                  </a:txBody>
                  <a:tcPr marL="68580" marR="68580" marT="34290" marB="34290"/>
                </a:tc>
                <a:tc>
                  <a:txBody>
                    <a:bodyPr/>
                    <a:lstStyle/>
                    <a:p>
                      <a:pPr algn="ctr"/>
                      <a:r>
                        <a:rPr lang="en-AU" sz="1400" dirty="0" smtClean="0"/>
                        <a:t>SAO TAS</a:t>
                      </a:r>
                      <a:endParaRPr lang="en-AU" sz="1400" dirty="0"/>
                    </a:p>
                  </a:txBody>
                  <a:tcPr marL="68580" marR="68580" marT="34290" marB="34290"/>
                </a:tc>
                <a:tc>
                  <a:txBody>
                    <a:bodyPr/>
                    <a:lstStyle/>
                    <a:p>
                      <a:pPr algn="ctr"/>
                      <a:r>
                        <a:rPr lang="en-AU" sz="1400" dirty="0" smtClean="0"/>
                        <a:t>SAO Science</a:t>
                      </a:r>
                      <a:endParaRPr lang="en-AU" sz="1400" dirty="0"/>
                    </a:p>
                  </a:txBody>
                  <a:tcPr marL="68580" marR="68580" marT="34290" marB="34290"/>
                </a:tc>
                <a:tc>
                  <a:txBody>
                    <a:bodyPr/>
                    <a:lstStyle/>
                    <a:p>
                      <a:pPr algn="ctr"/>
                      <a:r>
                        <a:rPr lang="en-AU" sz="1400" dirty="0" smtClean="0"/>
                        <a:t>SLSO</a:t>
                      </a:r>
                      <a:endParaRPr lang="en-AU" sz="1400" dirty="0"/>
                    </a:p>
                  </a:txBody>
                  <a:tcPr marL="68580" marR="68580" marT="34290" marB="34290"/>
                </a:tc>
                <a:tc>
                  <a:txBody>
                    <a:bodyPr/>
                    <a:lstStyle/>
                    <a:p>
                      <a:pPr algn="ctr"/>
                      <a:r>
                        <a:rPr lang="en-AU" sz="1400" dirty="0" smtClean="0"/>
                        <a:t>GA &amp; FA</a:t>
                      </a:r>
                      <a:endParaRPr lang="en-AU" sz="1400" dirty="0"/>
                    </a:p>
                  </a:txBody>
                  <a:tcPr marL="68580" marR="68580" marT="34290" marB="34290"/>
                </a:tc>
                <a:extLst>
                  <a:ext uri="{0D108BD9-81ED-4DB2-BD59-A6C34878D82A}">
                    <a16:rowId xmlns:a16="http://schemas.microsoft.com/office/drawing/2014/main" val="1234937730"/>
                  </a:ext>
                </a:extLst>
              </a:tr>
              <a:tr h="280592">
                <a:tc>
                  <a:txBody>
                    <a:bodyPr/>
                    <a:lstStyle/>
                    <a:p>
                      <a:r>
                        <a:rPr lang="en-AU" sz="1400" dirty="0" smtClean="0">
                          <a:hlinkClick r:id="rId3"/>
                        </a:rPr>
                        <a:t>Footwear guidelines</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2845758259"/>
                  </a:ext>
                </a:extLst>
              </a:tr>
              <a:tr h="280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hlinkClick r:id="rId4"/>
                        </a:rPr>
                        <a:t>Working alone</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1773517028"/>
                  </a:ext>
                </a:extLst>
              </a:tr>
              <a:tr h="484309">
                <a:tc>
                  <a:txBody>
                    <a:bodyPr/>
                    <a:lstStyle/>
                    <a:p>
                      <a:r>
                        <a:rPr lang="en-AU" sz="1400" dirty="0" smtClean="0">
                          <a:hlinkClick r:id="rId5"/>
                        </a:rPr>
                        <a:t>Safe operating procedures</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1525365840"/>
                  </a:ext>
                </a:extLst>
              </a:tr>
              <a:tr h="280592">
                <a:tc>
                  <a:txBody>
                    <a:bodyPr/>
                    <a:lstStyle/>
                    <a:p>
                      <a:r>
                        <a:rPr lang="en-AU" sz="1400" dirty="0" smtClean="0">
                          <a:hlinkClick r:id="rId6"/>
                        </a:rPr>
                        <a:t>Safe use of PCs</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3117376294"/>
                  </a:ext>
                </a:extLst>
              </a:tr>
              <a:tr h="280592">
                <a:tc>
                  <a:txBody>
                    <a:bodyPr/>
                    <a:lstStyle/>
                    <a:p>
                      <a:r>
                        <a:rPr lang="en-AU" sz="1400" dirty="0" smtClean="0">
                          <a:hlinkClick r:id="rId7"/>
                        </a:rPr>
                        <a:t>Cash handling</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4287692130"/>
                  </a:ext>
                </a:extLst>
              </a:tr>
              <a:tr h="280592">
                <a:tc>
                  <a:txBody>
                    <a:bodyPr/>
                    <a:lstStyle/>
                    <a:p>
                      <a:r>
                        <a:rPr lang="en-AU" sz="1400" dirty="0" smtClean="0">
                          <a:hlinkClick r:id="rId8"/>
                        </a:rPr>
                        <a:t>Chemical safety</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3026070162"/>
                  </a:ext>
                </a:extLst>
              </a:tr>
              <a:tr h="463138">
                <a:tc>
                  <a:txBody>
                    <a:bodyPr/>
                    <a:lstStyle/>
                    <a:p>
                      <a:r>
                        <a:rPr lang="en-AU" sz="1400" dirty="0" smtClean="0">
                          <a:hlinkClick r:id="rId9"/>
                        </a:rPr>
                        <a:t>Engaging contractors</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802095710"/>
                  </a:ext>
                </a:extLst>
              </a:tr>
              <a:tr h="280592">
                <a:tc>
                  <a:txBody>
                    <a:bodyPr/>
                    <a:lstStyle/>
                    <a:p>
                      <a:r>
                        <a:rPr lang="en-AU" sz="1400" dirty="0" smtClean="0">
                          <a:hlinkClick r:id="rId10"/>
                        </a:rPr>
                        <a:t>Manual handling</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1978310002"/>
                  </a:ext>
                </a:extLst>
              </a:tr>
              <a:tr h="330793">
                <a:tc>
                  <a:txBody>
                    <a:bodyPr/>
                    <a:lstStyle/>
                    <a:p>
                      <a:r>
                        <a:rPr lang="en-AU" sz="1400" dirty="0" smtClean="0">
                          <a:hlinkClick r:id="rId11"/>
                        </a:rPr>
                        <a:t>First aid procedures</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3317283251"/>
                  </a:ext>
                </a:extLst>
              </a:tr>
              <a:tr h="463138">
                <a:tc>
                  <a:txBody>
                    <a:bodyPr/>
                    <a:lstStyle/>
                    <a:p>
                      <a:r>
                        <a:rPr lang="en-AU" sz="1400" dirty="0" smtClean="0">
                          <a:hlinkClick r:id="rId11"/>
                        </a:rPr>
                        <a:t>Prescribed medication</a:t>
                      </a:r>
                      <a:endParaRPr lang="en-AU" sz="1400" dirty="0"/>
                    </a:p>
                  </a:txBody>
                  <a:tcPr marL="68580" marR="68580" marT="34290" marB="34290">
                    <a:solidFill>
                      <a:srgbClr val="33CCCC"/>
                    </a:solidFill>
                  </a:tcPr>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a:p>
                  </a:txBody>
                  <a:tcPr marL="68580" marR="68580" marT="34290" marB="34290"/>
                </a:tc>
                <a:tc>
                  <a:txBody>
                    <a:bodyPr/>
                    <a:lstStyle/>
                    <a:p>
                      <a:pPr algn="ctr"/>
                      <a:endParaRPr lang="en-AU" sz="1400" dirty="0"/>
                    </a:p>
                  </a:txBody>
                  <a:tcPr marL="68580" marR="68580" marT="34290" marB="34290"/>
                </a:tc>
                <a:tc>
                  <a:txBody>
                    <a:bodyPr/>
                    <a:lstStyle/>
                    <a:p>
                      <a:pPr algn="ctr"/>
                      <a:endParaRPr lang="en-AU" sz="1400" dirty="0"/>
                    </a:p>
                  </a:txBody>
                  <a:tcPr marL="68580" marR="68580" marT="34290" marB="34290"/>
                </a:tc>
                <a:extLst>
                  <a:ext uri="{0D108BD9-81ED-4DB2-BD59-A6C34878D82A}">
                    <a16:rowId xmlns:a16="http://schemas.microsoft.com/office/drawing/2014/main" val="3788458382"/>
                  </a:ext>
                </a:extLst>
              </a:tr>
            </a:tbl>
          </a:graphicData>
        </a:graphic>
      </p:graphicFrame>
      <p:pic>
        <p:nvPicPr>
          <p:cNvPr id="7" name="Picture 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31113" y="1317720"/>
            <a:ext cx="329132" cy="286202"/>
          </a:xfrm>
          <a:prstGeom prst="rect">
            <a:avLst/>
          </a:prstGeom>
        </p:spPr>
      </p:pic>
      <p:pic>
        <p:nvPicPr>
          <p:cNvPr id="8" name="Picture 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44121" y="1602950"/>
            <a:ext cx="329132" cy="286202"/>
          </a:xfrm>
          <a:prstGeom prst="rect">
            <a:avLst/>
          </a:prstGeom>
        </p:spPr>
      </p:pic>
      <p:pic>
        <p:nvPicPr>
          <p:cNvPr id="9" name="Picture 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1723" y="1986742"/>
            <a:ext cx="329132" cy="286202"/>
          </a:xfrm>
          <a:prstGeom prst="rect">
            <a:avLst/>
          </a:prstGeom>
        </p:spPr>
      </p:pic>
      <p:pic>
        <p:nvPicPr>
          <p:cNvPr id="10" name="Picture 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1720" y="2423633"/>
            <a:ext cx="329132" cy="286202"/>
          </a:xfrm>
          <a:prstGeom prst="rect">
            <a:avLst/>
          </a:prstGeom>
        </p:spPr>
      </p:pic>
      <p:pic>
        <p:nvPicPr>
          <p:cNvPr id="11" name="Picture 1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6788" y="2682606"/>
            <a:ext cx="329132" cy="286202"/>
          </a:xfrm>
          <a:prstGeom prst="rect">
            <a:avLst/>
          </a:prstGeom>
        </p:spPr>
      </p:pic>
      <p:pic>
        <p:nvPicPr>
          <p:cNvPr id="12" name="Picture 11"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35601" y="2983377"/>
            <a:ext cx="329132" cy="286202"/>
          </a:xfrm>
          <a:prstGeom prst="rect">
            <a:avLst/>
          </a:prstGeom>
        </p:spPr>
      </p:pic>
      <p:pic>
        <p:nvPicPr>
          <p:cNvPr id="13" name="Picture 12"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8667" y="3339498"/>
            <a:ext cx="329132" cy="286202"/>
          </a:xfrm>
          <a:prstGeom prst="rect">
            <a:avLst/>
          </a:prstGeom>
        </p:spPr>
      </p:pic>
      <p:pic>
        <p:nvPicPr>
          <p:cNvPr id="14" name="Picture 13"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2746" y="3732049"/>
            <a:ext cx="329132" cy="286202"/>
          </a:xfrm>
          <a:prstGeom prst="rect">
            <a:avLst/>
          </a:prstGeom>
        </p:spPr>
      </p:pic>
      <p:pic>
        <p:nvPicPr>
          <p:cNvPr id="15" name="Picture 14"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1719" y="4004509"/>
            <a:ext cx="329132" cy="286202"/>
          </a:xfrm>
          <a:prstGeom prst="rect">
            <a:avLst/>
          </a:prstGeom>
        </p:spPr>
      </p:pic>
      <p:pic>
        <p:nvPicPr>
          <p:cNvPr id="16" name="Picture 15"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41848" y="4430550"/>
            <a:ext cx="329132" cy="286202"/>
          </a:xfrm>
          <a:prstGeom prst="rect">
            <a:avLst/>
          </a:prstGeom>
        </p:spPr>
      </p:pic>
      <p:pic>
        <p:nvPicPr>
          <p:cNvPr id="17" name="Picture 1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61271" y="1339827"/>
            <a:ext cx="329132" cy="286202"/>
          </a:xfrm>
          <a:prstGeom prst="rect">
            <a:avLst/>
          </a:prstGeom>
        </p:spPr>
      </p:pic>
      <p:pic>
        <p:nvPicPr>
          <p:cNvPr id="18" name="Picture 1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38423" y="1587540"/>
            <a:ext cx="329132" cy="286202"/>
          </a:xfrm>
          <a:prstGeom prst="rect">
            <a:avLst/>
          </a:prstGeom>
        </p:spPr>
      </p:pic>
      <p:pic>
        <p:nvPicPr>
          <p:cNvPr id="19" name="Picture 1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60382" y="1986741"/>
            <a:ext cx="329132" cy="286202"/>
          </a:xfrm>
          <a:prstGeom prst="rect">
            <a:avLst/>
          </a:prstGeom>
        </p:spPr>
      </p:pic>
      <p:pic>
        <p:nvPicPr>
          <p:cNvPr id="20" name="Picture 1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0744" y="2466612"/>
            <a:ext cx="329132" cy="286202"/>
          </a:xfrm>
          <a:prstGeom prst="rect">
            <a:avLst/>
          </a:prstGeom>
        </p:spPr>
      </p:pic>
      <p:pic>
        <p:nvPicPr>
          <p:cNvPr id="21" name="Picture 2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10235" y="2734039"/>
            <a:ext cx="329132" cy="286202"/>
          </a:xfrm>
          <a:prstGeom prst="rect">
            <a:avLst/>
          </a:prstGeom>
        </p:spPr>
      </p:pic>
      <p:pic>
        <p:nvPicPr>
          <p:cNvPr id="22" name="Picture 21"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0744" y="3710092"/>
            <a:ext cx="329132" cy="286202"/>
          </a:xfrm>
          <a:prstGeom prst="rect">
            <a:avLst/>
          </a:prstGeom>
        </p:spPr>
      </p:pic>
      <p:pic>
        <p:nvPicPr>
          <p:cNvPr id="23" name="Picture 22"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60382" y="4040022"/>
            <a:ext cx="329132" cy="286202"/>
          </a:xfrm>
          <a:prstGeom prst="rect">
            <a:avLst/>
          </a:prstGeom>
        </p:spPr>
      </p:pic>
      <p:pic>
        <p:nvPicPr>
          <p:cNvPr id="24" name="Picture 23"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0744" y="4425891"/>
            <a:ext cx="329132" cy="286202"/>
          </a:xfrm>
          <a:prstGeom prst="rect">
            <a:avLst/>
          </a:prstGeom>
        </p:spPr>
      </p:pic>
      <p:pic>
        <p:nvPicPr>
          <p:cNvPr id="25" name="Picture 24"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7549" y="1349434"/>
            <a:ext cx="329132" cy="286202"/>
          </a:xfrm>
          <a:prstGeom prst="rect">
            <a:avLst/>
          </a:prstGeom>
        </p:spPr>
      </p:pic>
      <p:pic>
        <p:nvPicPr>
          <p:cNvPr id="26" name="Picture 25"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0997" y="1612704"/>
            <a:ext cx="329132" cy="286202"/>
          </a:xfrm>
          <a:prstGeom prst="rect">
            <a:avLst/>
          </a:prstGeom>
        </p:spPr>
      </p:pic>
      <p:pic>
        <p:nvPicPr>
          <p:cNvPr id="27" name="Picture 2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0218" y="1988878"/>
            <a:ext cx="329132" cy="286202"/>
          </a:xfrm>
          <a:prstGeom prst="rect">
            <a:avLst/>
          </a:prstGeom>
        </p:spPr>
      </p:pic>
      <p:pic>
        <p:nvPicPr>
          <p:cNvPr id="28" name="Picture 2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03659" y="2330557"/>
            <a:ext cx="329132" cy="286202"/>
          </a:xfrm>
          <a:prstGeom prst="rect">
            <a:avLst/>
          </a:prstGeom>
        </p:spPr>
      </p:pic>
      <p:pic>
        <p:nvPicPr>
          <p:cNvPr id="29" name="Picture 2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05129" y="2682606"/>
            <a:ext cx="329132" cy="286202"/>
          </a:xfrm>
          <a:prstGeom prst="rect">
            <a:avLst/>
          </a:prstGeom>
        </p:spPr>
      </p:pic>
      <p:pic>
        <p:nvPicPr>
          <p:cNvPr id="30" name="Picture 2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30769" y="3766263"/>
            <a:ext cx="329132" cy="286202"/>
          </a:xfrm>
          <a:prstGeom prst="rect">
            <a:avLst/>
          </a:prstGeom>
        </p:spPr>
      </p:pic>
      <p:pic>
        <p:nvPicPr>
          <p:cNvPr id="31" name="Picture 3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0126" y="4074046"/>
            <a:ext cx="329132" cy="286202"/>
          </a:xfrm>
          <a:prstGeom prst="rect">
            <a:avLst/>
          </a:prstGeom>
        </p:spPr>
      </p:pic>
      <p:pic>
        <p:nvPicPr>
          <p:cNvPr id="32" name="Picture 31"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1381" y="1349434"/>
            <a:ext cx="329132" cy="286202"/>
          </a:xfrm>
          <a:prstGeom prst="rect">
            <a:avLst/>
          </a:prstGeom>
        </p:spPr>
      </p:pic>
      <p:pic>
        <p:nvPicPr>
          <p:cNvPr id="33" name="Picture 32"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90245" y="1633218"/>
            <a:ext cx="329132" cy="286202"/>
          </a:xfrm>
          <a:prstGeom prst="rect">
            <a:avLst/>
          </a:prstGeom>
        </p:spPr>
      </p:pic>
      <p:pic>
        <p:nvPicPr>
          <p:cNvPr id="34" name="Picture 33"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90245" y="1988878"/>
            <a:ext cx="329132" cy="286202"/>
          </a:xfrm>
          <a:prstGeom prst="rect">
            <a:avLst/>
          </a:prstGeom>
        </p:spPr>
      </p:pic>
      <p:pic>
        <p:nvPicPr>
          <p:cNvPr id="35" name="Picture 34"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10538" y="2691524"/>
            <a:ext cx="329132" cy="286202"/>
          </a:xfrm>
          <a:prstGeom prst="rect">
            <a:avLst/>
          </a:prstGeom>
        </p:spPr>
      </p:pic>
      <p:pic>
        <p:nvPicPr>
          <p:cNvPr id="36" name="Picture 35"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18435" y="3301787"/>
            <a:ext cx="329132" cy="286202"/>
          </a:xfrm>
          <a:prstGeom prst="rect">
            <a:avLst/>
          </a:prstGeom>
        </p:spPr>
      </p:pic>
      <p:pic>
        <p:nvPicPr>
          <p:cNvPr id="37" name="Picture 3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22053" y="3744614"/>
            <a:ext cx="329132" cy="286202"/>
          </a:xfrm>
          <a:prstGeom prst="rect">
            <a:avLst/>
          </a:prstGeom>
        </p:spPr>
      </p:pic>
      <p:pic>
        <p:nvPicPr>
          <p:cNvPr id="38" name="Picture 3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99387" y="4083702"/>
            <a:ext cx="329132" cy="286202"/>
          </a:xfrm>
          <a:prstGeom prst="rect">
            <a:avLst/>
          </a:prstGeom>
        </p:spPr>
      </p:pic>
      <p:pic>
        <p:nvPicPr>
          <p:cNvPr id="39" name="Picture 3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17449" y="1319212"/>
            <a:ext cx="329132" cy="286202"/>
          </a:xfrm>
          <a:prstGeom prst="rect">
            <a:avLst/>
          </a:prstGeom>
        </p:spPr>
      </p:pic>
      <p:pic>
        <p:nvPicPr>
          <p:cNvPr id="40" name="Picture 3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12600" y="1644836"/>
            <a:ext cx="329132" cy="286202"/>
          </a:xfrm>
          <a:prstGeom prst="rect">
            <a:avLst/>
          </a:prstGeom>
        </p:spPr>
      </p:pic>
      <p:pic>
        <p:nvPicPr>
          <p:cNvPr id="41" name="Picture 4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04865" y="1982583"/>
            <a:ext cx="329132" cy="286202"/>
          </a:xfrm>
          <a:prstGeom prst="rect">
            <a:avLst/>
          </a:prstGeom>
        </p:spPr>
      </p:pic>
      <p:pic>
        <p:nvPicPr>
          <p:cNvPr id="42" name="Picture 41"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21649" y="2392143"/>
            <a:ext cx="329132" cy="286202"/>
          </a:xfrm>
          <a:prstGeom prst="rect">
            <a:avLst/>
          </a:prstGeom>
        </p:spPr>
      </p:pic>
      <p:pic>
        <p:nvPicPr>
          <p:cNvPr id="43" name="Picture 42"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50905" y="2949173"/>
            <a:ext cx="329132" cy="286202"/>
          </a:xfrm>
          <a:prstGeom prst="rect">
            <a:avLst/>
          </a:prstGeom>
        </p:spPr>
      </p:pic>
      <p:pic>
        <p:nvPicPr>
          <p:cNvPr id="44" name="Picture 43"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93798" y="3715381"/>
            <a:ext cx="329132" cy="286202"/>
          </a:xfrm>
          <a:prstGeom prst="rect">
            <a:avLst/>
          </a:prstGeom>
        </p:spPr>
      </p:pic>
      <p:pic>
        <p:nvPicPr>
          <p:cNvPr id="45" name="Picture 44"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34441" y="4027730"/>
            <a:ext cx="329132" cy="286202"/>
          </a:xfrm>
          <a:prstGeom prst="rect">
            <a:avLst/>
          </a:prstGeom>
        </p:spPr>
      </p:pic>
      <p:pic>
        <p:nvPicPr>
          <p:cNvPr id="46" name="Picture 45"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7597" y="1344496"/>
            <a:ext cx="329132" cy="286202"/>
          </a:xfrm>
          <a:prstGeom prst="rect">
            <a:avLst/>
          </a:prstGeom>
        </p:spPr>
      </p:pic>
      <p:pic>
        <p:nvPicPr>
          <p:cNvPr id="47" name="Picture 4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73290" y="1289118"/>
            <a:ext cx="329132" cy="286202"/>
          </a:xfrm>
          <a:prstGeom prst="rect">
            <a:avLst/>
          </a:prstGeom>
        </p:spPr>
      </p:pic>
      <p:pic>
        <p:nvPicPr>
          <p:cNvPr id="48" name="Picture 4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66001" y="1644836"/>
            <a:ext cx="329132" cy="286202"/>
          </a:xfrm>
          <a:prstGeom prst="rect">
            <a:avLst/>
          </a:prstGeom>
        </p:spPr>
      </p:pic>
      <p:pic>
        <p:nvPicPr>
          <p:cNvPr id="49" name="Picture 4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83724" y="1633218"/>
            <a:ext cx="329132" cy="286202"/>
          </a:xfrm>
          <a:prstGeom prst="rect">
            <a:avLst/>
          </a:prstGeom>
        </p:spPr>
      </p:pic>
      <p:pic>
        <p:nvPicPr>
          <p:cNvPr id="50" name="Picture 4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33960" y="1993752"/>
            <a:ext cx="329132" cy="286202"/>
          </a:xfrm>
          <a:prstGeom prst="rect">
            <a:avLst/>
          </a:prstGeom>
        </p:spPr>
      </p:pic>
      <p:pic>
        <p:nvPicPr>
          <p:cNvPr id="51" name="Picture 5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3128" y="2009884"/>
            <a:ext cx="329132" cy="286202"/>
          </a:xfrm>
          <a:prstGeom prst="rect">
            <a:avLst/>
          </a:prstGeom>
        </p:spPr>
      </p:pic>
      <p:pic>
        <p:nvPicPr>
          <p:cNvPr id="52" name="Picture 51"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6451" y="2338594"/>
            <a:ext cx="329132" cy="286202"/>
          </a:xfrm>
          <a:prstGeom prst="rect">
            <a:avLst/>
          </a:prstGeom>
        </p:spPr>
      </p:pic>
      <p:pic>
        <p:nvPicPr>
          <p:cNvPr id="53" name="Picture 52"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89477" y="2373274"/>
            <a:ext cx="329132" cy="286202"/>
          </a:xfrm>
          <a:prstGeom prst="rect">
            <a:avLst/>
          </a:prstGeom>
        </p:spPr>
      </p:pic>
      <p:pic>
        <p:nvPicPr>
          <p:cNvPr id="54" name="Picture 53"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66001" y="2678110"/>
            <a:ext cx="329132" cy="286202"/>
          </a:xfrm>
          <a:prstGeom prst="rect">
            <a:avLst/>
          </a:prstGeom>
        </p:spPr>
      </p:pic>
      <p:pic>
        <p:nvPicPr>
          <p:cNvPr id="55" name="Picture 54"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3251" y="2983377"/>
            <a:ext cx="329132" cy="286202"/>
          </a:xfrm>
          <a:prstGeom prst="rect">
            <a:avLst/>
          </a:prstGeom>
        </p:spPr>
      </p:pic>
      <p:pic>
        <p:nvPicPr>
          <p:cNvPr id="56" name="Picture 55"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5359" y="3452136"/>
            <a:ext cx="329132" cy="286202"/>
          </a:xfrm>
          <a:prstGeom prst="rect">
            <a:avLst/>
          </a:prstGeom>
        </p:spPr>
      </p:pic>
      <p:pic>
        <p:nvPicPr>
          <p:cNvPr id="57" name="Picture 56"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16920" y="3699011"/>
            <a:ext cx="329132" cy="286202"/>
          </a:xfrm>
          <a:prstGeom prst="rect">
            <a:avLst/>
          </a:prstGeom>
        </p:spPr>
      </p:pic>
      <p:pic>
        <p:nvPicPr>
          <p:cNvPr id="58" name="Picture 57"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3846" y="3787102"/>
            <a:ext cx="329132" cy="286202"/>
          </a:xfrm>
          <a:prstGeom prst="rect">
            <a:avLst/>
          </a:prstGeom>
        </p:spPr>
      </p:pic>
      <p:pic>
        <p:nvPicPr>
          <p:cNvPr id="59" name="Picture 58"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3251" y="4022834"/>
            <a:ext cx="329132" cy="286202"/>
          </a:xfrm>
          <a:prstGeom prst="rect">
            <a:avLst/>
          </a:prstGeom>
        </p:spPr>
      </p:pic>
      <p:pic>
        <p:nvPicPr>
          <p:cNvPr id="60" name="Picture 59"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90375" y="4108545"/>
            <a:ext cx="329132" cy="286202"/>
          </a:xfrm>
          <a:prstGeom prst="rect">
            <a:avLst/>
          </a:prstGeom>
        </p:spPr>
      </p:pic>
      <p:pic>
        <p:nvPicPr>
          <p:cNvPr id="61" name="Picture 60" descr="File:Check mark 23x20 04.svg - Wikimedia Common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2998" y="3322345"/>
            <a:ext cx="329132" cy="286202"/>
          </a:xfrm>
          <a:prstGeom prst="rect">
            <a:avLst/>
          </a:prstGeom>
        </p:spPr>
      </p:pic>
      <p:sp>
        <p:nvSpPr>
          <p:cNvPr id="3" name="Footer Placeholder 2"/>
          <p:cNvSpPr>
            <a:spLocks noGrp="1"/>
          </p:cNvSpPr>
          <p:nvPr>
            <p:ph type="ftr" sz="quarter" idx="11"/>
          </p:nvPr>
        </p:nvSpPr>
        <p:spPr>
          <a:xfrm>
            <a:off x="280856" y="4764030"/>
            <a:ext cx="6967556" cy="304437"/>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5" name="Slide Number Placeholder 4"/>
          <p:cNvSpPr>
            <a:spLocks noGrp="1"/>
          </p:cNvSpPr>
          <p:nvPr>
            <p:ph type="sldNum" sz="quarter" idx="12"/>
          </p:nvPr>
        </p:nvSpPr>
        <p:spPr>
          <a:xfrm>
            <a:off x="7631035" y="4780219"/>
            <a:ext cx="1341512" cy="273844"/>
          </a:xfrm>
        </p:spPr>
        <p:txBody>
          <a:bodyPr/>
          <a:lstStyle/>
          <a:p>
            <a:r>
              <a:rPr lang="en-AU" dirty="0" smtClean="0"/>
              <a:t>Slide </a:t>
            </a:r>
            <a:fld id="{54AEF31F-6EF1-479A-913C-7EA62DF28205}" type="slidenum">
              <a:rPr lang="en-AU" smtClean="0"/>
              <a:t>21</a:t>
            </a:fld>
            <a:endParaRPr lang="en-AU" dirty="0"/>
          </a:p>
        </p:txBody>
      </p:sp>
      <p:pic>
        <p:nvPicPr>
          <p:cNvPr id="62" name="Picture 61" descr="Colourful blurb" title="Graphi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7978" y="70829"/>
            <a:ext cx="755576" cy="7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306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16" y="54972"/>
            <a:ext cx="8280920" cy="709587"/>
          </a:xfrm>
        </p:spPr>
        <p:txBody>
          <a:bodyPr/>
          <a:lstStyle/>
          <a:p>
            <a:r>
              <a:rPr lang="en-AU" dirty="0"/>
              <a:t>Regular updates – policy and guidelines</a:t>
            </a:r>
          </a:p>
        </p:txBody>
      </p:sp>
      <p:sp>
        <p:nvSpPr>
          <p:cNvPr id="5" name="Footer Placeholder 4"/>
          <p:cNvSpPr>
            <a:spLocks noGrp="1"/>
          </p:cNvSpPr>
          <p:nvPr>
            <p:ph type="ftr" sz="quarter" idx="11"/>
          </p:nvPr>
        </p:nvSpPr>
        <p:spPr>
          <a:xfrm>
            <a:off x="395536" y="4659982"/>
            <a:ext cx="6355527"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028384" y="4659982"/>
            <a:ext cx="765448" cy="273844"/>
          </a:xfrm>
        </p:spPr>
        <p:txBody>
          <a:bodyPr/>
          <a:lstStyle/>
          <a:p>
            <a:r>
              <a:rPr lang="en-AU" dirty="0" smtClean="0"/>
              <a:t>Slide </a:t>
            </a:r>
            <a:fld id="{4A2A1DA9-8CAF-4BCA-B496-545B076AED2D}" type="slidenum">
              <a:rPr lang="en-AU" smtClean="0"/>
              <a:pPr/>
              <a:t>22</a:t>
            </a:fld>
            <a:endParaRPr lang="en-AU" dirty="0"/>
          </a:p>
        </p:txBody>
      </p:sp>
      <p:pic>
        <p:nvPicPr>
          <p:cNvPr id="8" name="Picture 7" descr="Logo" title="SchoolBiz"/>
          <p:cNvPicPr>
            <a:picLocks noChangeAspect="1"/>
          </p:cNvPicPr>
          <p:nvPr/>
        </p:nvPicPr>
        <p:blipFill rotWithShape="1">
          <a:blip r:embed="rId3"/>
          <a:srcRect r="57996" b="84988"/>
          <a:stretch/>
        </p:blipFill>
        <p:spPr>
          <a:xfrm>
            <a:off x="966196" y="852946"/>
            <a:ext cx="1224136" cy="381753"/>
          </a:xfrm>
          <a:prstGeom prst="rect">
            <a:avLst/>
          </a:prstGeom>
          <a:ln>
            <a:solidFill>
              <a:schemeClr val="accent2">
                <a:lumMod val="75000"/>
              </a:schemeClr>
            </a:solidFill>
          </a:ln>
        </p:spPr>
      </p:pic>
      <p:pic>
        <p:nvPicPr>
          <p:cNvPr id="8194" name="Picture 2" descr="screen shot" title="Do you have your WWCC cleara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50694">
            <a:off x="668096" y="1272272"/>
            <a:ext cx="3575673" cy="6400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8195" name="Picture 3" descr="Screen shot" title="Notifiable incide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1471">
            <a:off x="989714" y="2228523"/>
            <a:ext cx="3419284" cy="5964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5" name="Picture 4" descr="Screen shot" title="Safety aler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1521" y="1649926"/>
            <a:ext cx="1447800" cy="1781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6" name="Picture 5" descr="screen shot" title="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2506" y="1626561"/>
            <a:ext cx="1375785" cy="1804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092804" y="991303"/>
            <a:ext cx="3600400" cy="369332"/>
          </a:xfrm>
          <a:prstGeom prst="rect">
            <a:avLst/>
          </a:prstGeom>
          <a:noFill/>
          <a:ln>
            <a:solidFill>
              <a:srgbClr val="00B050"/>
            </a:solidFill>
          </a:ln>
        </p:spPr>
        <p:txBody>
          <a:bodyPr wrap="square" rtlCol="0">
            <a:spAutoFit/>
          </a:bodyPr>
          <a:lstStyle/>
          <a:p>
            <a:pPr algn="ctr"/>
            <a:r>
              <a:rPr lang="en-AU" b="1" dirty="0">
                <a:latin typeface="+mj-lt"/>
              </a:rPr>
              <a:t>Health and Safety website</a:t>
            </a:r>
          </a:p>
        </p:txBody>
      </p:sp>
      <p:pic>
        <p:nvPicPr>
          <p:cNvPr id="3" name="Picture 2" title="Graphic"/>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953" y="2884081"/>
            <a:ext cx="333994" cy="333994"/>
          </a:xfrm>
          <a:prstGeom prst="rect">
            <a:avLst/>
          </a:prstGeom>
        </p:spPr>
      </p:pic>
      <p:sp>
        <p:nvSpPr>
          <p:cNvPr id="4" name="Rectangle 3"/>
          <p:cNvSpPr/>
          <p:nvPr/>
        </p:nvSpPr>
        <p:spPr>
          <a:xfrm>
            <a:off x="395536" y="3400909"/>
            <a:ext cx="3140603" cy="324128"/>
          </a:xfrm>
          <a:prstGeom prst="rect">
            <a:avLst/>
          </a:prstGeom>
        </p:spPr>
        <p:txBody>
          <a:bodyPr wrap="none">
            <a:spAutoFit/>
          </a:bodyPr>
          <a:lstStyle/>
          <a:p>
            <a:pPr>
              <a:lnSpc>
                <a:spcPct val="115000"/>
              </a:lnSpc>
              <a:spcAft>
                <a:spcPts val="1000"/>
              </a:spcAft>
            </a:pPr>
            <a:r>
              <a:rPr lang="en-AU" sz="14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9"/>
              </a:rPr>
              <a:t>Click here for the </a:t>
            </a:r>
            <a:r>
              <a:rPr lang="en-AU" sz="1400" u="sng" dirty="0" err="1"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9"/>
              </a:rPr>
              <a:t>Schoolbiz</a:t>
            </a:r>
            <a:r>
              <a:rPr lang="en-AU" sz="14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9"/>
              </a:rPr>
              <a:t> webpage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747919" y="2892997"/>
            <a:ext cx="3772857" cy="369332"/>
          </a:xfrm>
          <a:prstGeom prst="rect">
            <a:avLst/>
          </a:prstGeom>
          <a:noFill/>
          <a:ln>
            <a:solidFill>
              <a:srgbClr val="00B050"/>
            </a:solidFill>
          </a:ln>
        </p:spPr>
        <p:txBody>
          <a:bodyPr wrap="square" rtlCol="0">
            <a:spAutoFit/>
          </a:bodyPr>
          <a:lstStyle/>
          <a:p>
            <a:pPr algn="r"/>
            <a:r>
              <a:rPr lang="en-AU" b="1" dirty="0" smtClean="0">
                <a:latin typeface="+mj-lt"/>
              </a:rPr>
              <a:t>Health and Safety on Yammer   </a:t>
            </a:r>
            <a:endParaRPr lang="en-AU" b="1" dirty="0">
              <a:latin typeface="+mj-lt"/>
            </a:endParaRPr>
          </a:p>
        </p:txBody>
      </p:sp>
      <p:sp>
        <p:nvSpPr>
          <p:cNvPr id="7" name="Rectangle 6"/>
          <p:cNvSpPr/>
          <p:nvPr/>
        </p:nvSpPr>
        <p:spPr>
          <a:xfrm>
            <a:off x="380316" y="3839347"/>
            <a:ext cx="3809790" cy="340093"/>
          </a:xfrm>
          <a:prstGeom prst="rect">
            <a:avLst/>
          </a:prstGeom>
        </p:spPr>
        <p:txBody>
          <a:bodyPr wrap="square">
            <a:spAutoFit/>
          </a:bodyPr>
          <a:lstStyle/>
          <a:p>
            <a:pPr>
              <a:lnSpc>
                <a:spcPct val="115000"/>
              </a:lnSpc>
              <a:spcAft>
                <a:spcPts val="1000"/>
              </a:spcAft>
            </a:pPr>
            <a:r>
              <a:rPr lang="en-AU" sz="14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0"/>
              </a:rPr>
              <a:t>Click here for the Health and safety news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95536" y="4240159"/>
            <a:ext cx="3312368" cy="340093"/>
          </a:xfrm>
          <a:prstGeom prst="rect">
            <a:avLst/>
          </a:prstGeom>
        </p:spPr>
        <p:txBody>
          <a:bodyPr wrap="square">
            <a:spAutoFit/>
          </a:bodyPr>
          <a:lstStyle/>
          <a:p>
            <a:pPr>
              <a:lnSpc>
                <a:spcPct val="115000"/>
              </a:lnSpc>
              <a:spcAft>
                <a:spcPts val="1000"/>
              </a:spcAft>
            </a:pPr>
            <a:r>
              <a:rPr lang="en-AU" sz="14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11"/>
              </a:rPr>
              <a:t>Click here to join Yammer</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800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8312" y="1178322"/>
            <a:ext cx="5039791" cy="1033388"/>
          </a:xfrm>
        </p:spPr>
        <p:txBody>
          <a:bodyPr/>
          <a:lstStyle/>
          <a:p>
            <a:r>
              <a:rPr lang="en-AU" dirty="0"/>
              <a:t>Has this module given you an</a:t>
            </a:r>
            <a:br>
              <a:rPr lang="en-AU" dirty="0"/>
            </a:br>
            <a:r>
              <a:rPr lang="en-AU" dirty="0"/>
              <a:t>understanding of how to:</a:t>
            </a:r>
          </a:p>
        </p:txBody>
      </p:sp>
      <p:sp>
        <p:nvSpPr>
          <p:cNvPr id="4" name="Footer Placeholder 3"/>
          <p:cNvSpPr>
            <a:spLocks noGrp="1"/>
          </p:cNvSpPr>
          <p:nvPr>
            <p:ph type="ftr" sz="quarter" idx="11"/>
          </p:nvPr>
        </p:nvSpPr>
        <p:spPr>
          <a:xfrm>
            <a:off x="396000" y="4699595"/>
            <a:ext cx="6480720"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5" name="Slide Number Placeholder 4"/>
          <p:cNvSpPr>
            <a:spLocks noGrp="1"/>
          </p:cNvSpPr>
          <p:nvPr>
            <p:ph type="sldNum" sz="quarter" idx="12"/>
          </p:nvPr>
        </p:nvSpPr>
        <p:spPr>
          <a:xfrm>
            <a:off x="7727032" y="4787354"/>
            <a:ext cx="981472" cy="198388"/>
          </a:xfrm>
        </p:spPr>
        <p:txBody>
          <a:bodyPr/>
          <a:lstStyle/>
          <a:p>
            <a:r>
              <a:rPr lang="en-AU" dirty="0" smtClean="0"/>
              <a:t>Slide </a:t>
            </a:r>
            <a:fld id="{4A2A1DA9-8CAF-4BCA-B496-545B076AED2D}" type="slidenum">
              <a:rPr lang="en-AU" smtClean="0"/>
              <a:pPr/>
              <a:t>23</a:t>
            </a:fld>
            <a:endParaRPr lang="en-AU" dirty="0"/>
          </a:p>
        </p:txBody>
      </p:sp>
      <p:sp>
        <p:nvSpPr>
          <p:cNvPr id="10" name="Content Placeholder 9"/>
          <p:cNvSpPr>
            <a:spLocks noGrp="1"/>
          </p:cNvSpPr>
          <p:nvPr>
            <p:ph sz="quarter" idx="17"/>
          </p:nvPr>
        </p:nvSpPr>
        <p:spPr>
          <a:xfrm>
            <a:off x="396000" y="1995686"/>
            <a:ext cx="5039792" cy="2160389"/>
          </a:xfrm>
        </p:spPr>
        <p:txBody>
          <a:bodyPr>
            <a:noAutofit/>
          </a:bodyPr>
          <a:lstStyle/>
          <a:p>
            <a:pPr marL="285750" lvl="0" indent="-285750">
              <a:buFont typeface="Arial" panose="020B0604020202020204" pitchFamily="34" charset="0"/>
              <a:buChar char="•"/>
            </a:pPr>
            <a:r>
              <a:rPr lang="en-AU" dirty="0"/>
              <a:t>act with integrity and demonstrate compliance with </a:t>
            </a:r>
            <a:r>
              <a:rPr lang="en-AU" dirty="0" smtClean="0"/>
              <a:t>department </a:t>
            </a:r>
            <a:r>
              <a:rPr lang="en-AU" dirty="0"/>
              <a:t>policies and procedures </a:t>
            </a:r>
          </a:p>
          <a:p>
            <a:pPr marL="285750" indent="-285750">
              <a:buFont typeface="Arial" panose="020B0604020202020204" pitchFamily="34" charset="0"/>
              <a:buChar char="•"/>
            </a:pPr>
            <a:r>
              <a:rPr lang="en-AU" dirty="0"/>
              <a:t>follow safe work practices and take reasonable care of own and others health and safety?</a:t>
            </a:r>
            <a:endParaRPr lang="en-AU" dirty="0">
              <a:solidFill>
                <a:schemeClr val="tx1"/>
              </a:solidFill>
            </a:endParaRPr>
          </a:p>
        </p:txBody>
      </p:sp>
      <p:sp>
        <p:nvSpPr>
          <p:cNvPr id="11" name="Title 10"/>
          <p:cNvSpPr>
            <a:spLocks noGrp="1"/>
          </p:cNvSpPr>
          <p:nvPr>
            <p:ph type="title"/>
          </p:nvPr>
        </p:nvSpPr>
        <p:spPr>
          <a:xfrm>
            <a:off x="251520" y="267494"/>
            <a:ext cx="8712968" cy="709587"/>
          </a:xfrm>
        </p:spPr>
        <p:txBody>
          <a:bodyPr/>
          <a:lstStyle/>
          <a:p>
            <a:r>
              <a:rPr lang="en-AU" sz="2200" dirty="0"/>
              <a:t>Reflecting on this module – Risk management in the workplace</a:t>
            </a:r>
            <a:endParaRPr lang="en-US" sz="2200" dirty="0"/>
          </a:p>
        </p:txBody>
      </p:sp>
      <p:pic>
        <p:nvPicPr>
          <p:cNvPr id="12" name="session.png" descr="Triangle pointing towards text"/>
          <p:cNvPicPr>
            <a:picLocks noGrp="1" noChangeAspect="1"/>
          </p:cNvPicPr>
          <p:nvPr>
            <p:ph type="pic" sz="quarter" idx="16"/>
          </p:nvPr>
        </p:nvPicPr>
        <p:blipFill>
          <a:blip r:embed="rId3">
            <a:extLst/>
          </a:blip>
          <a:stretch>
            <a:fillRect/>
          </a:stretch>
        </p:blipFill>
        <p:spPr>
          <a:xfrm rot="18120000">
            <a:off x="6577200" y="1418400"/>
            <a:ext cx="2494800" cy="2773375"/>
          </a:xfrm>
          <a:prstGeom prst="rect">
            <a:avLst/>
          </a:prstGeom>
          <a:ln w="12700">
            <a:miter lim="400000"/>
          </a:ln>
        </p:spPr>
      </p:pic>
    </p:spTree>
    <p:extLst>
      <p:ext uri="{BB962C8B-B14F-4D97-AF65-F5344CB8AC3E}">
        <p14:creationId xmlns:p14="http://schemas.microsoft.com/office/powerpoint/2010/main" val="1394298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err="1" smtClean="0"/>
              <a:t>Esa</a:t>
            </a:r>
            <a:r>
              <a:rPr lang="en-AU" dirty="0" smtClean="0"/>
              <a:t>  administrative practices modules</a:t>
            </a:r>
            <a:endParaRPr lang="en-AU" dirty="0">
              <a:latin typeface="+mn-lt"/>
            </a:endParaRPr>
          </a:p>
        </p:txBody>
      </p:sp>
      <p:sp>
        <p:nvSpPr>
          <p:cNvPr id="3" name="Footer Placeholder 2"/>
          <p:cNvSpPr>
            <a:spLocks noGrp="1"/>
          </p:cNvSpPr>
          <p:nvPr>
            <p:ph type="ftr" sz="quarter" idx="11"/>
          </p:nvPr>
        </p:nvSpPr>
        <p:spPr>
          <a:xfrm>
            <a:off x="430307" y="4715930"/>
            <a:ext cx="7416824"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4" name="Slide Number Placeholder 3"/>
          <p:cNvSpPr>
            <a:spLocks noGrp="1"/>
          </p:cNvSpPr>
          <p:nvPr>
            <p:ph type="sldNum" sz="quarter" idx="12"/>
          </p:nvPr>
        </p:nvSpPr>
        <p:spPr>
          <a:xfrm>
            <a:off x="7823681" y="4682233"/>
            <a:ext cx="936104" cy="273844"/>
          </a:xfrm>
        </p:spPr>
        <p:txBody>
          <a:bodyPr/>
          <a:lstStyle/>
          <a:p>
            <a:r>
              <a:rPr lang="en-AU" dirty="0" smtClean="0"/>
              <a:t>Slide </a:t>
            </a:r>
            <a:fld id="{4A2A1DA9-8CAF-4BCA-B496-545B076AED2D}" type="slidenum">
              <a:rPr lang="en-AU" smtClean="0"/>
              <a:pPr/>
              <a:t>24</a:t>
            </a:fld>
            <a:endParaRPr lang="en-AU" dirty="0"/>
          </a:p>
        </p:txBody>
      </p:sp>
      <p:graphicFrame>
        <p:nvGraphicFramePr>
          <p:cNvPr id="5" name="Table 4" title="Table"/>
          <p:cNvGraphicFramePr>
            <a:graphicFrameLocks noGrp="1"/>
          </p:cNvGraphicFramePr>
          <p:nvPr>
            <p:extLst>
              <p:ext uri="{D42A27DB-BD31-4B8C-83A1-F6EECF244321}">
                <p14:modId xmlns:p14="http://schemas.microsoft.com/office/powerpoint/2010/main" val="2599810288"/>
              </p:ext>
            </p:extLst>
          </p:nvPr>
        </p:nvGraphicFramePr>
        <p:xfrm>
          <a:off x="395535" y="1281430"/>
          <a:ext cx="8280920" cy="280008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tblGrid>
              <a:tr h="370840">
                <a:tc>
                  <a:txBody>
                    <a:bodyPr/>
                    <a:lstStyle/>
                    <a:p>
                      <a:r>
                        <a:rPr lang="en-AU" sz="1200" dirty="0" smtClean="0"/>
                        <a:t>2.1 Applying DoE policies and processes</a:t>
                      </a:r>
                      <a:endParaRPr lang="en-AU" sz="1200" dirty="0"/>
                    </a:p>
                  </a:txBody>
                  <a:tcPr/>
                </a:tc>
                <a:tc>
                  <a:txBody>
                    <a:bodyPr/>
                    <a:lstStyle/>
                    <a:p>
                      <a:r>
                        <a:rPr lang="en-AU" sz="1200" dirty="0" smtClean="0"/>
                        <a:t>2.2 Financial literacy and compliance</a:t>
                      </a:r>
                      <a:endParaRPr lang="en-AU" sz="1200" dirty="0"/>
                    </a:p>
                  </a:txBody>
                  <a:tcPr/>
                </a:tc>
                <a:tc>
                  <a:txBody>
                    <a:bodyPr/>
                    <a:lstStyle/>
                    <a:p>
                      <a:r>
                        <a:rPr lang="en-AU" sz="1200" dirty="0" smtClean="0"/>
                        <a:t>2.3 Achieving</a:t>
                      </a:r>
                      <a:r>
                        <a:rPr lang="en-AU" sz="1200" baseline="0" dirty="0" smtClean="0"/>
                        <a:t> team objectives</a:t>
                      </a:r>
                      <a:endParaRPr lang="en-AU" sz="1200" dirty="0"/>
                    </a:p>
                  </a:txBody>
                  <a:tcPr/>
                </a:tc>
                <a:tc>
                  <a:txBody>
                    <a:bodyPr/>
                    <a:lstStyle/>
                    <a:p>
                      <a:r>
                        <a:rPr lang="en-AU" sz="1200" dirty="0" smtClean="0"/>
                        <a:t>2.4 Supporting change</a:t>
                      </a:r>
                      <a:endParaRPr lang="en-AU" sz="1200" dirty="0"/>
                    </a:p>
                  </a:txBody>
                  <a:tcPr/>
                </a:tc>
                <a:tc>
                  <a:txBody>
                    <a:bodyPr/>
                    <a:lstStyle/>
                    <a:p>
                      <a:r>
                        <a:rPr lang="en-AU" sz="1200" dirty="0" smtClean="0"/>
                        <a:t>2.5 Systems improvement</a:t>
                      </a:r>
                      <a:endParaRPr lang="en-AU" sz="1200" dirty="0"/>
                    </a:p>
                  </a:txBody>
                  <a:tcPr/>
                </a:tc>
                <a:extLst>
                  <a:ext uri="{0D108BD9-81ED-4DB2-BD59-A6C34878D82A}">
                    <a16:rowId xmlns:a16="http://schemas.microsoft.com/office/drawing/2014/main" val="10000"/>
                  </a:ext>
                </a:extLst>
              </a:tr>
              <a:tr h="720000">
                <a:tc>
                  <a:txBody>
                    <a:bodyPr/>
                    <a:lstStyle/>
                    <a:p>
                      <a:r>
                        <a:rPr lang="en-AU" sz="1100" dirty="0" smtClean="0"/>
                        <a:t>Policy and Procedures in Administrative</a:t>
                      </a:r>
                      <a:r>
                        <a:rPr lang="en-AU" sz="1100" baseline="0" dirty="0" smtClean="0"/>
                        <a:t> Practices</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School Finance</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Team Objectives</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Change in the Workplace</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Technology</a:t>
                      </a:r>
                      <a:r>
                        <a:rPr lang="en-AU" sz="1100" baseline="0" dirty="0" smtClean="0"/>
                        <a:t> and Systems</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20000">
                <a:tc>
                  <a:txBody>
                    <a:bodyPr/>
                    <a:lstStyle/>
                    <a:p>
                      <a:r>
                        <a:rPr lang="en-AU" sz="1100" dirty="0" smtClean="0"/>
                        <a:t>Managing</a:t>
                      </a:r>
                      <a:r>
                        <a:rPr lang="en-AU" sz="1100" baseline="0" dirty="0" smtClean="0"/>
                        <a:t> Risk to ensure Health and Safety in the Workplace</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r>
                        <a:rPr lang="en-AU" sz="1100" dirty="0" smtClean="0"/>
                        <a:t>Financial Terminology</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endParaRPr lang="en-AU" sz="1100" dirty="0"/>
                    </a:p>
                  </a:txBody>
                  <a:tcPr anchor="ct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noFill/>
                  </a:tcPr>
                </a:tc>
                <a:tc>
                  <a:txBody>
                    <a:bodyPr/>
                    <a:lstStyle/>
                    <a:p>
                      <a:endParaRPr lang="en-AU" sz="1100" dirty="0"/>
                    </a:p>
                  </a:txBody>
                  <a:tcPr anchor="ctr">
                    <a:lnT w="12700" cap="flat" cmpd="sng" algn="ctr">
                      <a:solidFill>
                        <a:schemeClr val="accent5">
                          <a:lumMod val="75000"/>
                        </a:schemeClr>
                      </a:solidFill>
                      <a:prstDash val="solid"/>
                      <a:round/>
                      <a:headEnd type="none" w="med" len="med"/>
                      <a:tailEnd type="none" w="med" len="med"/>
                    </a:lnT>
                    <a:noFill/>
                  </a:tcPr>
                </a:tc>
                <a:tc>
                  <a:txBody>
                    <a:bodyPr/>
                    <a:lstStyle/>
                    <a:p>
                      <a:endParaRPr lang="en-AU" sz="1200" dirty="0"/>
                    </a:p>
                  </a:txBody>
                  <a:tcPr anchor="ctr">
                    <a:lnT w="12700" cap="flat" cmpd="sng" algn="ctr">
                      <a:solidFill>
                        <a:schemeClr val="accent5">
                          <a:lumMod val="75000"/>
                        </a:schemeClr>
                      </a:solidFill>
                      <a:prstDash val="solid"/>
                      <a:round/>
                      <a:headEnd type="none" w="med" len="med"/>
                      <a:tailEnd type="none" w="med" len="med"/>
                    </a:lnT>
                    <a:noFill/>
                  </a:tcPr>
                </a:tc>
                <a:extLst>
                  <a:ext uri="{0D108BD9-81ED-4DB2-BD59-A6C34878D82A}">
                    <a16:rowId xmlns:a16="http://schemas.microsoft.com/office/drawing/2014/main" val="10002"/>
                  </a:ext>
                </a:extLst>
              </a:tr>
              <a:tr h="720000">
                <a:tc>
                  <a:txBody>
                    <a:bodyPr/>
                    <a:lstStyle/>
                    <a:p>
                      <a:endParaRPr lang="en-AU" sz="1200" dirty="0"/>
                    </a:p>
                  </a:txBody>
                  <a:tcPr anchor="ctr">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noFill/>
                  </a:tcPr>
                </a:tc>
                <a:tc>
                  <a:txBody>
                    <a:bodyPr/>
                    <a:lstStyle/>
                    <a:p>
                      <a:r>
                        <a:rPr lang="en-AU" sz="1100" dirty="0" smtClean="0"/>
                        <a:t>Procurement</a:t>
                      </a:r>
                      <a:endParaRPr lang="en-AU" sz="1100"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6">
                        <a:lumMod val="40000"/>
                        <a:lumOff val="60000"/>
                      </a:schemeClr>
                    </a:solidFill>
                  </a:tcPr>
                </a:tc>
                <a:tc>
                  <a:txBody>
                    <a:bodyPr/>
                    <a:lstStyle/>
                    <a:p>
                      <a:endParaRPr lang="en-AU" sz="1100" dirty="0"/>
                    </a:p>
                  </a:txBody>
                  <a:tcPr anchor="ctr">
                    <a:lnL w="12700" cap="flat" cmpd="sng" algn="ctr">
                      <a:solidFill>
                        <a:schemeClr val="accent5">
                          <a:lumMod val="75000"/>
                        </a:schemeClr>
                      </a:solidFill>
                      <a:prstDash val="solid"/>
                      <a:round/>
                      <a:headEnd type="none" w="med" len="med"/>
                      <a:tailEnd type="none" w="med" len="med"/>
                    </a:lnL>
                    <a:noFill/>
                  </a:tcPr>
                </a:tc>
                <a:tc>
                  <a:txBody>
                    <a:bodyPr/>
                    <a:lstStyle/>
                    <a:p>
                      <a:endParaRPr lang="en-AU" sz="1100" dirty="0"/>
                    </a:p>
                  </a:txBody>
                  <a:tcPr anchor="ctr">
                    <a:noFill/>
                  </a:tcPr>
                </a:tc>
                <a:tc>
                  <a:txBody>
                    <a:bodyPr/>
                    <a:lstStyle/>
                    <a:p>
                      <a:endParaRPr lang="en-AU" sz="1200" dirty="0"/>
                    </a:p>
                  </a:txBody>
                  <a:tcPr anchor="ctr">
                    <a:noFill/>
                  </a:tcPr>
                </a:tc>
                <a:extLst>
                  <a:ext uri="{0D108BD9-81ED-4DB2-BD59-A6C34878D82A}">
                    <a16:rowId xmlns:a16="http://schemas.microsoft.com/office/drawing/2014/main" val="10003"/>
                  </a:ext>
                </a:extLst>
              </a:tr>
            </a:tbl>
          </a:graphicData>
        </a:graphic>
      </p:graphicFrame>
      <p:sp>
        <p:nvSpPr>
          <p:cNvPr id="7" name="Rectangle 6"/>
          <p:cNvSpPr/>
          <p:nvPr/>
        </p:nvSpPr>
        <p:spPr>
          <a:xfrm>
            <a:off x="323528" y="4287961"/>
            <a:ext cx="8240462" cy="461665"/>
          </a:xfrm>
          <a:prstGeom prst="rect">
            <a:avLst/>
          </a:prstGeom>
        </p:spPr>
        <p:txBody>
          <a:bodyPr wrap="square">
            <a:spAutoFit/>
          </a:bodyPr>
          <a:lstStyle/>
          <a:p>
            <a:r>
              <a:rPr lang="en-AU" sz="1200" dirty="0" smtClean="0">
                <a:hlinkClick r:id="rId3" tooltip="Professional learning website - School Administrative and Support Staff"/>
              </a:rPr>
              <a:t>Click here for the Professional learning website</a:t>
            </a:r>
            <a:endParaRPr lang="en-AU" sz="1200" dirty="0" smtClean="0"/>
          </a:p>
          <a:p>
            <a:endParaRPr lang="en-AU" sz="1200" dirty="0"/>
          </a:p>
        </p:txBody>
      </p:sp>
    </p:spTree>
    <p:extLst>
      <p:ext uri="{BB962C8B-B14F-4D97-AF65-F5344CB8AC3E}">
        <p14:creationId xmlns:p14="http://schemas.microsoft.com/office/powerpoint/2010/main" val="3587561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lvl="2" indent="0">
              <a:buNone/>
            </a:pPr>
            <a:r>
              <a:rPr lang="en-AU" sz="1800" dirty="0"/>
              <a:t>SAS staff Reference Group (SRG)</a:t>
            </a:r>
          </a:p>
          <a:p>
            <a:pPr marL="0" lvl="2" indent="0">
              <a:buNone/>
            </a:pPr>
            <a:r>
              <a:rPr lang="en-AU" sz="1800" dirty="0"/>
              <a:t>Professional learning calendar</a:t>
            </a:r>
          </a:p>
          <a:p>
            <a:pPr marL="0" lvl="2" indent="0">
              <a:buNone/>
            </a:pPr>
            <a:endParaRPr lang="en-AU" sz="1800" dirty="0"/>
          </a:p>
          <a:p>
            <a:pPr marL="0" lvl="2" indent="0">
              <a:buNone/>
            </a:pPr>
            <a:endParaRPr lang="en-AU" sz="1800" dirty="0"/>
          </a:p>
          <a:p>
            <a:pPr marL="0" lvl="2" indent="0">
              <a:buNone/>
            </a:pPr>
            <a:r>
              <a:rPr lang="en-AU" sz="1800" dirty="0"/>
              <a:t>Thank you for your participation</a:t>
            </a:r>
          </a:p>
        </p:txBody>
      </p:sp>
      <p:pic>
        <p:nvPicPr>
          <p:cNvPr id="11" name="Content Placeholder 10" title="Professional learning calendar screensho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86288" y="1438580"/>
            <a:ext cx="4100512" cy="2888640"/>
          </a:xfrm>
        </p:spPr>
      </p:pic>
      <p:sp>
        <p:nvSpPr>
          <p:cNvPr id="5" name="Footer Placeholder 4"/>
          <p:cNvSpPr>
            <a:spLocks noGrp="1"/>
          </p:cNvSpPr>
          <p:nvPr>
            <p:ph type="ftr" sz="quarter" idx="11"/>
          </p:nvPr>
        </p:nvSpPr>
        <p:spPr>
          <a:xfrm>
            <a:off x="395536" y="4749626"/>
            <a:ext cx="6984776"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028384" y="4778226"/>
            <a:ext cx="693440" cy="273844"/>
          </a:xfrm>
        </p:spPr>
        <p:txBody>
          <a:bodyPr/>
          <a:lstStyle/>
          <a:p>
            <a:r>
              <a:rPr lang="en-AU" dirty="0" smtClean="0"/>
              <a:t>Slide </a:t>
            </a:r>
            <a:fld id="{4A2A1DA9-8CAF-4BCA-B496-545B076AED2D}" type="slidenum">
              <a:rPr lang="en-AU" smtClean="0"/>
              <a:pPr/>
              <a:t>25</a:t>
            </a:fld>
            <a:endParaRPr lang="en-AU" dirty="0"/>
          </a:p>
        </p:txBody>
      </p:sp>
      <p:sp>
        <p:nvSpPr>
          <p:cNvPr id="10" name="Title 9"/>
          <p:cNvSpPr>
            <a:spLocks noGrp="1"/>
          </p:cNvSpPr>
          <p:nvPr>
            <p:ph type="title"/>
          </p:nvPr>
        </p:nvSpPr>
        <p:spPr/>
        <p:txBody>
          <a:bodyPr/>
          <a:lstStyle/>
          <a:p>
            <a:r>
              <a:rPr lang="en-AU" dirty="0"/>
              <a:t>Professional development</a:t>
            </a:r>
            <a:endParaRPr lang="en-US" dirty="0"/>
          </a:p>
        </p:txBody>
      </p:sp>
      <p:sp>
        <p:nvSpPr>
          <p:cNvPr id="3" name="Rectangle 2">
            <a:extLst>
              <a:ext uri="{FF2B5EF4-FFF2-40B4-BE49-F238E27FC236}">
                <a16:creationId xmlns:a16="http://schemas.microsoft.com/office/drawing/2014/main" id="{CD672AE8-F1A1-4F8E-98C9-41D883FC8121}"/>
              </a:ext>
            </a:extLst>
          </p:cNvPr>
          <p:cNvSpPr/>
          <p:nvPr/>
        </p:nvSpPr>
        <p:spPr>
          <a:xfrm>
            <a:off x="395536" y="4431049"/>
            <a:ext cx="8568952" cy="438582"/>
          </a:xfrm>
          <a:prstGeom prst="rect">
            <a:avLst/>
          </a:prstGeom>
        </p:spPr>
        <p:txBody>
          <a:bodyPr wrap="square">
            <a:spAutoFit/>
          </a:bodyPr>
          <a:lstStyle/>
          <a:p>
            <a:r>
              <a:rPr lang="en-AU" sz="1050" dirty="0" smtClean="0">
                <a:latin typeface="Arial" panose="020B0604020202020204" pitchFamily="34" charset="0"/>
                <a:cs typeface="Arial" panose="020B0604020202020204" pitchFamily="34" charset="0"/>
                <a:hlinkClick r:id="rId4" tooltip="Professional learning website - Professional learning calendars"/>
              </a:rPr>
              <a:t>Click here for the Professional learning Calendars</a:t>
            </a:r>
            <a:endParaRPr lang="en-AU" sz="105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59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BC3"/>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840760" cy="273844"/>
          </a:xfrm>
        </p:spPr>
        <p:txBody>
          <a:bodyPr/>
          <a:lstStyle/>
          <a:p>
            <a:r>
              <a:rPr lang="en-AU" dirty="0" smtClean="0">
                <a:solidFill>
                  <a:schemeClr val="bg1"/>
                </a:solidFill>
              </a:rPr>
              <a:t>© NSW Department of Education | Leadership &amp; High Performance Directorate | ESA | V9.0 | December 2018 | 2.1(b) Health and Safety in the Workplace</a:t>
            </a:r>
            <a:endParaRPr lang="en-AU" dirty="0">
              <a:solidFill>
                <a:schemeClr val="bg1"/>
              </a:solidFill>
            </a:endParaRPr>
          </a:p>
        </p:txBody>
      </p:sp>
      <p:sp>
        <p:nvSpPr>
          <p:cNvPr id="6" name="Slide Number Placeholder 5"/>
          <p:cNvSpPr>
            <a:spLocks noGrp="1"/>
          </p:cNvSpPr>
          <p:nvPr>
            <p:ph type="sldNum" sz="quarter" idx="12"/>
          </p:nvPr>
        </p:nvSpPr>
        <p:spPr>
          <a:xfrm>
            <a:off x="8172400" y="4774716"/>
            <a:ext cx="549424" cy="223664"/>
          </a:xfrm>
        </p:spPr>
        <p:txBody>
          <a:bodyPr/>
          <a:lstStyle/>
          <a:p>
            <a:r>
              <a:rPr lang="en-AU" dirty="0" smtClean="0">
                <a:solidFill>
                  <a:schemeClr val="bg1"/>
                </a:solidFill>
              </a:rPr>
              <a:t>Slide </a:t>
            </a:r>
            <a:fld id="{4A2A1DA9-8CAF-4BCA-B496-545B076AED2D}" type="slidenum">
              <a:rPr lang="en-AU" smtClean="0">
                <a:solidFill>
                  <a:schemeClr val="bg1"/>
                </a:solidFill>
              </a:rPr>
              <a:pPr/>
              <a:t>3</a:t>
            </a:fld>
            <a:endParaRPr lang="en-AU" dirty="0">
              <a:solidFill>
                <a:schemeClr val="bg1"/>
              </a:solidFill>
            </a:endParaRPr>
          </a:p>
        </p:txBody>
      </p:sp>
      <p:sp>
        <p:nvSpPr>
          <p:cNvPr id="11" name="Content Placeholder 10"/>
          <p:cNvSpPr>
            <a:spLocks noGrp="1"/>
          </p:cNvSpPr>
          <p:nvPr>
            <p:ph sz="quarter" idx="17"/>
          </p:nvPr>
        </p:nvSpPr>
        <p:spPr>
          <a:xfrm>
            <a:off x="4283968" y="2067694"/>
            <a:ext cx="4103688" cy="2016224"/>
          </a:xfrm>
        </p:spPr>
        <p:txBody>
          <a:bodyPr>
            <a:noAutofit/>
          </a:bodyPr>
          <a:lstStyle/>
          <a:p>
            <a:pPr marL="285750" lvl="0" indent="-285750">
              <a:buFont typeface="Arial" panose="020B0604020202020204" pitchFamily="34" charset="0"/>
              <a:buChar char="•"/>
            </a:pPr>
            <a:r>
              <a:rPr lang="en-AU" dirty="0"/>
              <a:t>act with integrity and demonstrate compliance with </a:t>
            </a:r>
            <a:r>
              <a:rPr lang="en-AU" dirty="0" smtClean="0"/>
              <a:t>Department </a:t>
            </a:r>
            <a:r>
              <a:rPr lang="en-AU" dirty="0"/>
              <a:t>policies and procedures </a:t>
            </a:r>
          </a:p>
          <a:p>
            <a:pPr marL="285750" indent="-285750">
              <a:buFont typeface="Arial" panose="020B0604020202020204" pitchFamily="34" charset="0"/>
              <a:buChar char="•"/>
            </a:pPr>
            <a:r>
              <a:rPr lang="en-AU" dirty="0"/>
              <a:t>follow safe work practices and take reasonable care of own and others health and safety.</a:t>
            </a:r>
            <a:endParaRPr lang="en-AU" dirty="0">
              <a:solidFill>
                <a:schemeClr val="tx1"/>
              </a:solidFill>
            </a:endParaRPr>
          </a:p>
        </p:txBody>
      </p:sp>
      <p:sp>
        <p:nvSpPr>
          <p:cNvPr id="3" name="Content Placeholder 2"/>
          <p:cNvSpPr>
            <a:spLocks noGrp="1"/>
          </p:cNvSpPr>
          <p:nvPr>
            <p:ph sz="half" idx="2"/>
          </p:nvPr>
        </p:nvSpPr>
        <p:spPr/>
        <p:txBody>
          <a:bodyPr/>
          <a:lstStyle/>
          <a:p>
            <a:pPr indent="1588"/>
            <a:r>
              <a:rPr lang="en-AU" dirty="0">
                <a:solidFill>
                  <a:schemeClr val="bg1"/>
                </a:solidFill>
              </a:rPr>
              <a:t>At the completion of this module participants should be able to:</a:t>
            </a:r>
          </a:p>
        </p:txBody>
      </p:sp>
      <p:pic>
        <p:nvPicPr>
          <p:cNvPr id="15" name="session.png" descr="Triangle pointing towards text"/>
          <p:cNvPicPr>
            <a:picLocks noGrp="1" noChangeAspect="1"/>
          </p:cNvPicPr>
          <p:nvPr>
            <p:ph type="pic" sz="quarter" idx="16"/>
          </p:nvPr>
        </p:nvPicPr>
        <p:blipFill>
          <a:blip r:embed="rId3">
            <a:extLst/>
          </a:blip>
          <a:stretch>
            <a:fillRect/>
          </a:stretch>
        </p:blipFill>
        <p:spPr>
          <a:xfrm>
            <a:off x="363599" y="1407600"/>
            <a:ext cx="2494800" cy="2773375"/>
          </a:xfrm>
          <a:prstGeom prst="rect">
            <a:avLst/>
          </a:prstGeom>
          <a:ln w="12700">
            <a:miter lim="400000"/>
          </a:ln>
        </p:spPr>
      </p:pic>
      <p:sp>
        <p:nvSpPr>
          <p:cNvPr id="2" name="Title 1"/>
          <p:cNvSpPr>
            <a:spLocks noGrp="1"/>
          </p:cNvSpPr>
          <p:nvPr>
            <p:ph type="title"/>
          </p:nvPr>
        </p:nvSpPr>
        <p:spPr>
          <a:xfrm>
            <a:off x="251520" y="277987"/>
            <a:ext cx="8640960" cy="709587"/>
          </a:xfrm>
        </p:spPr>
        <p:txBody>
          <a:bodyPr/>
          <a:lstStyle/>
          <a:p>
            <a:r>
              <a:rPr lang="en-AU" sz="2300" dirty="0">
                <a:solidFill>
                  <a:schemeClr val="bg1"/>
                </a:solidFill>
              </a:rPr>
              <a:t>Outcome of the MODULE – </a:t>
            </a:r>
            <a:r>
              <a:rPr lang="en-AU" sz="2300" dirty="0" smtClean="0">
                <a:solidFill>
                  <a:schemeClr val="bg1"/>
                </a:solidFill>
              </a:rPr>
              <a:t>HEALTH AND SAFETY in </a:t>
            </a:r>
            <a:r>
              <a:rPr lang="en-AU" sz="2300" dirty="0">
                <a:solidFill>
                  <a:schemeClr val="bg1"/>
                </a:solidFill>
              </a:rPr>
              <a:t>the workplace</a:t>
            </a:r>
            <a:endParaRPr lang="en-US" sz="2300" dirty="0">
              <a:solidFill>
                <a:schemeClr val="bg1"/>
              </a:solidFill>
            </a:endParaRPr>
          </a:p>
        </p:txBody>
      </p:sp>
    </p:spTree>
    <p:extLst>
      <p:ext uri="{BB962C8B-B14F-4D97-AF65-F5344CB8AC3E}">
        <p14:creationId xmlns:p14="http://schemas.microsoft.com/office/powerpoint/2010/main" val="183116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840760"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217768" y="4749626"/>
            <a:ext cx="549424" cy="273844"/>
          </a:xfrm>
        </p:spPr>
        <p:txBody>
          <a:bodyPr/>
          <a:lstStyle/>
          <a:p>
            <a:r>
              <a:rPr lang="en-AU" dirty="0" smtClean="0"/>
              <a:t>Slide </a:t>
            </a:r>
            <a:fld id="{4A2A1DA9-8CAF-4BCA-B496-545B076AED2D}" type="slidenum">
              <a:rPr lang="en-AU" smtClean="0"/>
              <a:pPr/>
              <a:t>4</a:t>
            </a:fld>
            <a:endParaRPr lang="en-AU" dirty="0"/>
          </a:p>
        </p:txBody>
      </p:sp>
      <p:sp>
        <p:nvSpPr>
          <p:cNvPr id="7" name="Cloud Callout 6"/>
          <p:cNvSpPr/>
          <p:nvPr/>
        </p:nvSpPr>
        <p:spPr>
          <a:xfrm>
            <a:off x="5245825" y="1205456"/>
            <a:ext cx="3347864" cy="2160240"/>
          </a:xfrm>
          <a:prstGeom prst="cloudCallout">
            <a:avLst>
              <a:gd name="adj1" fmla="val -50309"/>
              <a:gd name="adj2" fmla="val 6531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What if?</a:t>
            </a:r>
          </a:p>
        </p:txBody>
      </p:sp>
      <p:sp>
        <p:nvSpPr>
          <p:cNvPr id="3" name="Content Placeholder 2"/>
          <p:cNvSpPr>
            <a:spLocks noGrp="1"/>
          </p:cNvSpPr>
          <p:nvPr>
            <p:ph idx="1"/>
          </p:nvPr>
        </p:nvSpPr>
        <p:spPr>
          <a:xfrm>
            <a:off x="395536" y="1200151"/>
            <a:ext cx="4248472" cy="3387824"/>
          </a:xfrm>
        </p:spPr>
        <p:txBody>
          <a:bodyPr>
            <a:normAutofit/>
          </a:bodyPr>
          <a:lstStyle/>
          <a:p>
            <a:pPr lvl="0">
              <a:spcAft>
                <a:spcPts val="1200"/>
              </a:spcAft>
            </a:pPr>
            <a:r>
              <a:rPr lang="en-AU" sz="1600" dirty="0"/>
              <a:t>To do what is reasonably able to be done to:</a:t>
            </a:r>
          </a:p>
          <a:p>
            <a:pPr marL="285750" lvl="1" indent="-285750">
              <a:spcBef>
                <a:spcPts val="0"/>
              </a:spcBef>
              <a:spcAft>
                <a:spcPts val="600"/>
              </a:spcAft>
              <a:buFont typeface="Arial" panose="020B0604020202020204" pitchFamily="34" charset="0"/>
              <a:buChar char="•"/>
            </a:pPr>
            <a:r>
              <a:rPr lang="en-AU" sz="1600" dirty="0"/>
              <a:t>assess the likelihood of the hazard or risk occurring</a:t>
            </a:r>
          </a:p>
          <a:p>
            <a:pPr marL="285750" lvl="1" indent="-285750">
              <a:spcBef>
                <a:spcPts val="0"/>
              </a:spcBef>
              <a:spcAft>
                <a:spcPts val="600"/>
              </a:spcAft>
              <a:buFont typeface="Arial" panose="020B0604020202020204" pitchFamily="34" charset="0"/>
              <a:buChar char="•"/>
            </a:pPr>
            <a:r>
              <a:rPr lang="en-AU" sz="1600" dirty="0"/>
              <a:t>assess the degree of harm from the hazard or risk</a:t>
            </a:r>
          </a:p>
          <a:p>
            <a:pPr marL="285750" lvl="1" indent="-285750">
              <a:spcBef>
                <a:spcPts val="0"/>
              </a:spcBef>
              <a:spcAft>
                <a:spcPts val="600"/>
              </a:spcAft>
              <a:buFont typeface="Arial" panose="020B0604020202020204" pitchFamily="34" charset="0"/>
              <a:buChar char="•"/>
            </a:pPr>
            <a:r>
              <a:rPr lang="en-AU" sz="1600" dirty="0"/>
              <a:t>eliminate or minimise the hazard or risk</a:t>
            </a:r>
          </a:p>
          <a:p>
            <a:pPr marL="285750" indent="-285750">
              <a:spcBef>
                <a:spcPts val="0"/>
              </a:spcBef>
              <a:spcAft>
                <a:spcPts val="600"/>
              </a:spcAft>
              <a:buFont typeface="Arial" panose="020B0604020202020204" pitchFamily="34" charset="0"/>
              <a:buChar char="•"/>
            </a:pPr>
            <a:r>
              <a:rPr lang="en-AU" sz="1600" dirty="0"/>
              <a:t>estimate the cost involved.</a:t>
            </a:r>
          </a:p>
        </p:txBody>
      </p:sp>
      <p:sp>
        <p:nvSpPr>
          <p:cNvPr id="2" name="Title 1"/>
          <p:cNvSpPr>
            <a:spLocks noGrp="1"/>
          </p:cNvSpPr>
          <p:nvPr>
            <p:ph type="title"/>
          </p:nvPr>
        </p:nvSpPr>
        <p:spPr/>
        <p:txBody>
          <a:bodyPr/>
          <a:lstStyle/>
          <a:p>
            <a:r>
              <a:rPr lang="en-AU" dirty="0"/>
              <a:t>Identifying and Managing the ‘what ifs’</a:t>
            </a:r>
          </a:p>
        </p:txBody>
      </p:sp>
      <p:sp>
        <p:nvSpPr>
          <p:cNvPr id="8" name="Rectangle 7"/>
          <p:cNvSpPr/>
          <p:nvPr/>
        </p:nvSpPr>
        <p:spPr>
          <a:xfrm>
            <a:off x="375489" y="4155926"/>
            <a:ext cx="8218200" cy="276999"/>
          </a:xfrm>
          <a:prstGeom prst="rect">
            <a:avLst/>
          </a:prstGeom>
        </p:spPr>
        <p:txBody>
          <a:bodyPr wrap="square">
            <a:spAutoFit/>
          </a:bodyPr>
          <a:lstStyle/>
          <a:p>
            <a:pPr>
              <a:spcAft>
                <a:spcPts val="0"/>
              </a:spcAft>
            </a:pPr>
            <a:r>
              <a:rPr lang="en-AU" sz="12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Click here for Law and policy employer and business obligations reasonably practicable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56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7128792"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197048" y="4724838"/>
            <a:ext cx="549424" cy="270396"/>
          </a:xfrm>
        </p:spPr>
        <p:txBody>
          <a:bodyPr/>
          <a:lstStyle/>
          <a:p>
            <a:r>
              <a:rPr lang="en-AU" dirty="0" smtClean="0"/>
              <a:t>Slide </a:t>
            </a:r>
            <a:fld id="{4A2A1DA9-8CAF-4BCA-B496-545B076AED2D}" type="slidenum">
              <a:rPr lang="en-AU" smtClean="0"/>
              <a:pPr/>
              <a:t>5</a:t>
            </a:fld>
            <a:endParaRPr lang="en-AU" dirty="0"/>
          </a:p>
        </p:txBody>
      </p:sp>
      <p:sp>
        <p:nvSpPr>
          <p:cNvPr id="9" name="Rectangle 8"/>
          <p:cNvSpPr/>
          <p:nvPr/>
        </p:nvSpPr>
        <p:spPr>
          <a:xfrm>
            <a:off x="323528" y="4249963"/>
            <a:ext cx="6102856" cy="276999"/>
          </a:xfrm>
          <a:prstGeom prst="rect">
            <a:avLst/>
          </a:prstGeom>
        </p:spPr>
        <p:txBody>
          <a:bodyPr wrap="square">
            <a:spAutoFit/>
          </a:bodyPr>
          <a:lstStyle/>
          <a:p>
            <a:r>
              <a:rPr lang="en-AU" sz="1200" u="sng" dirty="0" smtClean="0">
                <a:latin typeface="Arial" panose="020B0604020202020204" pitchFamily="34" charset="0"/>
                <a:cs typeface="Arial" panose="020B0604020202020204" pitchFamily="34" charset="0"/>
                <a:hlinkClick r:id="rId3"/>
              </a:rPr>
              <a:t>Click here for Health and safety media documents</a:t>
            </a:r>
            <a:endParaRPr lang="en-AU" sz="1200" dirty="0">
              <a:latin typeface="Arial" panose="020B0604020202020204" pitchFamily="34" charset="0"/>
              <a:cs typeface="Arial" panose="020B0604020202020204" pitchFamily="34" charset="0"/>
            </a:endParaRPr>
          </a:p>
        </p:txBody>
      </p:sp>
      <p:pic>
        <p:nvPicPr>
          <p:cNvPr id="8" name="Picture 7" descr="Cover page shot" title="Safe, Healthy and Productive Workplaces Strategy: January 2016 - December 2018"/>
          <p:cNvPicPr/>
          <p:nvPr/>
        </p:nvPicPr>
        <p:blipFill>
          <a:blip r:embed="rId4"/>
          <a:stretch>
            <a:fillRect/>
          </a:stretch>
        </p:blipFill>
        <p:spPr>
          <a:xfrm>
            <a:off x="6228184" y="1135482"/>
            <a:ext cx="2376264" cy="32111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ontent Placeholder 2"/>
          <p:cNvSpPr>
            <a:spLocks noGrp="1"/>
          </p:cNvSpPr>
          <p:nvPr>
            <p:ph idx="1"/>
          </p:nvPr>
        </p:nvSpPr>
        <p:spPr>
          <a:xfrm>
            <a:off x="395536" y="1200151"/>
            <a:ext cx="5040560" cy="2811759"/>
          </a:xfrm>
        </p:spPr>
        <p:txBody>
          <a:bodyPr>
            <a:normAutofit/>
          </a:bodyPr>
          <a:lstStyle/>
          <a:p>
            <a:r>
              <a:rPr lang="en-AU" sz="1600" dirty="0"/>
              <a:t>The Department of Education Safe, Healthy and Productive Workplaces Strategy safety values are:</a:t>
            </a:r>
          </a:p>
          <a:p>
            <a:pPr marL="285750" lvl="0" indent="-285750">
              <a:buFont typeface="Arial" panose="020B0604020202020204" pitchFamily="34" charset="0"/>
              <a:buChar char="•"/>
            </a:pPr>
            <a:r>
              <a:rPr lang="en-AU" sz="1600" dirty="0"/>
              <a:t>that people are the most valuable asset</a:t>
            </a:r>
          </a:p>
          <a:p>
            <a:pPr marL="285750" lvl="0" indent="-285750">
              <a:buFont typeface="Arial" panose="020B0604020202020204" pitchFamily="34" charset="0"/>
              <a:buChar char="•"/>
            </a:pPr>
            <a:r>
              <a:rPr lang="en-AU" sz="1600" dirty="0"/>
              <a:t>everyone is responsible and accountable for safety</a:t>
            </a:r>
          </a:p>
          <a:p>
            <a:pPr marL="285750" lvl="0" indent="-285750">
              <a:buFont typeface="Arial" panose="020B0604020202020204" pitchFamily="34" charset="0"/>
              <a:buChar char="•"/>
            </a:pPr>
            <a:r>
              <a:rPr lang="en-AU" sz="1600" dirty="0"/>
              <a:t>to strive to prevent work-related injuries, illness and health conditions</a:t>
            </a:r>
          </a:p>
          <a:p>
            <a:pPr marL="285750" lvl="0" indent="-285750">
              <a:buFont typeface="Arial" panose="020B0604020202020204" pitchFamily="34" charset="0"/>
              <a:buChar char="•"/>
            </a:pPr>
            <a:r>
              <a:rPr lang="en-AU" sz="1600" dirty="0"/>
              <a:t>that communication &amp; consultation are central to safer, healthier workplaces</a:t>
            </a:r>
          </a:p>
        </p:txBody>
      </p:sp>
      <p:sp>
        <p:nvSpPr>
          <p:cNvPr id="2" name="Title 1"/>
          <p:cNvSpPr>
            <a:spLocks noGrp="1"/>
          </p:cNvSpPr>
          <p:nvPr>
            <p:ph type="title"/>
          </p:nvPr>
        </p:nvSpPr>
        <p:spPr/>
        <p:txBody>
          <a:bodyPr/>
          <a:lstStyle/>
          <a:p>
            <a:r>
              <a:rPr lang="en-AU" dirty="0"/>
              <a:t>Strategies FOR identifying and managing risks</a:t>
            </a:r>
          </a:p>
        </p:txBody>
      </p:sp>
    </p:spTree>
    <p:extLst>
      <p:ext uri="{BB962C8B-B14F-4D97-AF65-F5344CB8AC3E}">
        <p14:creationId xmlns:p14="http://schemas.microsoft.com/office/powerpoint/2010/main" val="35646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840760"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7884368" y="4749021"/>
            <a:ext cx="981472" cy="240470"/>
          </a:xfrm>
        </p:spPr>
        <p:txBody>
          <a:bodyPr/>
          <a:lstStyle/>
          <a:p>
            <a:r>
              <a:rPr lang="en-AU" dirty="0" smtClean="0"/>
              <a:t>Slide </a:t>
            </a:r>
            <a:fld id="{4A2A1DA9-8CAF-4BCA-B496-545B076AED2D}" type="slidenum">
              <a:rPr lang="en-AU" smtClean="0"/>
              <a:pPr/>
              <a:t>6</a:t>
            </a:fld>
            <a:endParaRPr lang="en-AU" dirty="0"/>
          </a:p>
        </p:txBody>
      </p:sp>
      <p:sp>
        <p:nvSpPr>
          <p:cNvPr id="7" name="Rectangle 6"/>
          <p:cNvSpPr/>
          <p:nvPr/>
        </p:nvSpPr>
        <p:spPr>
          <a:xfrm>
            <a:off x="323528" y="4425586"/>
            <a:ext cx="4919846" cy="276999"/>
          </a:xfrm>
          <a:prstGeom prst="rect">
            <a:avLst/>
          </a:prstGeom>
        </p:spPr>
        <p:txBody>
          <a:bodyPr wrap="square">
            <a:spAutoFit/>
          </a:bodyPr>
          <a:lstStyle/>
          <a:p>
            <a:r>
              <a:rPr lang="en-AU" sz="1200" u="sng" dirty="0" smtClean="0">
                <a:latin typeface="Arial" panose="020B0604020202020204" pitchFamily="34" charset="0"/>
                <a:cs typeface="Arial" panose="020B0604020202020204" pitchFamily="34" charset="0"/>
                <a:hlinkClick r:id="rId3" tooltip="Health and Safety website"/>
              </a:rPr>
              <a:t>Click here for Health and safety media documents our services</a:t>
            </a:r>
            <a:endParaRPr lang="en-AU" sz="1200" dirty="0">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5868144" y="1728085"/>
            <a:ext cx="3275856" cy="2511007"/>
          </a:xfrm>
          <a:prstGeom prst="rect">
            <a:avLst/>
          </a:prstGeom>
        </p:spPr>
        <p:txBody>
          <a:bodyPr vert="horz" lIns="0" tIns="45720" rIns="91440" bIns="45720" rtlCol="0">
            <a:normAutofit fontScale="92500" lnSpcReduction="10000"/>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Arial" charset="0"/>
                <a:ea typeface="Arial" charset="0"/>
                <a:cs typeface="Arial" charset="0"/>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Arial" charset="0"/>
                <a:ea typeface="Arial" charset="0"/>
                <a:cs typeface="Arial" charset="0"/>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Arial" charset="0"/>
                <a:ea typeface="Arial" charset="0"/>
                <a:cs typeface="Arial" charset="0"/>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Arial" charset="0"/>
                <a:ea typeface="Arial" charset="0"/>
                <a:cs typeface="Arial" charset="0"/>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AU" sz="1600" dirty="0"/>
              <a:t>emergency planning</a:t>
            </a:r>
          </a:p>
          <a:p>
            <a:pPr marL="285750" indent="-285750">
              <a:buFont typeface="Arial" panose="020B0604020202020204" pitchFamily="34" charset="0"/>
              <a:buChar char="•"/>
            </a:pPr>
            <a:r>
              <a:rPr lang="en-AU" sz="1600" dirty="0"/>
              <a:t>incident response</a:t>
            </a:r>
          </a:p>
          <a:p>
            <a:pPr marL="285750" indent="-285750">
              <a:buFont typeface="Arial" panose="020B0604020202020204" pitchFamily="34" charset="0"/>
              <a:buChar char="•"/>
            </a:pPr>
            <a:r>
              <a:rPr lang="en-AU" sz="1600" dirty="0"/>
              <a:t>training and induction</a:t>
            </a:r>
          </a:p>
          <a:p>
            <a:pPr marL="285750" indent="-285750">
              <a:buFont typeface="Arial" panose="020B0604020202020204" pitchFamily="34" charset="0"/>
              <a:buChar char="•"/>
            </a:pPr>
            <a:r>
              <a:rPr lang="en-AU" sz="1600" dirty="0"/>
              <a:t>risk management</a:t>
            </a:r>
          </a:p>
          <a:p>
            <a:pPr marL="285750" indent="-285750">
              <a:buFont typeface="Arial" panose="020B0604020202020204" pitchFamily="34" charset="0"/>
              <a:buChar char="•"/>
            </a:pPr>
            <a:r>
              <a:rPr lang="en-AU" sz="1600" dirty="0"/>
              <a:t>staff wellbeing</a:t>
            </a:r>
          </a:p>
          <a:p>
            <a:pPr marL="285750" indent="-285750">
              <a:buFont typeface="Arial" panose="020B0604020202020204" pitchFamily="34" charset="0"/>
              <a:buChar char="•"/>
            </a:pPr>
            <a:r>
              <a:rPr lang="en-AU" sz="1600" dirty="0"/>
              <a:t>return to work</a:t>
            </a:r>
          </a:p>
          <a:p>
            <a:pPr marL="285750" indent="-285750">
              <a:buFont typeface="Arial" panose="020B0604020202020204" pitchFamily="34" charset="0"/>
              <a:buChar char="•"/>
            </a:pPr>
            <a:r>
              <a:rPr lang="en-AU" sz="1600" dirty="0"/>
              <a:t>consultation &amp; issue resolution</a:t>
            </a:r>
          </a:p>
        </p:txBody>
      </p:sp>
      <p:pic>
        <p:nvPicPr>
          <p:cNvPr id="1026" name="Picture 2" descr="website screen shot" title="Health and Saf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64" y="1680464"/>
            <a:ext cx="5151342" cy="2520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95536" y="1200151"/>
            <a:ext cx="5040560" cy="579511"/>
          </a:xfrm>
        </p:spPr>
        <p:txBody>
          <a:bodyPr>
            <a:normAutofit/>
          </a:bodyPr>
          <a:lstStyle/>
          <a:p>
            <a:r>
              <a:rPr lang="en-AU" sz="1600" dirty="0"/>
              <a:t>Supporting safe working and learning in schools</a:t>
            </a:r>
          </a:p>
        </p:txBody>
      </p:sp>
      <p:sp>
        <p:nvSpPr>
          <p:cNvPr id="2" name="Title 1"/>
          <p:cNvSpPr>
            <a:spLocks noGrp="1"/>
          </p:cNvSpPr>
          <p:nvPr>
            <p:ph type="title"/>
          </p:nvPr>
        </p:nvSpPr>
        <p:spPr/>
        <p:txBody>
          <a:bodyPr/>
          <a:lstStyle/>
          <a:p>
            <a:r>
              <a:rPr lang="en-AU" dirty="0"/>
              <a:t>Strategies FOR identifying and managing risks</a:t>
            </a:r>
          </a:p>
        </p:txBody>
      </p:sp>
    </p:spTree>
    <p:extLst>
      <p:ext uri="{BB962C8B-B14F-4D97-AF65-F5344CB8AC3E}">
        <p14:creationId xmlns:p14="http://schemas.microsoft.com/office/powerpoint/2010/main" val="221628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698853"/>
            <a:ext cx="7056784"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8217768" y="4749626"/>
            <a:ext cx="621432" cy="223071"/>
          </a:xfrm>
        </p:spPr>
        <p:txBody>
          <a:bodyPr/>
          <a:lstStyle/>
          <a:p>
            <a:r>
              <a:rPr lang="en-AU" dirty="0" smtClean="0"/>
              <a:t>Slide </a:t>
            </a:r>
            <a:fld id="{4A2A1DA9-8CAF-4BCA-B496-545B076AED2D}" type="slidenum">
              <a:rPr lang="en-AU" smtClean="0"/>
              <a:pPr/>
              <a:t>7</a:t>
            </a:fld>
            <a:endParaRPr lang="en-AU" dirty="0"/>
          </a:p>
        </p:txBody>
      </p:sp>
      <p:sp>
        <p:nvSpPr>
          <p:cNvPr id="9" name="Oval Callout 8"/>
          <p:cNvSpPr/>
          <p:nvPr/>
        </p:nvSpPr>
        <p:spPr>
          <a:xfrm>
            <a:off x="6099796" y="627534"/>
            <a:ext cx="2880320" cy="2304256"/>
          </a:xfrm>
          <a:prstGeom prst="wedgeEllipseCallout">
            <a:avLst>
              <a:gd name="adj1" fmla="val -67469"/>
              <a:gd name="adj2" fmla="val -418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400" dirty="0" smtClean="0">
                <a:solidFill>
                  <a:srgbClr val="7030A0"/>
                </a:solidFill>
                <a:latin typeface="Arial" panose="020B0604020202020204" pitchFamily="34" charset="0"/>
                <a:cs typeface="Arial" panose="020B0604020202020204" pitchFamily="34" charset="0"/>
              </a:rPr>
              <a:t> </a:t>
            </a:r>
            <a:r>
              <a:rPr lang="en-AU" sz="1400" dirty="0">
                <a:solidFill>
                  <a:srgbClr val="7030A0"/>
                </a:solidFill>
                <a:latin typeface="Arial" panose="020B0604020202020204" pitchFamily="34" charset="0"/>
                <a:cs typeface="Arial" panose="020B0604020202020204" pitchFamily="34" charset="0"/>
              </a:rPr>
              <a:t>all DoE staff </a:t>
            </a:r>
          </a:p>
          <a:p>
            <a:pPr algn="ctr"/>
            <a:r>
              <a:rPr lang="en-AU" sz="1400" dirty="0">
                <a:solidFill>
                  <a:srgbClr val="7030A0"/>
                </a:solidFill>
                <a:latin typeface="Arial" panose="020B0604020202020204" pitchFamily="34" charset="0"/>
                <a:cs typeface="Arial" panose="020B0604020202020204" pitchFamily="34" charset="0"/>
              </a:rPr>
              <a:t>working in schools </a:t>
            </a:r>
          </a:p>
          <a:p>
            <a:pPr algn="ctr"/>
            <a:r>
              <a:rPr lang="en-AU" sz="1400" dirty="0">
                <a:solidFill>
                  <a:srgbClr val="7030A0"/>
                </a:solidFill>
                <a:latin typeface="Arial" panose="020B0604020202020204" pitchFamily="34" charset="0"/>
                <a:cs typeface="Arial" panose="020B0604020202020204" pitchFamily="34" charset="0"/>
              </a:rPr>
              <a:t>must have a </a:t>
            </a:r>
            <a:r>
              <a:rPr lang="en-AU" sz="1400" dirty="0" smtClean="0">
                <a:solidFill>
                  <a:srgbClr val="7030A0"/>
                </a:solidFill>
                <a:latin typeface="Arial" panose="020B0604020202020204" pitchFamily="34" charset="0"/>
                <a:cs typeface="Arial" panose="020B0604020202020204" pitchFamily="34" charset="0"/>
              </a:rPr>
              <a:t>current</a:t>
            </a:r>
            <a:endParaRPr lang="en-AU" sz="1400" dirty="0">
              <a:solidFill>
                <a:srgbClr val="7030A0"/>
              </a:solidFill>
              <a:latin typeface="Arial" panose="020B0604020202020204" pitchFamily="34" charset="0"/>
              <a:cs typeface="Arial" panose="020B0604020202020204" pitchFamily="34" charset="0"/>
            </a:endParaRPr>
          </a:p>
          <a:p>
            <a:pPr algn="ctr"/>
            <a:r>
              <a:rPr lang="en-AU" sz="1400" dirty="0">
                <a:solidFill>
                  <a:srgbClr val="7030A0"/>
                </a:solidFill>
                <a:latin typeface="Arial" panose="020B0604020202020204" pitchFamily="34" charset="0"/>
                <a:cs typeface="Arial" panose="020B0604020202020204" pitchFamily="34" charset="0"/>
              </a:rPr>
              <a:t>Working with Children Check clearance</a:t>
            </a:r>
          </a:p>
          <a:p>
            <a:pPr algn="ctr"/>
            <a:endParaRPr lang="en-AU" sz="1200" dirty="0"/>
          </a:p>
        </p:txBody>
      </p:sp>
      <p:sp>
        <p:nvSpPr>
          <p:cNvPr id="3" name="Content Placeholder 2"/>
          <p:cNvSpPr>
            <a:spLocks noGrp="1"/>
          </p:cNvSpPr>
          <p:nvPr>
            <p:ph idx="1"/>
          </p:nvPr>
        </p:nvSpPr>
        <p:spPr>
          <a:xfrm>
            <a:off x="395536" y="1200151"/>
            <a:ext cx="8064896" cy="3099791"/>
          </a:xfrm>
        </p:spPr>
        <p:txBody>
          <a:bodyPr>
            <a:normAutofit fontScale="85000" lnSpcReduction="20000"/>
          </a:bodyPr>
          <a:lstStyle/>
          <a:p>
            <a:r>
              <a:rPr lang="en-AU" sz="1700" dirty="0"/>
              <a:t>Mandatory training for DoE staff includes:</a:t>
            </a:r>
          </a:p>
          <a:p>
            <a:pPr marL="285750" lvl="0" indent="-285750">
              <a:buFont typeface="Arial" panose="020B0604020202020204" pitchFamily="34" charset="0"/>
              <a:buChar char="•"/>
            </a:pPr>
            <a:r>
              <a:rPr lang="en-AU" sz="1500" dirty="0"/>
              <a:t>Child Protection Training (</a:t>
            </a:r>
            <a:r>
              <a:rPr lang="en-AU" sz="1500" dirty="0" smtClean="0"/>
              <a:t>annually)</a:t>
            </a:r>
            <a:endParaRPr lang="en-AU" sz="1500" dirty="0"/>
          </a:p>
          <a:p>
            <a:pPr marL="285750" lvl="0" indent="-285750">
              <a:buFont typeface="Arial" panose="020B0604020202020204" pitchFamily="34" charset="0"/>
              <a:buChar char="•"/>
            </a:pPr>
            <a:r>
              <a:rPr lang="en-AU" sz="1500" dirty="0"/>
              <a:t>Child Protection Awareness Training (induction </a:t>
            </a:r>
            <a:r>
              <a:rPr lang="en-AU" sz="1500" dirty="0" smtClean="0"/>
              <a:t>training)</a:t>
            </a:r>
            <a:endParaRPr lang="en-AU" sz="1500" dirty="0"/>
          </a:p>
          <a:p>
            <a:pPr marL="285750" lvl="0" indent="-285750">
              <a:buFont typeface="Arial" panose="020B0604020202020204" pitchFamily="34" charset="0"/>
              <a:buChar char="•"/>
            </a:pPr>
            <a:r>
              <a:rPr lang="en-AU" sz="1500" dirty="0"/>
              <a:t>Health and Safety Induction for Employees (one-off training)</a:t>
            </a:r>
          </a:p>
          <a:p>
            <a:pPr marL="285750" lvl="0" indent="-285750">
              <a:buFont typeface="Arial" panose="020B0604020202020204" pitchFamily="34" charset="0"/>
              <a:buChar char="•"/>
            </a:pPr>
            <a:r>
              <a:rPr lang="en-AU" sz="1500" dirty="0"/>
              <a:t>Code of Conduct (</a:t>
            </a:r>
            <a:r>
              <a:rPr lang="en-AU" sz="1500" dirty="0" smtClean="0"/>
              <a:t>annually)</a:t>
            </a:r>
            <a:endParaRPr lang="en-AU" sz="1500" dirty="0"/>
          </a:p>
          <a:p>
            <a:pPr marL="285750" lvl="0" indent="-285750">
              <a:buFont typeface="Arial" panose="020B0604020202020204" pitchFamily="34" charset="0"/>
              <a:buChar char="•"/>
            </a:pPr>
            <a:r>
              <a:rPr lang="en-AU" sz="1500" dirty="0"/>
              <a:t>Fraud and Corruption (</a:t>
            </a:r>
            <a:r>
              <a:rPr lang="en-AU" sz="1500" dirty="0" smtClean="0"/>
              <a:t>annually)</a:t>
            </a:r>
            <a:endParaRPr lang="en-AU" sz="1500" dirty="0"/>
          </a:p>
          <a:p>
            <a:pPr marL="285750" lvl="0" indent="-285750">
              <a:buFont typeface="Arial" panose="020B0604020202020204" pitchFamily="34" charset="0"/>
              <a:buChar char="•"/>
            </a:pPr>
            <a:r>
              <a:rPr lang="en-AU" sz="1500" dirty="0"/>
              <a:t>Anaphylaxis e-learning (</a:t>
            </a:r>
            <a:r>
              <a:rPr lang="en-AU" sz="1500" dirty="0" smtClean="0"/>
              <a:t>bi-annually)</a:t>
            </a:r>
            <a:endParaRPr lang="en-AU" sz="1500" dirty="0"/>
          </a:p>
          <a:p>
            <a:pPr marL="285750" lvl="0" indent="-285750">
              <a:buFont typeface="Arial" panose="020B0604020202020204" pitchFamily="34" charset="0"/>
              <a:buChar char="•"/>
            </a:pPr>
            <a:r>
              <a:rPr lang="en-AU" sz="1500" dirty="0"/>
              <a:t>Recognition and Management of Anaphylaxis Training (annual face-to-face training)</a:t>
            </a:r>
          </a:p>
          <a:p>
            <a:pPr marL="285750" lvl="0" indent="-285750">
              <a:buFont typeface="Arial" panose="020B0604020202020204" pitchFamily="34" charset="0"/>
              <a:buChar char="•"/>
            </a:pPr>
            <a:r>
              <a:rPr lang="en-AU" sz="1500" dirty="0"/>
              <a:t>e-Emergency Care </a:t>
            </a:r>
            <a:r>
              <a:rPr lang="en-AU" sz="1500" dirty="0" smtClean="0"/>
              <a:t>(three yearly)</a:t>
            </a:r>
            <a:endParaRPr lang="en-AU" sz="1500" dirty="0"/>
          </a:p>
          <a:p>
            <a:pPr marL="285750" lvl="0" indent="-285750">
              <a:buFont typeface="Arial" panose="020B0604020202020204" pitchFamily="34" charset="0"/>
              <a:buChar char="•"/>
            </a:pPr>
            <a:r>
              <a:rPr lang="en-AU" sz="1500" dirty="0"/>
              <a:t>CPR training (annual training) </a:t>
            </a:r>
            <a:r>
              <a:rPr lang="en-AU" dirty="0"/>
              <a:t>schools are to ensure that a significant proportion of their staff have attended this training</a:t>
            </a:r>
          </a:p>
          <a:p>
            <a:endParaRPr lang="en-AU" sz="1600" dirty="0"/>
          </a:p>
        </p:txBody>
      </p:sp>
      <p:sp>
        <p:nvSpPr>
          <p:cNvPr id="2" name="Title 1"/>
          <p:cNvSpPr>
            <a:spLocks noGrp="1"/>
          </p:cNvSpPr>
          <p:nvPr>
            <p:ph type="title"/>
          </p:nvPr>
        </p:nvSpPr>
        <p:spPr/>
        <p:txBody>
          <a:bodyPr/>
          <a:lstStyle/>
          <a:p>
            <a:r>
              <a:rPr lang="en-AU" dirty="0"/>
              <a:t>Mandatory training</a:t>
            </a:r>
          </a:p>
        </p:txBody>
      </p:sp>
      <p:sp>
        <p:nvSpPr>
          <p:cNvPr id="7" name="TextBox 6"/>
          <p:cNvSpPr txBox="1"/>
          <p:nvPr/>
        </p:nvSpPr>
        <p:spPr>
          <a:xfrm>
            <a:off x="323528" y="4355795"/>
            <a:ext cx="7056784" cy="276999"/>
          </a:xfrm>
          <a:prstGeom prst="rect">
            <a:avLst/>
          </a:prstGeom>
          <a:noFill/>
        </p:spPr>
        <p:txBody>
          <a:bodyPr wrap="square" rtlCol="0">
            <a:spAutoFit/>
          </a:bodyPr>
          <a:lstStyle/>
          <a:p>
            <a:r>
              <a:rPr lang="en-AU" sz="1200" u="sng" dirty="0">
                <a:hlinkClick r:id="rId3" tooltip="MyPL website"/>
              </a:rPr>
              <a:t>Click here for Department and legislative requirements</a:t>
            </a:r>
            <a:endParaRPr lang="en-AU" sz="1200" dirty="0"/>
          </a:p>
        </p:txBody>
      </p:sp>
    </p:spTree>
    <p:extLst>
      <p:ext uri="{BB962C8B-B14F-4D97-AF65-F5344CB8AC3E}">
        <p14:creationId xmlns:p14="http://schemas.microsoft.com/office/powerpoint/2010/main" val="1058856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840760"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7788531" y="4742485"/>
            <a:ext cx="909464" cy="273844"/>
          </a:xfrm>
        </p:spPr>
        <p:txBody>
          <a:bodyPr/>
          <a:lstStyle/>
          <a:p>
            <a:r>
              <a:rPr lang="en-AU" dirty="0" smtClean="0"/>
              <a:t>Slide </a:t>
            </a:r>
            <a:fld id="{4A2A1DA9-8CAF-4BCA-B496-545B076AED2D}" type="slidenum">
              <a:rPr lang="en-AU" smtClean="0"/>
              <a:pPr/>
              <a:t>8</a:t>
            </a:fld>
            <a:endParaRPr lang="en-AU" dirty="0"/>
          </a:p>
        </p:txBody>
      </p:sp>
      <p:graphicFrame>
        <p:nvGraphicFramePr>
          <p:cNvPr id="10" name="Table 9" descr="Table" title="Mandatory Training"/>
          <p:cNvGraphicFramePr>
            <a:graphicFrameLocks noGrp="1"/>
          </p:cNvGraphicFramePr>
          <p:nvPr>
            <p:extLst>
              <p:ext uri="{D42A27DB-BD31-4B8C-83A1-F6EECF244321}">
                <p14:modId xmlns:p14="http://schemas.microsoft.com/office/powerpoint/2010/main" val="1351917405"/>
              </p:ext>
            </p:extLst>
          </p:nvPr>
        </p:nvGraphicFramePr>
        <p:xfrm>
          <a:off x="304095" y="627535"/>
          <a:ext cx="8352929" cy="3960438"/>
        </p:xfrm>
        <a:graphic>
          <a:graphicData uri="http://schemas.openxmlformats.org/drawingml/2006/table">
            <a:tbl>
              <a:tblPr firstRow="1" bandRow="1">
                <a:tableStyleId>{5C22544A-7EE6-4342-B048-85BDC9FD1C3A}</a:tableStyleId>
              </a:tblPr>
              <a:tblGrid>
                <a:gridCol w="1017098">
                  <a:extLst>
                    <a:ext uri="{9D8B030D-6E8A-4147-A177-3AD203B41FA5}">
                      <a16:colId xmlns:a16="http://schemas.microsoft.com/office/drawing/2014/main" val="20000"/>
                    </a:ext>
                  </a:extLst>
                </a:gridCol>
                <a:gridCol w="3994759">
                  <a:extLst>
                    <a:ext uri="{9D8B030D-6E8A-4147-A177-3AD203B41FA5}">
                      <a16:colId xmlns:a16="http://schemas.microsoft.com/office/drawing/2014/main" val="20001"/>
                    </a:ext>
                  </a:extLst>
                </a:gridCol>
                <a:gridCol w="1597904">
                  <a:extLst>
                    <a:ext uri="{9D8B030D-6E8A-4147-A177-3AD203B41FA5}">
                      <a16:colId xmlns:a16="http://schemas.microsoft.com/office/drawing/2014/main" val="20002"/>
                    </a:ext>
                  </a:extLst>
                </a:gridCol>
                <a:gridCol w="1743168">
                  <a:extLst>
                    <a:ext uri="{9D8B030D-6E8A-4147-A177-3AD203B41FA5}">
                      <a16:colId xmlns:a16="http://schemas.microsoft.com/office/drawing/2014/main" val="20003"/>
                    </a:ext>
                  </a:extLst>
                </a:gridCol>
              </a:tblGrid>
              <a:tr h="285961">
                <a:tc>
                  <a:txBody>
                    <a:bodyPr/>
                    <a:lstStyle/>
                    <a:p>
                      <a:pPr>
                        <a:lnSpc>
                          <a:spcPct val="100000"/>
                        </a:lnSpc>
                      </a:pPr>
                      <a:r>
                        <a:rPr lang="en-US" sz="900" dirty="0">
                          <a:latin typeface="Arial" charset="0"/>
                          <a:ea typeface="Arial" charset="0"/>
                          <a:cs typeface="Arial" charset="0"/>
                        </a:rPr>
                        <a:t>Name</a:t>
                      </a:r>
                    </a:p>
                  </a:txBody>
                  <a:tcPr/>
                </a:tc>
                <a:tc>
                  <a:txBody>
                    <a:bodyPr/>
                    <a:lstStyle/>
                    <a:p>
                      <a:pPr>
                        <a:lnSpc>
                          <a:spcPct val="100000"/>
                        </a:lnSpc>
                      </a:pPr>
                      <a:r>
                        <a:rPr lang="en-US" sz="900" dirty="0">
                          <a:latin typeface="Arial" charset="0"/>
                          <a:ea typeface="Arial" charset="0"/>
                          <a:cs typeface="Arial" charset="0"/>
                        </a:rPr>
                        <a:t>Description</a:t>
                      </a:r>
                    </a:p>
                  </a:txBody>
                  <a:tcPr/>
                </a:tc>
                <a:tc>
                  <a:txBody>
                    <a:bodyPr/>
                    <a:lstStyle/>
                    <a:p>
                      <a:pPr>
                        <a:lnSpc>
                          <a:spcPct val="100000"/>
                        </a:lnSpc>
                      </a:pPr>
                      <a:r>
                        <a:rPr lang="en-US" sz="900" dirty="0">
                          <a:latin typeface="Arial" charset="0"/>
                          <a:ea typeface="Arial" charset="0"/>
                          <a:cs typeface="Arial" charset="0"/>
                        </a:rPr>
                        <a:t>Application to</a:t>
                      </a:r>
                    </a:p>
                  </a:txBody>
                  <a:tcPr/>
                </a:tc>
                <a:tc>
                  <a:txBody>
                    <a:bodyPr/>
                    <a:lstStyle/>
                    <a:p>
                      <a:pPr>
                        <a:lnSpc>
                          <a:spcPct val="100000"/>
                        </a:lnSpc>
                      </a:pPr>
                      <a:r>
                        <a:rPr lang="en-US" sz="900" dirty="0">
                          <a:latin typeface="Arial" charset="0"/>
                          <a:ea typeface="Arial" charset="0"/>
                          <a:cs typeface="Arial" charset="0"/>
                        </a:rPr>
                        <a:t>Policy</a:t>
                      </a:r>
                    </a:p>
                  </a:txBody>
                  <a:tcPr/>
                </a:tc>
                <a:extLst>
                  <a:ext uri="{0D108BD9-81ED-4DB2-BD59-A6C34878D82A}">
                    <a16:rowId xmlns:a16="http://schemas.microsoft.com/office/drawing/2014/main" val="10000"/>
                  </a:ext>
                </a:extLst>
              </a:tr>
              <a:tr h="6291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effectLst/>
                          <a:latin typeface="Arial" charset="0"/>
                          <a:ea typeface="Arial" charset="0"/>
                          <a:cs typeface="Arial" charset="0"/>
                        </a:rPr>
                        <a:t>Child Protection Awareness Training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effectLst/>
                          <a:latin typeface="Arial" charset="0"/>
                          <a:ea typeface="Arial" charset="0"/>
                          <a:cs typeface="Arial" charset="0"/>
                        </a:rPr>
                        <a:t>An initial child protection induction. Child Protection Awareness Training is a self-paced online course that provides this initial child protection induction training for all staff.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Arial" charset="0"/>
                          <a:ea typeface="Arial" charset="0"/>
                          <a:cs typeface="Arial" charset="0"/>
                        </a:rPr>
                        <a:t>All new departmental employees, including those in schools, state offices.</a:t>
                      </a:r>
                      <a:endParaRPr lang="en-AU" sz="90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i="0" spc="-15" dirty="0" smtClean="0">
                          <a:solidFill>
                            <a:srgbClr val="000000"/>
                          </a:solidFill>
                          <a:effectLst/>
                          <a:latin typeface="Arial" charset="0"/>
                          <a:ea typeface="Arial" charset="0"/>
                          <a:cs typeface="Arial" charset="0"/>
                          <a:hlinkClick r:id="rId3"/>
                        </a:rPr>
                        <a:t>Click here for Protecting and Supporting Children and Young People Policy</a:t>
                      </a:r>
                      <a:endParaRPr lang="en-AU" sz="900" i="0" dirty="0">
                        <a:effectLst/>
                        <a:latin typeface="Arial" charset="0"/>
                        <a:ea typeface="Arial" charset="0"/>
                        <a:cs typeface="Arial" charset="0"/>
                      </a:endParaRPr>
                    </a:p>
                  </a:txBody>
                  <a:tcPr/>
                </a:tc>
                <a:extLst>
                  <a:ext uri="{0D108BD9-81ED-4DB2-BD59-A6C34878D82A}">
                    <a16:rowId xmlns:a16="http://schemas.microsoft.com/office/drawing/2014/main" val="10001"/>
                  </a:ext>
                </a:extLst>
              </a:tr>
              <a:tr h="800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effectLst/>
                          <a:latin typeface="Arial" charset="0"/>
                          <a:ea typeface="Arial" charset="0"/>
                          <a:cs typeface="Arial" charset="0"/>
                        </a:rPr>
                        <a:t>Child Protection Update  – school staff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Arial" charset="0"/>
                          <a:ea typeface="Arial" charset="0"/>
                          <a:cs typeface="Arial" charset="0"/>
                        </a:rPr>
                        <a:t>The Child Protection Update 2017 is a compulsory annual update course, reinforcing the responsibility to report suspected risk of harm concerns and support children and young people. </a:t>
                      </a:r>
                      <a:endParaRPr lang="en-AU" sz="90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Arial" charset="0"/>
                          <a:ea typeface="Arial" charset="0"/>
                          <a:cs typeface="Arial" charset="0"/>
                        </a:rPr>
                        <a:t>All staff who have participated in child protection awareness training</a:t>
                      </a:r>
                      <a:endParaRPr lang="en-AU" sz="90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i="0" spc="-15" dirty="0" smtClean="0">
                          <a:solidFill>
                            <a:srgbClr val="000000"/>
                          </a:solidFill>
                          <a:effectLst/>
                          <a:latin typeface="Arial" charset="0"/>
                          <a:ea typeface="Arial" charset="0"/>
                          <a:cs typeface="Arial" charset="0"/>
                          <a:hlinkClick r:id="rId3"/>
                        </a:rPr>
                        <a:t>Click here for Protecting and Supporting Children and Young People Policy</a:t>
                      </a:r>
                      <a:endParaRPr lang="en-AU" sz="900" i="0" dirty="0">
                        <a:effectLst/>
                        <a:latin typeface="Arial" charset="0"/>
                        <a:ea typeface="Arial" charset="0"/>
                        <a:cs typeface="Arial" charset="0"/>
                      </a:endParaRPr>
                    </a:p>
                  </a:txBody>
                  <a:tcPr/>
                </a:tc>
                <a:extLst>
                  <a:ext uri="{0D108BD9-81ED-4DB2-BD59-A6C34878D82A}">
                    <a16:rowId xmlns:a16="http://schemas.microsoft.com/office/drawing/2014/main" val="10002"/>
                  </a:ext>
                </a:extLst>
              </a:tr>
              <a:tr h="6291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spc="-30" dirty="0">
                          <a:effectLst/>
                          <a:latin typeface="Arial" charset="0"/>
                          <a:ea typeface="Arial" charset="0"/>
                          <a:cs typeface="Arial" charset="0"/>
                        </a:rPr>
                        <a:t>Work Health and Safety Induction for Employees</a:t>
                      </a:r>
                      <a:endParaRPr lang="en-AU" sz="900" dirty="0">
                        <a:effectLst/>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effectLst/>
                          <a:latin typeface="Arial" charset="0"/>
                          <a:ea typeface="Arial" charset="0"/>
                          <a:cs typeface="Arial" charset="0"/>
                        </a:rPr>
                        <a:t>Once this course is completed online, the principal or workplace manager will provide a local level induction specific to the workplace.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Arial" charset="0"/>
                          <a:ea typeface="Arial" charset="0"/>
                          <a:cs typeface="Arial" charset="0"/>
                        </a:rPr>
                        <a:t>All new employees</a:t>
                      </a:r>
                      <a:endParaRPr lang="en-AU" sz="90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i="0" dirty="0" smtClean="0">
                          <a:solidFill>
                            <a:srgbClr val="000000"/>
                          </a:solidFill>
                          <a:effectLst/>
                          <a:latin typeface="Arial" charset="0"/>
                          <a:ea typeface="Arial" charset="0"/>
                          <a:cs typeface="Arial" charset="0"/>
                          <a:hlinkClick r:id="rId4"/>
                        </a:rPr>
                        <a:t>Click here for Work Health and Safety Policy</a:t>
                      </a:r>
                      <a:endParaRPr lang="en-AU" sz="900" i="0" dirty="0">
                        <a:effectLst/>
                        <a:latin typeface="Arial" charset="0"/>
                        <a:ea typeface="Arial" charset="0"/>
                        <a:cs typeface="Arial" charset="0"/>
                      </a:endParaRPr>
                    </a:p>
                  </a:txBody>
                  <a:tcPr/>
                </a:tc>
                <a:extLst>
                  <a:ext uri="{0D108BD9-81ED-4DB2-BD59-A6C34878D82A}">
                    <a16:rowId xmlns:a16="http://schemas.microsoft.com/office/drawing/2014/main" val="10003"/>
                  </a:ext>
                </a:extLst>
              </a:tr>
              <a:tr h="800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effectLst/>
                          <a:latin typeface="Arial" charset="0"/>
                          <a:ea typeface="Arial" charset="0"/>
                          <a:cs typeface="Arial" charset="0"/>
                        </a:rPr>
                        <a:t>Code of Conduct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effectLst/>
                          <a:latin typeface="Arial" charset="0"/>
                          <a:ea typeface="Arial" charset="0"/>
                          <a:cs typeface="Arial" charset="0"/>
                        </a:rPr>
                        <a:t>The Code clarifies the standards of behaviour that are expected of departmental staff in their performance of their duties and provides guidance in areas where staff need to make personal and ethical decisions.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Arial" charset="0"/>
                          <a:ea typeface="Arial" charset="0"/>
                          <a:cs typeface="Arial" charset="0"/>
                        </a:rPr>
                        <a:t>All staff</a:t>
                      </a:r>
                      <a:endParaRPr lang="en-AU" sz="900" dirty="0">
                        <a:latin typeface="Arial" charset="0"/>
                        <a:ea typeface="Arial" charset="0"/>
                        <a:cs typeface="Arial" charset="0"/>
                      </a:endParaRPr>
                    </a:p>
                  </a:txBody>
                  <a:tcPr/>
                </a:tc>
                <a:tc>
                  <a:txBody>
                    <a:bodyPr/>
                    <a:lstStyle/>
                    <a:p>
                      <a:pPr algn="l">
                        <a:lnSpc>
                          <a:spcPct val="100000"/>
                        </a:lnSpc>
                        <a:spcAft>
                          <a:spcPts val="1000"/>
                        </a:spcAft>
                        <a:tabLst>
                          <a:tab pos="5063490" algn="l"/>
                        </a:tabLst>
                      </a:pPr>
                      <a:r>
                        <a:rPr lang="en-AU" sz="900" u="sng" kern="1200" dirty="0" smtClean="0">
                          <a:solidFill>
                            <a:schemeClr val="dk1"/>
                          </a:solidFill>
                          <a:effectLst/>
                          <a:latin typeface="Arial" panose="020B0604020202020204" pitchFamily="34" charset="0"/>
                          <a:ea typeface="+mn-ea"/>
                          <a:cs typeface="Arial" panose="020B0604020202020204" pitchFamily="34" charset="0"/>
                          <a:hlinkClick r:id="rId5"/>
                        </a:rPr>
                        <a:t>Click here for Code of Conduct policy</a:t>
                      </a:r>
                      <a:endParaRPr lang="en-AU" sz="900" i="0" dirty="0">
                        <a:effectLst/>
                        <a:latin typeface="Arial" panose="020B0604020202020204" pitchFamily="34" charset="0"/>
                        <a:ea typeface="Arial" charset="0"/>
                        <a:cs typeface="Arial" panose="020B0604020202020204" pitchFamily="34" charset="0"/>
                      </a:endParaRPr>
                    </a:p>
                  </a:txBody>
                  <a:tcPr/>
                </a:tc>
                <a:extLst>
                  <a:ext uri="{0D108BD9-81ED-4DB2-BD59-A6C34878D82A}">
                    <a16:rowId xmlns:a16="http://schemas.microsoft.com/office/drawing/2014/main" val="10004"/>
                  </a:ext>
                </a:extLst>
              </a:tr>
              <a:tr h="814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b="0" dirty="0">
                          <a:effectLst/>
                          <a:latin typeface="Arial" charset="0"/>
                          <a:ea typeface="Arial" charset="0"/>
                          <a:cs typeface="Arial" charset="0"/>
                        </a:rPr>
                        <a:t>Fraud and Corruption</a:t>
                      </a:r>
                    </a:p>
                  </a:txBody>
                  <a:tcPr/>
                </a:tc>
                <a:tc>
                  <a:txBody>
                    <a:bodyPr/>
                    <a:lstStyle/>
                    <a:p>
                      <a:pPr algn="l">
                        <a:lnSpc>
                          <a:spcPct val="100000"/>
                        </a:lnSpc>
                        <a:spcAft>
                          <a:spcPts val="1000"/>
                        </a:spcAft>
                        <a:tabLst>
                          <a:tab pos="5063490" algn="l"/>
                        </a:tabLst>
                      </a:pPr>
                      <a:r>
                        <a:rPr lang="en-AU" sz="900" dirty="0">
                          <a:effectLst/>
                          <a:latin typeface="Arial" charset="0"/>
                          <a:ea typeface="Arial" charset="0"/>
                          <a:cs typeface="Arial" charset="0"/>
                        </a:rPr>
                        <a:t>All employees need to be aware of their responsibilities in mitigating fraud and corruption in the workplace.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Arial" charset="0"/>
                          <a:ea typeface="Arial" charset="0"/>
                          <a:cs typeface="Arial" charset="0"/>
                        </a:rPr>
                        <a:t>All staff, particularly new staff</a:t>
                      </a:r>
                      <a:endParaRPr lang="en-AU" sz="900" dirty="0">
                        <a:latin typeface="Arial" charset="0"/>
                        <a:ea typeface="Arial" charset="0"/>
                        <a:cs typeface="Arial" charset="0"/>
                      </a:endParaRPr>
                    </a:p>
                  </a:txBody>
                  <a:tcPr/>
                </a:tc>
                <a:tc>
                  <a:txBody>
                    <a:bodyPr/>
                    <a:lstStyle/>
                    <a:p>
                      <a:pPr algn="l">
                        <a:lnSpc>
                          <a:spcPct val="100000"/>
                        </a:lnSpc>
                        <a:spcAft>
                          <a:spcPts val="0"/>
                        </a:spcAft>
                        <a:tabLst>
                          <a:tab pos="5063490" algn="l"/>
                        </a:tabLst>
                      </a:pPr>
                      <a:r>
                        <a:rPr lang="en-AU" sz="900" i="0" dirty="0" smtClean="0">
                          <a:solidFill>
                            <a:srgbClr val="244061"/>
                          </a:solidFill>
                          <a:effectLst/>
                          <a:latin typeface="Arial" charset="0"/>
                          <a:ea typeface="Arial" charset="0"/>
                          <a:cs typeface="Arial" charset="0"/>
                          <a:hlinkClick r:id="rId6"/>
                        </a:rPr>
                        <a:t>Click here for Corruption </a:t>
                      </a:r>
                      <a:r>
                        <a:rPr lang="en-AU" sz="900" i="0" dirty="0">
                          <a:solidFill>
                            <a:srgbClr val="244061"/>
                          </a:solidFill>
                          <a:effectLst/>
                          <a:latin typeface="Arial" charset="0"/>
                          <a:ea typeface="Arial" charset="0"/>
                          <a:cs typeface="Arial" charset="0"/>
                          <a:hlinkClick r:id="rId6"/>
                        </a:rPr>
                        <a:t>Prevention </a:t>
                      </a:r>
                      <a:r>
                        <a:rPr lang="en-AU" sz="900" i="0" dirty="0" smtClean="0">
                          <a:solidFill>
                            <a:srgbClr val="244061"/>
                          </a:solidFill>
                          <a:effectLst/>
                          <a:latin typeface="Arial" charset="0"/>
                          <a:ea typeface="Arial" charset="0"/>
                          <a:cs typeface="Arial" charset="0"/>
                          <a:hlinkClick r:id="rId6"/>
                        </a:rPr>
                        <a:t>Policy</a:t>
                      </a:r>
                      <a:endParaRPr lang="en-AU" sz="900" i="0" dirty="0" smtClean="0">
                        <a:solidFill>
                          <a:srgbClr val="244061"/>
                        </a:solidFill>
                        <a:effectLst/>
                        <a:latin typeface="Arial" charset="0"/>
                        <a:ea typeface="Arial" charset="0"/>
                        <a:cs typeface="Arial" charset="0"/>
                      </a:endParaRPr>
                    </a:p>
                    <a:p>
                      <a:pPr algn="l">
                        <a:lnSpc>
                          <a:spcPct val="100000"/>
                        </a:lnSpc>
                        <a:spcAft>
                          <a:spcPts val="0"/>
                        </a:spcAft>
                        <a:tabLst>
                          <a:tab pos="5063490" algn="l"/>
                        </a:tabLst>
                      </a:pPr>
                      <a:endParaRPr lang="en-AU" sz="900" i="0" dirty="0">
                        <a:effectLst/>
                        <a:latin typeface="Arial" charset="0"/>
                        <a:ea typeface="Arial" charset="0"/>
                        <a:cs typeface="Arial" charset="0"/>
                        <a:hlinkClick r:id="rId7"/>
                      </a:endParaRPr>
                    </a:p>
                    <a:p>
                      <a:pPr algn="l">
                        <a:lnSpc>
                          <a:spcPct val="100000"/>
                        </a:lnSpc>
                        <a:spcAft>
                          <a:spcPts val="1000"/>
                        </a:spcAft>
                        <a:tabLst>
                          <a:tab pos="5063490" algn="l"/>
                        </a:tabLst>
                      </a:pPr>
                      <a:r>
                        <a:rPr lang="en-AU" sz="900" i="0" dirty="0">
                          <a:solidFill>
                            <a:srgbClr val="244061"/>
                          </a:solidFill>
                          <a:effectLst/>
                          <a:latin typeface="Arial" charset="0"/>
                          <a:ea typeface="Arial" charset="0"/>
                          <a:cs typeface="Arial" charset="0"/>
                          <a:hlinkClick r:id="rId7"/>
                        </a:rPr>
                        <a:t>Public Interest Disclosures Internal Reporting Policy</a:t>
                      </a:r>
                      <a:endParaRPr lang="en-AU" sz="900" i="0" dirty="0">
                        <a:effectLst/>
                        <a:latin typeface="Arial" charset="0"/>
                        <a:ea typeface="Arial" charset="0"/>
                        <a:cs typeface="Arial" charset="0"/>
                      </a:endParaRPr>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395536" y="267495"/>
            <a:ext cx="8280920" cy="360040"/>
          </a:xfrm>
        </p:spPr>
        <p:txBody>
          <a:bodyPr/>
          <a:lstStyle/>
          <a:p>
            <a:r>
              <a:rPr lang="en-AU" dirty="0"/>
              <a:t>Mandatory training</a:t>
            </a:r>
          </a:p>
        </p:txBody>
      </p:sp>
    </p:spTree>
    <p:extLst>
      <p:ext uri="{BB962C8B-B14F-4D97-AF65-F5344CB8AC3E}">
        <p14:creationId xmlns:p14="http://schemas.microsoft.com/office/powerpoint/2010/main" val="3369785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95536" y="4749626"/>
            <a:ext cx="6480720" cy="273844"/>
          </a:xfrm>
        </p:spPr>
        <p:txBody>
          <a:bodyPr/>
          <a:lstStyle/>
          <a:p>
            <a:r>
              <a:rPr lang="en-AU" dirty="0" smtClean="0"/>
              <a:t>© NSW Department of Education | Leadership &amp; High Performance Directorate | ESA | V9.0 | December 2018 | 2.1(b) Health and Safety in the Workplace</a:t>
            </a:r>
            <a:endParaRPr lang="en-AU" dirty="0"/>
          </a:p>
        </p:txBody>
      </p:sp>
      <p:sp>
        <p:nvSpPr>
          <p:cNvPr id="6" name="Slide Number Placeholder 5"/>
          <p:cNvSpPr>
            <a:spLocks noGrp="1"/>
          </p:cNvSpPr>
          <p:nvPr>
            <p:ph type="sldNum" sz="quarter" idx="12"/>
          </p:nvPr>
        </p:nvSpPr>
        <p:spPr>
          <a:xfrm>
            <a:off x="7812360" y="4825082"/>
            <a:ext cx="909464" cy="198388"/>
          </a:xfrm>
        </p:spPr>
        <p:txBody>
          <a:bodyPr/>
          <a:lstStyle/>
          <a:p>
            <a:r>
              <a:rPr lang="en-AU" dirty="0" smtClean="0"/>
              <a:t>Slide </a:t>
            </a:r>
            <a:fld id="{4A2A1DA9-8CAF-4BCA-B496-545B076AED2D}" type="slidenum">
              <a:rPr lang="en-AU" smtClean="0"/>
              <a:pPr/>
              <a:t>9</a:t>
            </a:fld>
            <a:endParaRPr lang="en-AU" dirty="0"/>
          </a:p>
        </p:txBody>
      </p:sp>
      <p:graphicFrame>
        <p:nvGraphicFramePr>
          <p:cNvPr id="7" name="Table Placeholder 6" title="Table"/>
          <p:cNvGraphicFramePr>
            <a:graphicFrameLocks/>
          </p:cNvGraphicFramePr>
          <p:nvPr>
            <p:extLst>
              <p:ext uri="{D42A27DB-BD31-4B8C-83A1-F6EECF244321}">
                <p14:modId xmlns:p14="http://schemas.microsoft.com/office/powerpoint/2010/main" val="1979038414"/>
              </p:ext>
            </p:extLst>
          </p:nvPr>
        </p:nvGraphicFramePr>
        <p:xfrm>
          <a:off x="395288" y="1058862"/>
          <a:ext cx="8281168" cy="3658542"/>
        </p:xfrm>
        <a:graphic>
          <a:graphicData uri="http://schemas.openxmlformats.org/drawingml/2006/table">
            <a:tbl>
              <a:tblPr firstRow="1" bandRow="1">
                <a:tableStyleId>{5C22544A-7EE6-4342-B048-85BDC9FD1C3A}</a:tableStyleId>
              </a:tblPr>
              <a:tblGrid>
                <a:gridCol w="10083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283512">
                <a:tc>
                  <a:txBody>
                    <a:bodyPr/>
                    <a:lstStyle/>
                    <a:p>
                      <a:pPr>
                        <a:lnSpc>
                          <a:spcPct val="100000"/>
                        </a:lnSpc>
                      </a:pPr>
                      <a:r>
                        <a:rPr lang="en-US" sz="900" dirty="0">
                          <a:latin typeface="Arial" charset="0"/>
                          <a:ea typeface="Arial" charset="0"/>
                          <a:cs typeface="Arial" charset="0"/>
                        </a:rPr>
                        <a:t>Name</a:t>
                      </a:r>
                    </a:p>
                  </a:txBody>
                  <a:tcPr/>
                </a:tc>
                <a:tc>
                  <a:txBody>
                    <a:bodyPr/>
                    <a:lstStyle/>
                    <a:p>
                      <a:pPr>
                        <a:lnSpc>
                          <a:spcPct val="100000"/>
                        </a:lnSpc>
                      </a:pPr>
                      <a:r>
                        <a:rPr lang="en-US" sz="900" dirty="0">
                          <a:latin typeface="Arial" charset="0"/>
                          <a:ea typeface="Arial" charset="0"/>
                          <a:cs typeface="Arial" charset="0"/>
                        </a:rPr>
                        <a:t>Description</a:t>
                      </a:r>
                    </a:p>
                  </a:txBody>
                  <a:tcPr/>
                </a:tc>
                <a:tc>
                  <a:txBody>
                    <a:bodyPr/>
                    <a:lstStyle/>
                    <a:p>
                      <a:pPr>
                        <a:lnSpc>
                          <a:spcPct val="100000"/>
                        </a:lnSpc>
                      </a:pPr>
                      <a:r>
                        <a:rPr lang="en-US" sz="900" dirty="0">
                          <a:latin typeface="Arial" charset="0"/>
                          <a:ea typeface="Arial" charset="0"/>
                          <a:cs typeface="Arial" charset="0"/>
                        </a:rPr>
                        <a:t>Application to</a:t>
                      </a:r>
                    </a:p>
                  </a:txBody>
                  <a:tcPr/>
                </a:tc>
                <a:tc>
                  <a:txBody>
                    <a:bodyPr/>
                    <a:lstStyle/>
                    <a:p>
                      <a:pPr>
                        <a:lnSpc>
                          <a:spcPct val="100000"/>
                        </a:lnSpc>
                      </a:pPr>
                      <a:r>
                        <a:rPr lang="en-US" sz="900" dirty="0">
                          <a:latin typeface="Arial" charset="0"/>
                          <a:ea typeface="Arial" charset="0"/>
                          <a:cs typeface="Arial" charset="0"/>
                        </a:rPr>
                        <a:t>Policy</a:t>
                      </a:r>
                    </a:p>
                  </a:txBody>
                  <a:tcPr/>
                </a:tc>
                <a:extLst>
                  <a:ext uri="{0D108BD9-81ED-4DB2-BD59-A6C34878D82A}">
                    <a16:rowId xmlns:a16="http://schemas.microsoft.com/office/drawing/2014/main" val="10000"/>
                  </a:ext>
                </a:extLst>
              </a:tr>
              <a:tr h="653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b="0" dirty="0">
                          <a:effectLst/>
                          <a:latin typeface="Arial" charset="0"/>
                          <a:ea typeface="Arial" charset="0"/>
                          <a:cs typeface="Arial" charset="0"/>
                        </a:rPr>
                        <a:t>Anaphylaxis e-learning (APTSs)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Arial" charset="0"/>
                          <a:ea typeface="Arial" charset="0"/>
                          <a:cs typeface="Arial" charset="0"/>
                        </a:rPr>
                        <a:t>The e-learning module has been developed to provide all staff working in NSW DoE with essential information about recognising and providing an emergency response to anaphylaxis,</a:t>
                      </a:r>
                      <a:endParaRPr lang="en-AU" sz="90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Arial" charset="0"/>
                          <a:ea typeface="Arial" charset="0"/>
                          <a:cs typeface="Arial" charset="0"/>
                        </a:rPr>
                        <a:t>All school-based employees, including casual employees. </a:t>
                      </a:r>
                      <a:endParaRPr lang="en-AU" sz="90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i="0" dirty="0" smtClean="0">
                          <a:solidFill>
                            <a:srgbClr val="244061"/>
                          </a:solidFill>
                          <a:effectLst/>
                          <a:latin typeface="Arial" charset="0"/>
                          <a:ea typeface="Arial" charset="0"/>
                          <a:cs typeface="Arial" charset="0"/>
                          <a:hlinkClick r:id="rId3"/>
                        </a:rPr>
                        <a:t>Click here for Anaphylaxis Procedures for Schools</a:t>
                      </a:r>
                      <a:endParaRPr lang="en-AU" sz="900" i="0" dirty="0">
                        <a:effectLst/>
                        <a:latin typeface="Arial" charset="0"/>
                        <a:ea typeface="Arial" charset="0"/>
                        <a:cs typeface="Arial" charset="0"/>
                      </a:endParaRPr>
                    </a:p>
                  </a:txBody>
                  <a:tcPr/>
                </a:tc>
                <a:extLst>
                  <a:ext uri="{0D108BD9-81ED-4DB2-BD59-A6C34878D82A}">
                    <a16:rowId xmlns:a16="http://schemas.microsoft.com/office/drawing/2014/main" val="10001"/>
                  </a:ext>
                </a:extLst>
              </a:tr>
              <a:tr h="793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b="0" kern="1200" dirty="0">
                          <a:solidFill>
                            <a:schemeClr val="dk1"/>
                          </a:solidFill>
                          <a:effectLst/>
                          <a:latin typeface="Arial" charset="0"/>
                          <a:ea typeface="Arial" charset="0"/>
                          <a:cs typeface="Arial" charset="0"/>
                        </a:rPr>
                        <a:t>e-Emergency Care (APTSs</a:t>
                      </a:r>
                      <a:r>
                        <a:rPr lang="en-US" sz="900" b="0" kern="1200" dirty="0">
                          <a:solidFill>
                            <a:schemeClr val="dk1"/>
                          </a:solidFill>
                          <a:effectLst/>
                          <a:latin typeface="Arial" charset="0"/>
                          <a:ea typeface="Arial" charset="0"/>
                          <a:cs typeface="Arial" charset="0"/>
                        </a:rPr>
                        <a:t>)</a:t>
                      </a:r>
                      <a:endParaRPr lang="en-AU" sz="900" b="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effectLst/>
                          <a:latin typeface="Arial" charset="0"/>
                          <a:ea typeface="Arial" charset="0"/>
                          <a:cs typeface="Arial" charset="0"/>
                        </a:rPr>
                        <a:t>Emergency care provides simple, effective treatment and management protocols to support staff to manage common emergencies. This training closely reflects the types of illnesses, incidents and accidents most commonly occurring in schools, school activities and on excursions.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Arial" charset="0"/>
                          <a:ea typeface="Arial" charset="0"/>
                          <a:cs typeface="Arial" charset="0"/>
                        </a:rPr>
                        <a:t>All school-based employees, including casual employees</a:t>
                      </a:r>
                      <a:endParaRPr lang="en-AU" sz="90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i="0" dirty="0" smtClean="0">
                          <a:solidFill>
                            <a:srgbClr val="244061"/>
                          </a:solidFill>
                          <a:effectLst/>
                          <a:latin typeface="Arial" charset="0"/>
                          <a:ea typeface="Arial" charset="0"/>
                          <a:cs typeface="Arial" charset="0"/>
                          <a:hlinkClick r:id="rId4"/>
                        </a:rPr>
                        <a:t>Click here for e-Emergency Care (APTSs)</a:t>
                      </a:r>
                      <a:endParaRPr lang="en-AU" sz="900" i="0" dirty="0">
                        <a:effectLst/>
                        <a:latin typeface="Arial" charset="0"/>
                        <a:ea typeface="Arial" charset="0"/>
                        <a:cs typeface="Arial" charset="0"/>
                      </a:endParaRPr>
                    </a:p>
                  </a:txBody>
                  <a:tcPr/>
                </a:tc>
                <a:extLst>
                  <a:ext uri="{0D108BD9-81ED-4DB2-BD59-A6C34878D82A}">
                    <a16:rowId xmlns:a16="http://schemas.microsoft.com/office/drawing/2014/main" val="10002"/>
                  </a:ext>
                </a:extLst>
              </a:tr>
              <a:tr h="963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charset="0"/>
                          <a:ea typeface="Arial" charset="0"/>
                          <a:cs typeface="Arial" charset="0"/>
                        </a:rPr>
                        <a:t>Cardio Pulmonary Resuscitation (CPR)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This course will provide you with the knowledge and skills required to perform cardiopulmonary resuscitation in line with the Australian Resuscitation Council (ARC) Guidelines. </a:t>
                      </a:r>
                    </a:p>
                    <a:p>
                      <a:pPr marL="0" marR="0" indent="0" algn="l" defTabSz="914400" rtl="0" eaLnBrk="1" fontAlgn="auto" latinLnBrk="0" hangingPunct="1">
                        <a:lnSpc>
                          <a:spcPct val="100000"/>
                        </a:lnSpc>
                        <a:spcBef>
                          <a:spcPts val="0"/>
                        </a:spcBef>
                        <a:spcAft>
                          <a:spcPts val="0"/>
                        </a:spcAft>
                        <a:buClrTx/>
                        <a:buSzTx/>
                        <a:buFontTx/>
                        <a:buNone/>
                        <a:tabLst/>
                        <a:defRPr/>
                      </a:pPr>
                      <a:r>
                        <a:rPr lang="en-AU" sz="900" b="1" dirty="0"/>
                        <a:t>Each school will be required to ensure that a significant proportion of staff attend the training, subject to essential student supervision requirements</a:t>
                      </a:r>
                      <a:r>
                        <a:rPr lang="en-AU" sz="900" dirty="0"/>
                        <a:t>.</a:t>
                      </a:r>
                      <a:endParaRPr lang="en-AU" sz="900" dirty="0">
                        <a:effectLst/>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This course can now be combined with the face-to-face anaphylaxis training.</a:t>
                      </a:r>
                      <a:endParaRPr lang="en-AU" sz="90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smtClean="0">
                          <a:effectLst/>
                          <a:hlinkClick r:id="rId5"/>
                        </a:rPr>
                        <a:t>Click here for CPR training and anaphylaxis</a:t>
                      </a:r>
                      <a:endParaRPr lang="en-AU" sz="900" i="0" dirty="0">
                        <a:effectLst/>
                        <a:latin typeface="Arial" charset="0"/>
                        <a:ea typeface="Arial" charset="0"/>
                        <a:cs typeface="Arial" charset="0"/>
                      </a:endParaRPr>
                    </a:p>
                  </a:txBody>
                  <a:tcPr/>
                </a:tc>
                <a:extLst>
                  <a:ext uri="{0D108BD9-81ED-4DB2-BD59-A6C34878D82A}">
                    <a16:rowId xmlns:a16="http://schemas.microsoft.com/office/drawing/2014/main" val="10003"/>
                  </a:ext>
                </a:extLst>
              </a:tr>
              <a:tr h="963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charset="0"/>
                          <a:ea typeface="Arial" charset="0"/>
                          <a:cs typeface="Arial" charset="0"/>
                        </a:rPr>
                        <a:t>Working with Children Check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effectLst/>
                          <a:latin typeface="Arial" charset="0"/>
                          <a:ea typeface="Arial" charset="0"/>
                          <a:cs typeface="Arial" charset="0"/>
                        </a:rPr>
                        <a:t>The WWCC us ab important pat of the NSW Department of Education's</a:t>
                      </a:r>
                      <a:r>
                        <a:rPr lang="en-AU" sz="900" baseline="0" dirty="0">
                          <a:effectLst/>
                          <a:latin typeface="Arial" charset="0"/>
                          <a:ea typeface="Arial" charset="0"/>
                          <a:cs typeface="Arial" charset="0"/>
                        </a:rPr>
                        <a:t> recruitment process to prevent people who pose a risk to the safety, welfare and well-being of children for being employed or engaged in child-related work.</a:t>
                      </a:r>
                      <a:endParaRPr lang="en-AU" sz="900" dirty="0">
                        <a:effectLst/>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charset="0"/>
                          <a:ea typeface="Arial" charset="0"/>
                          <a:cs typeface="Arial" charset="0"/>
                        </a:rPr>
                        <a:t>All new staff working in schools,</a:t>
                      </a:r>
                      <a:r>
                        <a:rPr lang="en-AU" sz="900" baseline="0" dirty="0">
                          <a:latin typeface="Arial" charset="0"/>
                          <a:ea typeface="Arial" charset="0"/>
                          <a:cs typeface="Arial" charset="0"/>
                        </a:rPr>
                        <a:t> and staff in secondary schools between 1 April 2016 and 31 March 2017.</a:t>
                      </a:r>
                      <a:endParaRPr lang="en-AU" sz="900" dirty="0">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i="0" dirty="0" smtClean="0">
                          <a:effectLst/>
                          <a:latin typeface="Arial" charset="0"/>
                          <a:ea typeface="Arial" charset="0"/>
                          <a:cs typeface="Arial" charset="0"/>
                          <a:hlinkClick r:id="rId6"/>
                        </a:rPr>
                        <a:t>Click here Working with Children Check Policy</a:t>
                      </a:r>
                      <a:endParaRPr lang="en-AU" sz="900" i="0" dirty="0">
                        <a:effectLst/>
                        <a:latin typeface="Arial" charset="0"/>
                        <a:ea typeface="Arial" charset="0"/>
                        <a:cs typeface="Arial" charset="0"/>
                      </a:endParaRPr>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AU" dirty="0"/>
              <a:t>Mandatory training</a:t>
            </a:r>
          </a:p>
        </p:txBody>
      </p:sp>
    </p:spTree>
    <p:extLst>
      <p:ext uri="{BB962C8B-B14F-4D97-AF65-F5344CB8AC3E}">
        <p14:creationId xmlns:p14="http://schemas.microsoft.com/office/powerpoint/2010/main" val="25095780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cellence in School Administration Framework Administrative Practices&amp;quot;&quot;/&gt;&lt;property id=&quot;20307&quot; value=&quot;311&quot;/&gt;&lt;/object&gt;&lt;object type=&quot;3&quot; unique_id=&quot;10005&quot;&gt;&lt;property id=&quot;20148&quot; value=&quot;5&quot;/&gt;&lt;property id=&quot;20300&quot; value=&quot;Slide 2 - &amp;quot;Structure of the module&amp;quot;&quot;/&gt;&lt;property id=&quot;20307&quot; value=&quot;329&quot;/&gt;&lt;/object&gt;&lt;object type=&quot;3&quot; unique_id=&quot;10008&quot;&gt;&lt;property id=&quot;20148&quot; value=&quot;5&quot;/&gt;&lt;property id=&quot;20300&quot; value=&quot;Slide 3 - &amp;quot;Outcome of the MODULE – HEALTH AND SAFETY in the workplace&amp;quot;&quot;/&gt;&lt;property id=&quot;20307&quot; value=&quot;332&quot;/&gt;&lt;/object&gt;&lt;object type=&quot;3&quot; unique_id=&quot;10010&quot;&gt;&lt;property id=&quot;20148&quot; value=&quot;5&quot;/&gt;&lt;property id=&quot;20300&quot; value=&quot;Slide 23 - &amp;quot;Reflecting on this module – Risk management in the workplace&amp;quot;&quot;/&gt;&lt;property id=&quot;20307&quot; value=&quot;333&quot;/&gt;&lt;/object&gt;&lt;object type=&quot;3&quot; unique_id=&quot;10013&quot;&gt;&lt;property id=&quot;20148&quot; value=&quot;5&quot;/&gt;&lt;property id=&quot;20300&quot; value=&quot;Slide 25 - &amp;quot;Professional development&amp;quot;&quot;/&gt;&lt;property id=&quot;20307&quot; value=&quot;337&quot;/&gt;&lt;/object&gt;&lt;object type=&quot;3&quot; unique_id=&quot;10110&quot;&gt;&lt;property id=&quot;20148&quot; value=&quot;5&quot;/&gt;&lt;property id=&quot;20300&quot; value=&quot;Slide 4 - &amp;quot;Identifying and Managing the ‘what ifs’&amp;quot;&quot;/&gt;&lt;property id=&quot;20307&quot; value=&quot;340&quot;/&gt;&lt;/object&gt;&lt;object type=&quot;3&quot; unique_id=&quot;10208&quot;&gt;&lt;property id=&quot;20148&quot; value=&quot;5&quot;/&gt;&lt;property id=&quot;20300&quot; value=&quot;Slide 5 - &amp;quot;Strategies FOR identifying and managing risks&amp;quot;&quot;/&gt;&lt;property id=&quot;20307&quot; value=&quot;348&quot;/&gt;&lt;/object&gt;&lt;object type=&quot;3&quot; unique_id=&quot;10209&quot;&gt;&lt;property id=&quot;20148&quot; value=&quot;5&quot;/&gt;&lt;property id=&quot;20300&quot; value=&quot;Slide 6 - &amp;quot;Strategies FOR identifying and managing risks&amp;quot;&quot;/&gt;&lt;property id=&quot;20307&quot; value=&quot;349&quot;/&gt;&lt;/object&gt;&lt;object type=&quot;3&quot; unique_id=&quot;10210&quot;&gt;&lt;property id=&quot;20148&quot; value=&quot;5&quot;/&gt;&lt;property id=&quot;20300&quot; value=&quot;Slide 7 - &amp;quot;Mandatory training&amp;quot;&quot;/&gt;&lt;property id=&quot;20307&quot; value=&quot;350&quot;/&gt;&lt;/object&gt;&lt;object type=&quot;3&quot; unique_id=&quot;10211&quot;&gt;&lt;property id=&quot;20148&quot; value=&quot;5&quot;/&gt;&lt;property id=&quot;20300&quot; value=&quot;Slide 8 - &amp;quot;Mandatory training&amp;quot;&quot;/&gt;&lt;property id=&quot;20307&quot; value=&quot;351&quot;/&gt;&lt;/object&gt;&lt;object type=&quot;3&quot; unique_id=&quot;10212&quot;&gt;&lt;property id=&quot;20148&quot; value=&quot;5&quot;/&gt;&lt;property id=&quot;20300&quot; value=&quot;Slide 9 - &amp;quot;Mandatory training&amp;quot;&quot;/&gt;&lt;property id=&quot;20307&quot; value=&quot;352&quot;/&gt;&lt;/object&gt;&lt;object type=&quot;3&quot; unique_id=&quot;10213&quot;&gt;&lt;property id=&quot;20148&quot; value=&quot;5&quot;/&gt;&lt;property id=&quot;20300&quot; value=&quot;Slide 10 - &amp;quot;identifying and managing the ‘what ifs’&amp;quot;&quot;/&gt;&lt;property id=&quot;20307&quot; value=&quot;353&quot;/&gt;&lt;/object&gt;&lt;object type=&quot;3&quot; unique_id=&quot;10214&quot;&gt;&lt;property id=&quot;20148&quot; value=&quot;5&quot;/&gt;&lt;property id=&quot;20300&quot; value=&quot;Slide 11 - &amp;quot;identifying and managing the ‘what ifs’&amp;quot;&quot;/&gt;&lt;property id=&quot;20307&quot; value=&quot;347&quot;/&gt;&lt;/object&gt;&lt;object type=&quot;3&quot; unique_id=&quot;10215&quot;&gt;&lt;property id=&quot;20148&quot; value=&quot;5&quot;/&gt;&lt;property id=&quot;20300&quot; value=&quot;Slide 12 - &amp;quot;identifying and managing the ‘what ifs’&amp;quot;&quot;/&gt;&lt;property id=&quot;20307&quot; value=&quot;355&quot;/&gt;&lt;/object&gt;&lt;object type=&quot;3&quot; unique_id=&quot;10216&quot;&gt;&lt;property id=&quot;20148&quot; value=&quot;5&quot;/&gt;&lt;property id=&quot;20300&quot; value=&quot;Slide 13 - &amp;quot;identifying and managing the ‘what ifs’&amp;quot;&quot;/&gt;&lt;property id=&quot;20307&quot; value=&quot;356&quot;/&gt;&lt;/object&gt;&lt;object type=&quot;3&quot; unique_id=&quot;10217&quot;&gt;&lt;property id=&quot;20148&quot; value=&quot;5&quot;/&gt;&lt;property id=&quot;20300&quot; value=&quot;Slide 14 - &amp;quot;identifying and managing the ‘what ifs’&amp;quot;&quot;/&gt;&lt;property id=&quot;20307&quot; value=&quot;357&quot;/&gt;&lt;/object&gt;&lt;object type=&quot;3&quot; unique_id=&quot;10218&quot;&gt;&lt;property id=&quot;20148&quot; value=&quot;5&quot;/&gt;&lt;property id=&quot;20300&quot; value=&quot;Slide 15 - &amp;quot;identifying and managing the ‘what ifs’&amp;quot;&quot;/&gt;&lt;property id=&quot;20307&quot; value=&quot;358&quot;/&gt;&lt;/object&gt;&lt;object type=&quot;3&quot; unique_id=&quot;10219&quot;&gt;&lt;property id=&quot;20148&quot; value=&quot;5&quot;/&gt;&lt;property id=&quot;20300&quot; value=&quot;Slide 16 - &amp;quot;identifying and managing the ‘what ifs’&amp;quot;&quot;/&gt;&lt;property id=&quot;20307&quot; value=&quot;359&quot;/&gt;&lt;/object&gt;&lt;object type=&quot;3&quot; unique_id=&quot;10220&quot;&gt;&lt;property id=&quot;20148&quot; value=&quot;5&quot;/&gt;&lt;property id=&quot;20300&quot; value=&quot;Slide 17 - &amp;quot;identifying and managing the ‘what ifs’&amp;quot;&quot;/&gt;&lt;property id=&quot;20307&quot; value=&quot;360&quot;/&gt;&lt;/object&gt;&lt;object type=&quot;3&quot; unique_id=&quot;10221&quot;&gt;&lt;property id=&quot;20148&quot; value=&quot;5&quot;/&gt;&lt;property id=&quot;20300&quot; value=&quot;Slide 18 - &amp;quot;identifying and managing the ‘what ifs’&amp;quot;&quot;/&gt;&lt;property id=&quot;20307&quot; value=&quot;361&quot;/&gt;&lt;/object&gt;&lt;object type=&quot;3&quot; unique_id=&quot;10222&quot;&gt;&lt;property id=&quot;20148&quot; value=&quot;5&quot;/&gt;&lt;property id=&quot;20300&quot; value=&quot;Slide 19 - &amp;quot;Risk management&amp;quot;&quot;/&gt;&lt;property id=&quot;20307&quot; value=&quot;362&quot;/&gt;&lt;/object&gt;&lt;object type=&quot;3&quot; unique_id=&quot;10223&quot;&gt;&lt;property id=&quot;20148&quot; value=&quot;5&quot;/&gt;&lt;property id=&quot;20300&quot; value=&quot;Slide 20 - &amp;quot;MANAGING YOUR OWN HEALTH AND SAFETY AT WORK&amp;quot;&quot;/&gt;&lt;property id=&quot;20307&quot; value=&quot;363&quot;/&gt;&lt;/object&gt;&lt;object type=&quot;3&quot; unique_id=&quot;10224&quot;&gt;&lt;property id=&quot;20148&quot; value=&quot;5&quot;/&gt;&lt;property id=&quot;20300&quot; value=&quot;Slide 21 - &amp;quot;MANAGING YOUR OWN HEALTH AND SAFETY AT WORK&amp;quot;&quot;/&gt;&lt;property id=&quot;20307&quot; value=&quot;365&quot;/&gt;&lt;/object&gt;&lt;object type=&quot;3&quot; unique_id=&quot;10226&quot;&gt;&lt;property id=&quot;20148&quot; value=&quot;5&quot;/&gt;&lt;property id=&quot;20300&quot; value=&quot;Slide 22 - &amp;quot;Regular updates – policy and guidelines&amp;quot;&quot;/&gt;&lt;property id=&quot;20307&quot; value=&quot;366&quot;/&gt;&lt;/object&gt;&lt;object type=&quot;3&quot; unique_id=&quot;10227&quot;&gt;&lt;property id=&quot;20148&quot; value=&quot;5&quot;/&gt;&lt;property id=&quot;20300&quot; value=&quot;Slide 24 - &amp;quot;Esa  administrative practices modules&amp;quot;&quot;/&gt;&lt;property id=&quot;20307&quot; value=&quot;367&quot;/&gt;&lt;/object&gt;&lt;/object&gt;&lt;/object&gt;&lt;/database&gt;"/>
  <p:tag name="SECTOMILLISECCONVERTED" val="1"/>
</p:tagLst>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5161</TotalTime>
  <Words>5238</Words>
  <Application>Microsoft Office PowerPoint</Application>
  <PresentationFormat>On-screen Show (16:9)</PresentationFormat>
  <Paragraphs>605</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Courier New</vt:lpstr>
      <vt:lpstr>Montserrat</vt:lpstr>
      <vt:lpstr>Montserrat Light</vt:lpstr>
      <vt:lpstr>Times New Roman</vt:lpstr>
      <vt:lpstr>Wingdings</vt:lpstr>
      <vt:lpstr>Office Theme</vt:lpstr>
      <vt:lpstr>Excellence in School Administration Framework Administrative Practices</vt:lpstr>
      <vt:lpstr>Structure of the module</vt:lpstr>
      <vt:lpstr>Outcome of the MODULE – HEALTH AND SAFETY in the workplace</vt:lpstr>
      <vt:lpstr>Identifying and Managing the ‘what ifs’</vt:lpstr>
      <vt:lpstr>Strategies FOR identifying and managing risks</vt:lpstr>
      <vt:lpstr>Strategies FOR identifying and managing risks</vt:lpstr>
      <vt:lpstr>Mandatory training</vt:lpstr>
      <vt:lpstr>Mandatory training</vt:lpstr>
      <vt:lpstr>Mandatory training</vt:lpstr>
      <vt:lpstr>identifying and managing the ‘what ifs’</vt:lpstr>
      <vt:lpstr>identifying and managing the ‘what ifs’</vt:lpstr>
      <vt:lpstr>identifying and managing the ‘what ifs’</vt:lpstr>
      <vt:lpstr>identifying and managing the ‘what ifs’</vt:lpstr>
      <vt:lpstr>identifying and managing the ‘what ifs’</vt:lpstr>
      <vt:lpstr>identifying and managing the ‘what ifs’</vt:lpstr>
      <vt:lpstr>identifying and managing the ‘what ifs’</vt:lpstr>
      <vt:lpstr>identifying and managing the ‘what ifs’</vt:lpstr>
      <vt:lpstr>identifying and managing the ‘what ifs’</vt:lpstr>
      <vt:lpstr>Risk management</vt:lpstr>
      <vt:lpstr>MANAGING YOUR OWN HEALTH AND SAFETY AT WORK</vt:lpstr>
      <vt:lpstr>MANAGING YOUR OWN HEALTH AND SAFETY AT WORK</vt:lpstr>
      <vt:lpstr>Regular updates – policy and guidelines</vt:lpstr>
      <vt:lpstr>Reflecting on this module – Risk management in the workplace</vt:lpstr>
      <vt:lpstr>Esa  administrative practices modules</vt:lpstr>
      <vt:lpstr>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Sharryn Marshall</cp:lastModifiedBy>
  <cp:revision>869</cp:revision>
  <cp:lastPrinted>2017-07-31T00:56:52Z</cp:lastPrinted>
  <dcterms:created xsi:type="dcterms:W3CDTF">2015-09-06T11:20:53Z</dcterms:created>
  <dcterms:modified xsi:type="dcterms:W3CDTF">2018-12-05T23:09:25Z</dcterms:modified>
</cp:coreProperties>
</file>