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8" autoAdjust="0"/>
    <p:restoredTop sz="89757" autoAdjust="0"/>
  </p:normalViewPr>
  <p:slideViewPr>
    <p:cSldViewPr snapToGrid="0">
      <p:cViewPr varScale="1">
        <p:scale>
          <a:sx n="80" d="100"/>
          <a:sy n="80" d="100"/>
        </p:scale>
        <p:origin x="78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ECFB-D574-4553-9C76-F8A90275752C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CBCE-3859-4ACB-B9A4-F18B0C7E2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7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http://www.mtdemocrat.com/prospecting/national-tours-punctuate-sixth-harris-center-season/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37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http://www.latimes.com/local/obituaries/archives/la-me-bob-fosse-19870924-20160622-snap-story.html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two: </a:t>
            </a:r>
            <a:r>
              <a:rPr lang="en-AU" sz="1200" dirty="0"/>
              <a:t>https://www.pinterest.com.au/pin/136515432430189887/?lp=true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14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https://www.google.com.au/search?q=singin+in+the+rain&amp;safe=strict&amp;dcr=0&amp;tbm=isch&amp;tbas=0&amp;source=lnt&amp;sa=X&amp;ved=0ahUKEwirq6XtNPXAhUIabwKHQ1HBB8QpwUIHg&amp;biw=1280&amp;bih=604&amp;dpr=1.5#imgrc=asnBcAox5KhEIM: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0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https://vintagehandbook.files.wordpress.com/2013/02/cyd-5.jpg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39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https://www.bing.com/images/search?view=detailV2&amp;ccid=adE4PylM&amp;id=3F55DA7947569A18A914896DB03A2F7C9A4C6063&amp;thid=OIP.adE4PylMFm8cqgvWjHZdgAEsEq&amp;q=dreamgirls&amp;simid=608032805413258363&amp;selectedIndex=4&amp;ajaxhist=0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07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https://www.google.com.au/search?q=les+miserable&amp;safe=strict&amp;dcr=0&amp;tbm=isch&amp;tbas=0&amp;source=lnt&amp;sa=X&amp;ved=0ahUKEwivuIaE0NPXAhUGVLwKHWEtCIQQpwUIHg&amp;biw=1280&amp;bih=604&amp;dpr=1.5#imgrc=E_XznHTP9v1jWM: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98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https://www.google.com.au/</a:t>
            </a:r>
            <a:r>
              <a:rPr lang="en-AU" sz="1200" dirty="0" err="1"/>
              <a:t>search?safe</a:t>
            </a:r>
            <a:r>
              <a:rPr lang="en-AU" sz="1200" dirty="0"/>
              <a:t>=</a:t>
            </a:r>
            <a:r>
              <a:rPr lang="en-AU" sz="1200" dirty="0" err="1"/>
              <a:t>strict&amp;dcr</a:t>
            </a:r>
            <a:r>
              <a:rPr lang="en-AU" sz="1200" dirty="0"/>
              <a:t>=0&amp;biw=1280&amp;bih=604&amp;tbm=</a:t>
            </a:r>
            <a:r>
              <a:rPr lang="en-AU" sz="1200" dirty="0" err="1"/>
              <a:t>isch&amp;sa</a:t>
            </a:r>
            <a:r>
              <a:rPr lang="en-AU" sz="1200" dirty="0"/>
              <a:t>=1&amp;ei=vS8WWuKOFoiC8wXIuYugCg&amp;q=</a:t>
            </a:r>
            <a:r>
              <a:rPr lang="en-AU" sz="1200" dirty="0" err="1"/>
              <a:t>the+lion+king+musical&amp;oq</a:t>
            </a:r>
            <a:r>
              <a:rPr lang="en-AU" sz="1200" dirty="0"/>
              <a:t>=</a:t>
            </a:r>
            <a:r>
              <a:rPr lang="en-AU" sz="1200" dirty="0" err="1"/>
              <a:t>the+lion+king+musical&amp;gs_l</a:t>
            </a:r>
            <a:r>
              <a:rPr lang="en-AU" sz="1200" dirty="0"/>
              <a:t>=psy-ab.3..0l10.9650.10496.0.10595.8.6.0.1.1.0.278.278.2-1.1.0....0...1c.1.64.psy-ab..6.2.303....0.1jiI9L520vo#imgrc=VyrPVJoRRA9HYM: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80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one: </a:t>
            </a:r>
            <a:r>
              <a:rPr lang="en-AU" sz="1200" dirty="0"/>
              <a:t>http://amppob.com/lion-king-musical-coming-little-rock/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CBCE-3859-4ACB-B9A4-F18B0C7E2FE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35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5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639F6-234A-E046-A455-B57A23C1A944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  <p:extLst>
      <p:ext uri="{BB962C8B-B14F-4D97-AF65-F5344CB8AC3E}">
        <p14:creationId xmlns:p14="http://schemas.microsoft.com/office/powerpoint/2010/main" val="15594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5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rZIK3gqb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4m1EFMoRFv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D3v0i9uh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BcYyxk_CAV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4AEkzYD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tvFh6sBUI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YNfQlf1H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otZKdoHs06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gZtzDj_7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2258-610E-41D4-96BC-C1180C83FEB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069153"/>
            <a:ext cx="12192000" cy="6972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Musical theatre</a:t>
            </a:r>
          </a:p>
        </p:txBody>
      </p:sp>
    </p:spTree>
    <p:extLst>
      <p:ext uri="{BB962C8B-B14F-4D97-AF65-F5344CB8AC3E}">
        <p14:creationId xmlns:p14="http://schemas.microsoft.com/office/powerpoint/2010/main" val="72005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935E-7E67-4DAB-8D9F-044807359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7848601" cy="730251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What is musical theatre?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94AA6-B7F5-47FC-A117-B68FB3CDEE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7010277" cy="46177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/>
              <a:t>Discuss </a:t>
            </a:r>
            <a:r>
              <a:rPr lang="en-US" sz="2100" b="1" dirty="0" smtClean="0"/>
              <a:t>each question below as a class.</a:t>
            </a:r>
            <a:endParaRPr lang="en-US" sz="2100" b="1" dirty="0"/>
          </a:p>
          <a:p>
            <a:r>
              <a:rPr lang="en-US" sz="2100" dirty="0"/>
              <a:t>What is musical theatre?</a:t>
            </a:r>
          </a:p>
          <a:p>
            <a:r>
              <a:rPr lang="en-US" sz="2100" dirty="0"/>
              <a:t>What elements does musical theatre incorporate?</a:t>
            </a:r>
          </a:p>
          <a:p>
            <a:r>
              <a:rPr lang="en-US" sz="2100" dirty="0"/>
              <a:t>What is the difference between a stage production and a musical on film? Explore examples of what came first?</a:t>
            </a:r>
          </a:p>
          <a:p>
            <a:r>
              <a:rPr lang="en-US" sz="2100" dirty="0"/>
              <a:t>Musical theatre is the most complex of theatre artforms, requiring the performer to be a “triple threat”. </a:t>
            </a:r>
          </a:p>
          <a:p>
            <a:r>
              <a:rPr lang="en-US" sz="2100" dirty="0"/>
              <a:t>Within musicals, a story is told through song and dance. </a:t>
            </a:r>
          </a:p>
          <a:p>
            <a:r>
              <a:rPr lang="en-US" sz="2100" dirty="0"/>
              <a:t>Elements of production enhance the musical: props, set, lighting and costumes. </a:t>
            </a:r>
          </a:p>
          <a:p>
            <a:r>
              <a:rPr lang="en-US" sz="2100" dirty="0"/>
              <a:t>What musicals have you seen or do you know of? List these and their adaptions in your book!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B170A-D5C6-4D76-B2C8-295F1B89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5" y="1484313"/>
            <a:ext cx="4196608" cy="33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623277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1950’s: Bob Fosse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C1DD1A-62D1-4F17-974D-ED8B027E0C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3"/>
            <a:ext cx="5580062" cy="41544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100" dirty="0"/>
              <a:t>Born in 1927 – </a:t>
            </a:r>
            <a:r>
              <a:rPr lang="en-US" sz="2100" dirty="0" smtClean="0"/>
              <a:t>1987.</a:t>
            </a:r>
            <a:endParaRPr lang="en-US" sz="2100" dirty="0"/>
          </a:p>
          <a:p>
            <a:r>
              <a:rPr lang="en-US" sz="2100" dirty="0"/>
              <a:t>Fosse was a musical theatre choreographer and director. </a:t>
            </a:r>
          </a:p>
          <a:p>
            <a:r>
              <a:rPr lang="en-US" sz="2100" dirty="0"/>
              <a:t>Fosse developed a jazz style that was immediately recognizable. </a:t>
            </a:r>
          </a:p>
          <a:p>
            <a:r>
              <a:rPr lang="en-US" sz="2100" dirty="0"/>
              <a:t>Watch the following clip and state three themes about the style of jazz.</a:t>
            </a:r>
          </a:p>
          <a:p>
            <a:pPr marL="0" indent="0">
              <a:buNone/>
            </a:pPr>
            <a:r>
              <a:rPr lang="en-US" sz="2100" dirty="0">
                <a:hlinkClick r:id="rId3"/>
              </a:rPr>
              <a:t>Bob Fosse: Rich Man’s </a:t>
            </a:r>
            <a:r>
              <a:rPr lang="en-US" sz="2100" dirty="0" err="1">
                <a:hlinkClick r:id="rId3"/>
              </a:rPr>
              <a:t>Frug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Discuss if Fosse’s style of dance reminds you of any current performers style? </a:t>
            </a:r>
          </a:p>
          <a:p>
            <a:pPr marL="0" indent="0">
              <a:buNone/>
            </a:pPr>
            <a:r>
              <a:rPr lang="en-US" sz="2100" dirty="0">
                <a:hlinkClick r:id="rId4"/>
              </a:rPr>
              <a:t>Current artist inspired by Fosse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145F5-7ED8-449B-97E4-65A8B889E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441" y="1527930"/>
            <a:ext cx="2692134" cy="2033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288A45-6DC5-4EAE-8D89-85B32CE54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36936"/>
            <a:ext cx="2701052" cy="19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1950’s: Singin’ in the Rain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78178C-0BB1-47F3-AABF-4D2BFB1342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2"/>
            <a:ext cx="5580062" cy="4213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err="1"/>
              <a:t>Summarise</a:t>
            </a:r>
            <a:r>
              <a:rPr lang="en-US" sz="2100" b="1" dirty="0"/>
              <a:t> the following information:</a:t>
            </a:r>
          </a:p>
          <a:p>
            <a:r>
              <a:rPr lang="en-US" sz="2100" dirty="0"/>
              <a:t>Singin’ in the Rain was made in 1952, depicting Hollywood in the 1920’s. The musical explores how films went from silent movies to ‘talkies’ or started using sound. </a:t>
            </a:r>
          </a:p>
          <a:p>
            <a:r>
              <a:rPr lang="en-US" sz="2100" dirty="0"/>
              <a:t>It is frequently regarded as one of the best musicals ever made. </a:t>
            </a:r>
          </a:p>
          <a:p>
            <a:r>
              <a:rPr lang="en-US" sz="2100" dirty="0"/>
              <a:t>In 2007 it ranked the 5</a:t>
            </a:r>
            <a:r>
              <a:rPr lang="en-US" sz="2100" baseline="30000" dirty="0"/>
              <a:t>th</a:t>
            </a:r>
            <a:r>
              <a:rPr lang="en-US" sz="2100" dirty="0"/>
              <a:t> greatest motion picture of all time. </a:t>
            </a:r>
          </a:p>
          <a:p>
            <a:r>
              <a:rPr lang="en-US" sz="2100" dirty="0"/>
              <a:t>Singin’ in the Rain was then adapted for an onstage production years after the motion picture.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25CBE-AB67-41F9-A26C-F49D3EE3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25" y="1388327"/>
            <a:ext cx="2565983" cy="39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1"/>
            <a:ext cx="10515600" cy="658446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Singin’ in the Rain: Scene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6F4AE3-6709-4AEE-B36A-C9E0E9D909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40" y="1484313"/>
            <a:ext cx="5547360" cy="37391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Write three arguments about the following scenes and discuss their success in conveying the intent: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>
                <a:hlinkClick r:id="rId3"/>
              </a:rPr>
              <a:t>Make </a:t>
            </a:r>
            <a:r>
              <a:rPr lang="en-US" sz="2100" dirty="0">
                <a:hlinkClick r:id="rId3"/>
              </a:rPr>
              <a:t>‘</a:t>
            </a:r>
            <a:r>
              <a:rPr lang="en-US" sz="2100" dirty="0" err="1">
                <a:hlinkClick r:id="rId3"/>
              </a:rPr>
              <a:t>Em</a:t>
            </a:r>
            <a:r>
              <a:rPr lang="en-US" sz="2100" dirty="0">
                <a:hlinkClick r:id="rId3"/>
              </a:rPr>
              <a:t> Laugh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>
                <a:hlinkClick r:id="rId4"/>
              </a:rPr>
              <a:t>Broadway </a:t>
            </a:r>
            <a:r>
              <a:rPr lang="en-US" sz="2100" dirty="0" smtClean="0">
                <a:hlinkClick r:id="rId4"/>
              </a:rPr>
              <a:t>Melody</a:t>
            </a:r>
            <a:r>
              <a:rPr lang="en-US" sz="2100" dirty="0" smtClean="0"/>
              <a:t>.</a:t>
            </a:r>
            <a:endParaRPr lang="en-US" sz="2100" dirty="0"/>
          </a:p>
          <a:p>
            <a:endParaRPr lang="en-AU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9B67F7-A2DE-4E3E-8469-3C2A50F90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194" y="1484313"/>
            <a:ext cx="3089628" cy="30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693615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1970’s: </a:t>
            </a:r>
            <a:r>
              <a:rPr lang="en-AU" b="1" dirty="0" err="1">
                <a:solidFill>
                  <a:srgbClr val="C00000"/>
                </a:solidFill>
              </a:rPr>
              <a:t>Dreamgirls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043B9B-7EEF-41D8-84DC-9A3B9FA563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90760"/>
            <a:ext cx="6728924" cy="42067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100" dirty="0"/>
              <a:t>Set in the 1960’s, a young female trio from Chicago get their big break at a singing contest, and begin singing back up vocals for the famous Jimmy Early. </a:t>
            </a:r>
          </a:p>
          <a:p>
            <a:r>
              <a:rPr lang="en-US" sz="2100" dirty="0"/>
              <a:t>This was originally a stage production in the 70’s, which was then re-made for film in 2006. This film stars </a:t>
            </a:r>
            <a:r>
              <a:rPr lang="en-US" sz="2100" dirty="0" err="1"/>
              <a:t>Beyonce</a:t>
            </a:r>
            <a:r>
              <a:rPr lang="en-US" sz="2100" dirty="0"/>
              <a:t>, Jennifer Hudson, Jamie Foxx and Eddie Murphy.</a:t>
            </a:r>
          </a:p>
          <a:p>
            <a:r>
              <a:rPr lang="en-US" sz="2100" dirty="0"/>
              <a:t>View the trailer and write a TEEEC paragraph describing the social themes explored in the 1960’s:</a:t>
            </a:r>
          </a:p>
          <a:p>
            <a:pPr marL="0" indent="0">
              <a:buNone/>
            </a:pPr>
            <a:r>
              <a:rPr lang="en-US" sz="2100" dirty="0">
                <a:hlinkClick r:id="rId3"/>
              </a:rPr>
              <a:t>Dreamgirls Trailer</a:t>
            </a:r>
            <a:endParaRPr lang="en-US" sz="2100" dirty="0"/>
          </a:p>
          <a:p>
            <a:r>
              <a:rPr lang="en-US" sz="2100" dirty="0"/>
              <a:t>Watch the following clip and discuss the success of this scene. Use examples from the piece in your analysis:</a:t>
            </a:r>
          </a:p>
          <a:p>
            <a:pPr marL="0" indent="0">
              <a:buNone/>
            </a:pPr>
            <a:r>
              <a:rPr lang="en-US" sz="2100" dirty="0">
                <a:hlinkClick r:id="rId4"/>
              </a:rPr>
              <a:t>Dreamgirls: It’s All Over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46F2F-5349-4988-BE2C-ADCC307DC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911" y="1484313"/>
            <a:ext cx="3103133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4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693615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1980’s: </a:t>
            </a:r>
            <a:r>
              <a:rPr lang="en-AU" b="1" i="1" dirty="0">
                <a:solidFill>
                  <a:srgbClr val="C00000"/>
                </a:solidFill>
              </a:rPr>
              <a:t>Les Misérables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047D9-1227-4717-9929-F73BFB5294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7" y="1320608"/>
            <a:ext cx="8182586" cy="41659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/>
              <a:t>Summarise</a:t>
            </a:r>
            <a:r>
              <a:rPr lang="en-US" sz="1800" b="1" dirty="0"/>
              <a:t> the following information:</a:t>
            </a:r>
          </a:p>
          <a:p>
            <a:r>
              <a:rPr lang="en-US" sz="1800" i="1" dirty="0"/>
              <a:t>Les Misérables </a:t>
            </a:r>
            <a:r>
              <a:rPr lang="en-US" sz="1800" dirty="0"/>
              <a:t>was originally a novel set in 1832, about a French uprising, of the poor and downtrodden.</a:t>
            </a:r>
          </a:p>
          <a:p>
            <a:r>
              <a:rPr lang="en-US" sz="1800" dirty="0"/>
              <a:t>Synopsis: A desperate man commits a petty crime of stealing a loaf of bread. He is then released from prison but brakes his parole. The story follows this man, Val Jean, through his life of becoming a good respectable citizen, while still hiding from the law. The musical follows his life through the French uprising in 1832.  </a:t>
            </a:r>
          </a:p>
          <a:p>
            <a:r>
              <a:rPr lang="en-US" sz="1800" i="1" dirty="0"/>
              <a:t>Les Misérables </a:t>
            </a:r>
            <a:r>
              <a:rPr lang="en-US" sz="1800" dirty="0"/>
              <a:t>has been popularized from the many stage adaptions and recent film adaption.  </a:t>
            </a:r>
          </a:p>
          <a:p>
            <a:r>
              <a:rPr lang="en-US" sz="1800" dirty="0"/>
              <a:t>The first stage production was in 1985, and has been running all over the world since then. It is currently showing in Australia. </a:t>
            </a:r>
          </a:p>
          <a:p>
            <a:pPr marL="0" indent="0">
              <a:buNone/>
            </a:pPr>
            <a:r>
              <a:rPr lang="en-US" sz="1800" b="1" dirty="0"/>
              <a:t>Watch the following clips and describe how this musical has created such powerful performance pieces:</a:t>
            </a:r>
          </a:p>
          <a:p>
            <a:r>
              <a:rPr lang="en-US" sz="1800" dirty="0">
                <a:hlinkClick r:id="rId3"/>
              </a:rPr>
              <a:t>Do You Hear the People Sing</a:t>
            </a:r>
            <a:endParaRPr lang="en-US" sz="1800" dirty="0"/>
          </a:p>
          <a:p>
            <a:r>
              <a:rPr lang="en-US" sz="1800" dirty="0">
                <a:hlinkClick r:id="rId4"/>
              </a:rPr>
              <a:t>One Day More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86FFB-2976-4BC7-B04C-E28DEF4F4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707" y="1484313"/>
            <a:ext cx="2805868" cy="37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1990’s: The Lion King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211868-9040-4132-B17F-D3237E5C58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938" y="1484312"/>
            <a:ext cx="6890702" cy="4213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err="1"/>
              <a:t>Summarise</a:t>
            </a:r>
            <a:r>
              <a:rPr lang="en-US" sz="1900" b="1" dirty="0"/>
              <a:t> and write a TEEEC paragraph with the following information:</a:t>
            </a:r>
          </a:p>
          <a:p>
            <a:r>
              <a:rPr lang="en-US" sz="1900" dirty="0"/>
              <a:t>The Lion King is a 1994 American animated musical by Walt Disney. It is the 32</a:t>
            </a:r>
            <a:r>
              <a:rPr lang="en-US" sz="1900" baseline="30000" dirty="0"/>
              <a:t>nd</a:t>
            </a:r>
            <a:r>
              <a:rPr lang="en-US" sz="1900" dirty="0"/>
              <a:t> animated feature in the Walt Disney animated series. </a:t>
            </a:r>
          </a:p>
          <a:p>
            <a:r>
              <a:rPr lang="en-US" sz="1900" dirty="0"/>
              <a:t>The story takes place in a kingdom of lions in Africa. It tells the story of </a:t>
            </a:r>
            <a:r>
              <a:rPr lang="en-US" sz="1900" dirty="0" err="1"/>
              <a:t>Simba</a:t>
            </a:r>
            <a:r>
              <a:rPr lang="en-US" sz="1900" dirty="0"/>
              <a:t>, a young lion who is to succeed his father </a:t>
            </a:r>
            <a:r>
              <a:rPr lang="en-US" sz="1900" dirty="0" err="1"/>
              <a:t>Mufasa</a:t>
            </a:r>
            <a:r>
              <a:rPr lang="en-US" sz="1900" dirty="0"/>
              <a:t> as king. </a:t>
            </a:r>
          </a:p>
          <a:p>
            <a:r>
              <a:rPr lang="en-US" sz="1900" dirty="0"/>
              <a:t>The film was the highest grossing release of 1994. </a:t>
            </a:r>
          </a:p>
          <a:p>
            <a:r>
              <a:rPr lang="en-US" sz="1900" dirty="0"/>
              <a:t>As of 2011, the film has earned over US $987 million, worldwide. </a:t>
            </a:r>
          </a:p>
          <a:p>
            <a:r>
              <a:rPr lang="en-US" sz="1900" dirty="0"/>
              <a:t>It is the highest grossing 2D animation in the United States; </a:t>
            </a:r>
          </a:p>
          <a:p>
            <a:r>
              <a:rPr lang="en-US" sz="1900" dirty="0"/>
              <a:t>The third highest grossing animated film of all time;</a:t>
            </a:r>
          </a:p>
          <a:p>
            <a:r>
              <a:rPr lang="en-US" sz="1900" dirty="0"/>
              <a:t>The 23</a:t>
            </a:r>
            <a:r>
              <a:rPr lang="en-US" sz="1900" baseline="30000" dirty="0"/>
              <a:t>rd</a:t>
            </a:r>
            <a:r>
              <a:rPr lang="en-US" sz="1900" dirty="0"/>
              <a:t> highest grossing film of all time.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C8CC8-CAAE-4492-83DE-665AB40E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91" y="1484312"/>
            <a:ext cx="4403984" cy="28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6166-8EB3-46F5-9965-E9C79D49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The Lion King: Analysis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073E64-A6F9-4E76-9158-6B0D8F9686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497" y="1484313"/>
            <a:ext cx="5750596" cy="26798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Watch the following clip and describe how the elements of production add to the performance. </a:t>
            </a:r>
          </a:p>
          <a:p>
            <a:pPr marL="0" indent="0">
              <a:buNone/>
            </a:pPr>
            <a:r>
              <a:rPr lang="en-US" sz="2100" dirty="0">
                <a:hlinkClick r:id="rId3"/>
              </a:rPr>
              <a:t>The Lion King stage production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Discuss the movement quality and costuming.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5E763-16A8-4C7C-A25D-ADA26AB26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511" y="1484313"/>
            <a:ext cx="5468064" cy="36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3A817663EA42B3E0B0E42AB0D4E1" ma:contentTypeVersion="4" ma:contentTypeDescription="Create a new document." ma:contentTypeScope="" ma:versionID="b5b89e9661da03447f432e8032df9daa">
  <xsd:schema xmlns:xsd="http://www.w3.org/2001/XMLSchema" xmlns:xs="http://www.w3.org/2001/XMLSchema" xmlns:p="http://schemas.microsoft.com/office/2006/metadata/properties" xmlns:ns2="031f4bbe-2dea-43e9-b264-4a13c49315a6" xmlns:ns3="399e3732-e69e-4531-8f09-0a2675998c62" targetNamespace="http://schemas.microsoft.com/office/2006/metadata/properties" ma:root="true" ma:fieldsID="73a694be8832c748ad655bd7402f3cf9" ns2:_="" ns3:_="">
    <xsd:import namespace="031f4bbe-2dea-43e9-b264-4a13c49315a6"/>
    <xsd:import namespace="399e3732-e69e-4531-8f09-0a2675998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bbe-2dea-43e9-b264-4a13c4931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e3732-e69e-4531-8f09-0a2675998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5B7DE-7466-4105-9149-84B97AA5715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399e3732-e69e-4531-8f09-0a2675998c62"/>
    <ds:schemaRef ds:uri="031f4bbe-2dea-43e9-b264-4a13c49315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469973-E5B9-490A-9E7A-106AA75D8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f4bbe-2dea-43e9-b264-4a13c49315a6"/>
    <ds:schemaRef ds:uri="399e3732-e69e-4531-8f09-0a2675998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50B6BA-1978-41DB-8105-E6189ADEA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821</Words>
  <Application>Microsoft Office PowerPoint</Application>
  <PresentationFormat>Widescreen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Musical theatre</vt:lpstr>
      <vt:lpstr>What is musical theatre? </vt:lpstr>
      <vt:lpstr>1950’s: Bob Fosse</vt:lpstr>
      <vt:lpstr>1950’s: Singin’ in the Rain</vt:lpstr>
      <vt:lpstr>Singin’ in the Rain: Scene Analysis</vt:lpstr>
      <vt:lpstr>1970’s: Dreamgirls</vt:lpstr>
      <vt:lpstr>1980’s: Les Misérables</vt:lpstr>
      <vt:lpstr>1990’s: The Lion King</vt:lpstr>
      <vt:lpstr>The Lion King: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to stage</dc:title>
  <dc:creator>Ricketts, Cathryn</dc:creator>
  <cp:lastModifiedBy>Cathryn Ricketts</cp:lastModifiedBy>
  <cp:revision>58</cp:revision>
  <dcterms:created xsi:type="dcterms:W3CDTF">2017-11-15T00:40:17Z</dcterms:created>
  <dcterms:modified xsi:type="dcterms:W3CDTF">2018-07-03T05:06:46Z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0x010100B6373A817663EA42B3E0B0E42AB0D4E1</vt:lpwstr>
  </property>
</Properties>
</file>