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4"/>
  </p:notesMasterIdLst>
  <p:handoutMasterIdLst>
    <p:handoutMasterId r:id="rId25"/>
  </p:handoutMasterIdLst>
  <p:sldIdLst>
    <p:sldId id="256" r:id="rId3"/>
    <p:sldId id="292" r:id="rId4"/>
    <p:sldId id="261" r:id="rId5"/>
    <p:sldId id="298" r:id="rId6"/>
    <p:sldId id="278" r:id="rId7"/>
    <p:sldId id="279" r:id="rId8"/>
    <p:sldId id="280" r:id="rId9"/>
    <p:sldId id="281" r:id="rId10"/>
    <p:sldId id="282" r:id="rId11"/>
    <p:sldId id="283" r:id="rId12"/>
    <p:sldId id="297" r:id="rId13"/>
    <p:sldId id="306" r:id="rId14"/>
    <p:sldId id="311" r:id="rId15"/>
    <p:sldId id="301" r:id="rId16"/>
    <p:sldId id="302" r:id="rId17"/>
    <p:sldId id="286" r:id="rId18"/>
    <p:sldId id="308" r:id="rId19"/>
    <p:sldId id="288" r:id="rId20"/>
    <p:sldId id="303" r:id="rId21"/>
    <p:sldId id="287" r:id="rId22"/>
    <p:sldId id="299" r:id="rId23"/>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ABC3"/>
    <a:srgbClr val="425968"/>
    <a:srgbClr val="00B178"/>
    <a:srgbClr val="FFFFFF"/>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0158" autoAdjust="0"/>
  </p:normalViewPr>
  <p:slideViewPr>
    <p:cSldViewPr snapToObjects="1">
      <p:cViewPr varScale="1">
        <p:scale>
          <a:sx n="142" d="100"/>
          <a:sy n="142" d="100"/>
        </p:scale>
        <p:origin x="-27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85" d="100"/>
          <a:sy n="85" d="100"/>
        </p:scale>
        <p:origin x="-3036" y="-96"/>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EE561-073A-4D62-9383-AA32E05DDE2D}" type="doc">
      <dgm:prSet loTypeId="urn:microsoft.com/office/officeart/2005/8/layout/vList6" loCatId="list" qsTypeId="urn:microsoft.com/office/officeart/2005/8/quickstyle/simple1" qsCatId="simple" csTypeId="urn:microsoft.com/office/officeart/2005/8/colors/accent3_4" csCatId="accent3" phldr="1"/>
      <dgm:spPr/>
      <dgm:t>
        <a:bodyPr/>
        <a:lstStyle/>
        <a:p>
          <a:endParaRPr lang="en-AU"/>
        </a:p>
      </dgm:t>
    </dgm:pt>
    <dgm:pt modelId="{1007E5E2-C26C-4E9F-A781-967FB459FAE9}">
      <dgm:prSet phldrT="[Text]" custT="1"/>
      <dgm:spPr>
        <a:solidFill>
          <a:srgbClr val="C00000"/>
        </a:solidFill>
      </dgm:spPr>
      <dgm:t>
        <a:bodyPr/>
        <a:lstStyle/>
        <a:p>
          <a:r>
            <a:rPr lang="en-AU" sz="1800" dirty="0" smtClean="0"/>
            <a:t>NDIS Act 2013</a:t>
          </a:r>
          <a:endParaRPr lang="en-AU" sz="1800" dirty="0"/>
        </a:p>
      </dgm:t>
    </dgm:pt>
    <dgm:pt modelId="{C8D6C3A1-5C7E-4C3F-BDF7-28F6E3ADFA4B}" type="parTrans" cxnId="{925387FF-FBF4-466D-8EF2-DDBBDB41F8CE}">
      <dgm:prSet/>
      <dgm:spPr/>
      <dgm:t>
        <a:bodyPr/>
        <a:lstStyle/>
        <a:p>
          <a:endParaRPr lang="en-AU"/>
        </a:p>
      </dgm:t>
    </dgm:pt>
    <dgm:pt modelId="{C0BD9691-D31F-467C-BA5A-9C9641353874}" type="sibTrans" cxnId="{925387FF-FBF4-466D-8EF2-DDBBDB41F8CE}">
      <dgm:prSet/>
      <dgm:spPr/>
      <dgm:t>
        <a:bodyPr/>
        <a:lstStyle/>
        <a:p>
          <a:endParaRPr lang="en-AU"/>
        </a:p>
      </dgm:t>
    </dgm:pt>
    <dgm:pt modelId="{F6F857C8-1026-4754-8C15-26A50C009974}">
      <dgm:prSet phldrT="[Text]" custT="1"/>
      <dgm:spPr>
        <a:solidFill>
          <a:srgbClr val="0070C0"/>
        </a:solidFill>
      </dgm:spPr>
      <dgm:t>
        <a:bodyPr/>
        <a:lstStyle/>
        <a:p>
          <a:r>
            <a:rPr lang="en-AU" sz="1800" dirty="0" smtClean="0"/>
            <a:t>NDIS Rules 2013</a:t>
          </a:r>
          <a:endParaRPr lang="en-AU" sz="1800" dirty="0"/>
        </a:p>
      </dgm:t>
    </dgm:pt>
    <dgm:pt modelId="{401C2F5E-31A9-4461-A303-7B7BC20373D3}" type="parTrans" cxnId="{F4DEC1D4-659F-49D3-AE60-8B45A68C1748}">
      <dgm:prSet/>
      <dgm:spPr/>
      <dgm:t>
        <a:bodyPr/>
        <a:lstStyle/>
        <a:p>
          <a:endParaRPr lang="en-AU"/>
        </a:p>
      </dgm:t>
    </dgm:pt>
    <dgm:pt modelId="{6E2FC299-ADEF-4F83-B734-247DB4E18A39}" type="sibTrans" cxnId="{F4DEC1D4-659F-49D3-AE60-8B45A68C1748}">
      <dgm:prSet/>
      <dgm:spPr/>
      <dgm:t>
        <a:bodyPr/>
        <a:lstStyle/>
        <a:p>
          <a:endParaRPr lang="en-AU"/>
        </a:p>
      </dgm:t>
    </dgm:pt>
    <dgm:pt modelId="{B7502A51-27A9-48E3-AAF7-4041F791E357}">
      <dgm:prSet phldrT="[Text]" custT="1"/>
      <dgm:spPr/>
      <dgm:t>
        <a:bodyPr anchor="ctr"/>
        <a:lstStyle/>
        <a:p>
          <a:pPr>
            <a:lnSpc>
              <a:spcPct val="100000"/>
            </a:lnSpc>
          </a:pPr>
          <a:r>
            <a:rPr lang="en-AU" sz="1300" dirty="0" smtClean="0"/>
            <a:t>Agreed principles for implementation guide the responsibilities between the scheme and other service systems, including school education.</a:t>
          </a:r>
          <a:endParaRPr lang="en-AU" sz="1300" dirty="0"/>
        </a:p>
      </dgm:t>
    </dgm:pt>
    <dgm:pt modelId="{C70DD6FB-A5E5-4E0F-902F-16DD4DBA2058}" type="parTrans" cxnId="{017F9BCD-2F08-4CAC-82E4-DA83F66D9BCC}">
      <dgm:prSet/>
      <dgm:spPr/>
      <dgm:t>
        <a:bodyPr/>
        <a:lstStyle/>
        <a:p>
          <a:endParaRPr lang="en-AU"/>
        </a:p>
      </dgm:t>
    </dgm:pt>
    <dgm:pt modelId="{31A0C747-C3B1-46AF-BBE9-2CD90A76F33C}" type="sibTrans" cxnId="{017F9BCD-2F08-4CAC-82E4-DA83F66D9BCC}">
      <dgm:prSet/>
      <dgm:spPr/>
      <dgm:t>
        <a:bodyPr/>
        <a:lstStyle/>
        <a:p>
          <a:endParaRPr lang="en-AU"/>
        </a:p>
      </dgm:t>
    </dgm:pt>
    <dgm:pt modelId="{3F9B42FC-F6F9-493E-AFA2-1DCCF8225046}">
      <dgm:prSet phldrT="[Text]" custT="1"/>
      <dgm:spPr>
        <a:solidFill>
          <a:srgbClr val="92D050"/>
        </a:solidFill>
      </dgm:spPr>
      <dgm:t>
        <a:bodyPr/>
        <a:lstStyle/>
        <a:p>
          <a:r>
            <a:rPr lang="en-AU" sz="1800" dirty="0" smtClean="0"/>
            <a:t>Applied Principles</a:t>
          </a:r>
          <a:endParaRPr lang="en-AU" sz="1800" dirty="0"/>
        </a:p>
      </dgm:t>
    </dgm:pt>
    <dgm:pt modelId="{F03C9E35-6094-4A61-B26C-3DAE30FA8A4D}" type="parTrans" cxnId="{BE4083EE-05FF-47EE-9110-607557E27461}">
      <dgm:prSet/>
      <dgm:spPr/>
      <dgm:t>
        <a:bodyPr/>
        <a:lstStyle/>
        <a:p>
          <a:endParaRPr lang="en-AU"/>
        </a:p>
      </dgm:t>
    </dgm:pt>
    <dgm:pt modelId="{58871320-AEA3-4454-BD21-9DB51A9F3E03}" type="sibTrans" cxnId="{BE4083EE-05FF-47EE-9110-607557E27461}">
      <dgm:prSet/>
      <dgm:spPr/>
      <dgm:t>
        <a:bodyPr/>
        <a:lstStyle/>
        <a:p>
          <a:endParaRPr lang="en-AU"/>
        </a:p>
      </dgm:t>
    </dgm:pt>
    <dgm:pt modelId="{798FC591-3133-457A-A873-B0E9C67718B9}">
      <dgm:prSet phldrT="[Text]" custT="1"/>
      <dgm:spPr/>
      <dgm:t>
        <a:bodyPr anchor="ctr"/>
        <a:lstStyle/>
        <a:p>
          <a:pPr>
            <a:lnSpc>
              <a:spcPct val="100000"/>
            </a:lnSpc>
          </a:pPr>
          <a:r>
            <a:rPr lang="en-AU" sz="1300" dirty="0" smtClean="0"/>
            <a:t>Rules covering a range of issues guide how the scheme works for people with disability, their families, carers and service providers.</a:t>
          </a:r>
          <a:endParaRPr lang="en-AU" sz="1300" dirty="0"/>
        </a:p>
      </dgm:t>
    </dgm:pt>
    <dgm:pt modelId="{7A372094-2C0F-4523-A60D-1EA5B5F9F7F7}" type="parTrans" cxnId="{C72E179E-1D31-4886-B5DF-37582A11DFD0}">
      <dgm:prSet/>
      <dgm:spPr/>
      <dgm:t>
        <a:bodyPr/>
        <a:lstStyle/>
        <a:p>
          <a:endParaRPr lang="en-AU"/>
        </a:p>
      </dgm:t>
    </dgm:pt>
    <dgm:pt modelId="{64CEF66F-AE1F-4198-9451-A235B4651742}" type="sibTrans" cxnId="{C72E179E-1D31-4886-B5DF-37582A11DFD0}">
      <dgm:prSet/>
      <dgm:spPr/>
      <dgm:t>
        <a:bodyPr/>
        <a:lstStyle/>
        <a:p>
          <a:endParaRPr lang="en-AU"/>
        </a:p>
      </dgm:t>
    </dgm:pt>
    <dgm:pt modelId="{328AD05E-890C-48A0-A5EB-B026EDC11DE3}">
      <dgm:prSet phldrT="[Text]" custT="1">
        <dgm:style>
          <a:lnRef idx="1">
            <a:schemeClr val="accent6"/>
          </a:lnRef>
          <a:fillRef idx="2">
            <a:schemeClr val="accent6"/>
          </a:fillRef>
          <a:effectRef idx="1">
            <a:schemeClr val="accent6"/>
          </a:effectRef>
          <a:fontRef idx="minor">
            <a:schemeClr val="dk1"/>
          </a:fontRef>
        </dgm:style>
      </dgm:prSet>
      <dgm:spPr>
        <a:solidFill>
          <a:schemeClr val="tx2">
            <a:lumMod val="75000"/>
          </a:schemeClr>
        </a:solidFill>
        <a:ln>
          <a:noFill/>
        </a:ln>
      </dgm:spPr>
      <dgm:t>
        <a:bodyPr/>
        <a:lstStyle/>
        <a:p>
          <a:r>
            <a:rPr lang="en-AU" sz="1800" dirty="0" smtClean="0">
              <a:solidFill>
                <a:schemeClr val="bg1"/>
              </a:solidFill>
            </a:rPr>
            <a:t>Working Arrangements</a:t>
          </a:r>
          <a:endParaRPr lang="en-AU" sz="1800" dirty="0">
            <a:solidFill>
              <a:schemeClr val="bg1"/>
            </a:solidFill>
          </a:endParaRPr>
        </a:p>
      </dgm:t>
    </dgm:pt>
    <dgm:pt modelId="{FE4B5036-653A-4A63-9D99-0346DAB19B89}" type="parTrans" cxnId="{725EEBFA-D3B1-4E4B-A78F-5648EE059873}">
      <dgm:prSet/>
      <dgm:spPr/>
      <dgm:t>
        <a:bodyPr/>
        <a:lstStyle/>
        <a:p>
          <a:endParaRPr lang="en-AU"/>
        </a:p>
      </dgm:t>
    </dgm:pt>
    <dgm:pt modelId="{8208126E-1F23-45AF-95C8-4A3662E25B83}" type="sibTrans" cxnId="{725EEBFA-D3B1-4E4B-A78F-5648EE059873}">
      <dgm:prSet/>
      <dgm:spPr/>
      <dgm:t>
        <a:bodyPr/>
        <a:lstStyle/>
        <a:p>
          <a:endParaRPr lang="en-AU"/>
        </a:p>
      </dgm:t>
    </dgm:pt>
    <dgm:pt modelId="{DA67C1D5-3097-416E-B346-C6DB0E325592}">
      <dgm:prSet phldrT="[Text]" custT="1"/>
      <dgm:spPr/>
      <dgm:t>
        <a:bodyPr anchor="ctr"/>
        <a:lstStyle/>
        <a:p>
          <a:pPr>
            <a:lnSpc>
              <a:spcPct val="100000"/>
            </a:lnSpc>
          </a:pPr>
          <a:r>
            <a:rPr lang="en-AU" sz="1300" dirty="0" smtClean="0"/>
            <a:t>Agreed ways of putting the Applied Principles into practice in NSW through NDIS transition.</a:t>
          </a:r>
          <a:endParaRPr lang="en-AU" sz="1300" dirty="0"/>
        </a:p>
      </dgm:t>
    </dgm:pt>
    <dgm:pt modelId="{73BB0A12-B79C-4E0F-8EB4-29BE53793997}" type="parTrans" cxnId="{E6E45747-1E0C-4DB5-875F-3F69A10C5815}">
      <dgm:prSet/>
      <dgm:spPr/>
      <dgm:t>
        <a:bodyPr/>
        <a:lstStyle/>
        <a:p>
          <a:endParaRPr lang="en-AU"/>
        </a:p>
      </dgm:t>
    </dgm:pt>
    <dgm:pt modelId="{A3304A27-DC35-439A-AAEC-08FF79C8FBA8}" type="sibTrans" cxnId="{E6E45747-1E0C-4DB5-875F-3F69A10C5815}">
      <dgm:prSet/>
      <dgm:spPr/>
      <dgm:t>
        <a:bodyPr/>
        <a:lstStyle/>
        <a:p>
          <a:endParaRPr lang="en-AU"/>
        </a:p>
      </dgm:t>
    </dgm:pt>
    <dgm:pt modelId="{B37A9583-B190-4B39-B735-02161C42D6D6}">
      <dgm:prSet phldrT="[Text]" custT="1"/>
      <dgm:spPr/>
      <dgm:t>
        <a:bodyPr anchor="ctr"/>
        <a:lstStyle/>
        <a:p>
          <a:pPr>
            <a:lnSpc>
              <a:spcPct val="100000"/>
            </a:lnSpc>
          </a:pPr>
          <a:r>
            <a:rPr lang="en-AU" sz="1300" dirty="0" smtClean="0"/>
            <a:t>The Act establishes the framework for a national scheme and sets out the objects and principles under which the scheme will operate.</a:t>
          </a:r>
          <a:endParaRPr lang="en-AU" sz="1300" dirty="0"/>
        </a:p>
      </dgm:t>
    </dgm:pt>
    <dgm:pt modelId="{C5A08792-B79F-4A5E-9C95-93F186080BF0}" type="sibTrans" cxnId="{8E63F6A9-05CC-40FC-9A78-DAED29CBAD30}">
      <dgm:prSet/>
      <dgm:spPr/>
      <dgm:t>
        <a:bodyPr/>
        <a:lstStyle/>
        <a:p>
          <a:endParaRPr lang="en-AU"/>
        </a:p>
      </dgm:t>
    </dgm:pt>
    <dgm:pt modelId="{5FF23ED7-598E-49A7-84E7-63589A4FA0FB}" type="parTrans" cxnId="{8E63F6A9-05CC-40FC-9A78-DAED29CBAD30}">
      <dgm:prSet/>
      <dgm:spPr/>
      <dgm:t>
        <a:bodyPr/>
        <a:lstStyle/>
        <a:p>
          <a:endParaRPr lang="en-AU"/>
        </a:p>
      </dgm:t>
    </dgm:pt>
    <dgm:pt modelId="{5F1B8558-B061-4230-9C6F-2AA68F4D404C}" type="pres">
      <dgm:prSet presAssocID="{BE1EE561-073A-4D62-9383-AA32E05DDE2D}" presName="Name0" presStyleCnt="0">
        <dgm:presLayoutVars>
          <dgm:dir/>
          <dgm:animLvl val="lvl"/>
          <dgm:resizeHandles/>
        </dgm:presLayoutVars>
      </dgm:prSet>
      <dgm:spPr/>
      <dgm:t>
        <a:bodyPr/>
        <a:lstStyle/>
        <a:p>
          <a:endParaRPr lang="en-AU"/>
        </a:p>
      </dgm:t>
    </dgm:pt>
    <dgm:pt modelId="{AC91920A-BD86-4447-A3AB-E8D7D817CE6E}" type="pres">
      <dgm:prSet presAssocID="{1007E5E2-C26C-4E9F-A781-967FB459FAE9}" presName="linNode" presStyleCnt="0"/>
      <dgm:spPr/>
      <dgm:t>
        <a:bodyPr/>
        <a:lstStyle/>
        <a:p>
          <a:endParaRPr lang="en-AU"/>
        </a:p>
      </dgm:t>
    </dgm:pt>
    <dgm:pt modelId="{A3BBD5B5-8DF7-4B98-9C3A-736EC09D6014}" type="pres">
      <dgm:prSet presAssocID="{1007E5E2-C26C-4E9F-A781-967FB459FAE9}" presName="parentShp" presStyleLbl="node1" presStyleIdx="0" presStyleCnt="4" custScaleY="69182" custLinFactNeighborY="2246">
        <dgm:presLayoutVars>
          <dgm:bulletEnabled val="1"/>
        </dgm:presLayoutVars>
      </dgm:prSet>
      <dgm:spPr/>
      <dgm:t>
        <a:bodyPr/>
        <a:lstStyle/>
        <a:p>
          <a:endParaRPr lang="en-AU"/>
        </a:p>
      </dgm:t>
    </dgm:pt>
    <dgm:pt modelId="{41377C42-F486-4B4E-B560-7AAA6F61BBD9}" type="pres">
      <dgm:prSet presAssocID="{1007E5E2-C26C-4E9F-A781-967FB459FAE9}" presName="childShp" presStyleLbl="bgAccFollowNode1" presStyleIdx="0" presStyleCnt="4" custScaleY="64021" custLinFactNeighborX="348" custLinFactNeighborY="3913">
        <dgm:presLayoutVars>
          <dgm:bulletEnabled val="1"/>
        </dgm:presLayoutVars>
      </dgm:prSet>
      <dgm:spPr/>
      <dgm:t>
        <a:bodyPr/>
        <a:lstStyle/>
        <a:p>
          <a:endParaRPr lang="en-AU"/>
        </a:p>
      </dgm:t>
    </dgm:pt>
    <dgm:pt modelId="{45D8892E-0A73-4B7C-8AD7-1890764E82CA}" type="pres">
      <dgm:prSet presAssocID="{C0BD9691-D31F-467C-BA5A-9C9641353874}" presName="spacing" presStyleCnt="0"/>
      <dgm:spPr/>
      <dgm:t>
        <a:bodyPr/>
        <a:lstStyle/>
        <a:p>
          <a:endParaRPr lang="en-AU"/>
        </a:p>
      </dgm:t>
    </dgm:pt>
    <dgm:pt modelId="{5F649593-BF42-48D8-9612-0B5D0E4BFD29}" type="pres">
      <dgm:prSet presAssocID="{F6F857C8-1026-4754-8C15-26A50C009974}" presName="linNode" presStyleCnt="0"/>
      <dgm:spPr/>
      <dgm:t>
        <a:bodyPr/>
        <a:lstStyle/>
        <a:p>
          <a:endParaRPr lang="en-AU"/>
        </a:p>
      </dgm:t>
    </dgm:pt>
    <dgm:pt modelId="{949AF13A-33AC-4C86-B3F1-3D4CE2935778}" type="pres">
      <dgm:prSet presAssocID="{F6F857C8-1026-4754-8C15-26A50C009974}" presName="parentShp" presStyleLbl="node1" presStyleIdx="1" presStyleCnt="4" custScaleX="100449" custScaleY="68895" custLinFactNeighborX="-32" custLinFactNeighborY="-9083">
        <dgm:presLayoutVars>
          <dgm:bulletEnabled val="1"/>
        </dgm:presLayoutVars>
      </dgm:prSet>
      <dgm:spPr/>
      <dgm:t>
        <a:bodyPr/>
        <a:lstStyle/>
        <a:p>
          <a:endParaRPr lang="en-AU"/>
        </a:p>
      </dgm:t>
    </dgm:pt>
    <dgm:pt modelId="{941D385C-97B4-4004-AC9B-6182963B9841}" type="pres">
      <dgm:prSet presAssocID="{F6F857C8-1026-4754-8C15-26A50C009974}" presName="childShp" presStyleLbl="bgAccFollowNode1" presStyleIdx="1" presStyleCnt="4" custScaleY="69711" custLinFactNeighborX="20" custLinFactNeighborY="-7755">
        <dgm:presLayoutVars>
          <dgm:bulletEnabled val="1"/>
        </dgm:presLayoutVars>
      </dgm:prSet>
      <dgm:spPr/>
      <dgm:t>
        <a:bodyPr/>
        <a:lstStyle/>
        <a:p>
          <a:endParaRPr lang="en-AU"/>
        </a:p>
      </dgm:t>
    </dgm:pt>
    <dgm:pt modelId="{FAAB130B-E5D5-4EB4-9E16-58DDF936AE05}" type="pres">
      <dgm:prSet presAssocID="{6E2FC299-ADEF-4F83-B734-247DB4E18A39}" presName="spacing" presStyleCnt="0"/>
      <dgm:spPr/>
      <dgm:t>
        <a:bodyPr/>
        <a:lstStyle/>
        <a:p>
          <a:endParaRPr lang="en-AU"/>
        </a:p>
      </dgm:t>
    </dgm:pt>
    <dgm:pt modelId="{1682AC0B-96B6-480B-808F-CD0B4FC5A949}" type="pres">
      <dgm:prSet presAssocID="{3F9B42FC-F6F9-493E-AFA2-1DCCF8225046}" presName="linNode" presStyleCnt="0"/>
      <dgm:spPr/>
      <dgm:t>
        <a:bodyPr/>
        <a:lstStyle/>
        <a:p>
          <a:endParaRPr lang="en-AU"/>
        </a:p>
      </dgm:t>
    </dgm:pt>
    <dgm:pt modelId="{48E7AAC8-A817-4453-979D-39C5FD67B61C}" type="pres">
      <dgm:prSet presAssocID="{3F9B42FC-F6F9-493E-AFA2-1DCCF8225046}" presName="parentShp" presStyleLbl="node1" presStyleIdx="2" presStyleCnt="4" custScaleX="100738" custScaleY="62563" custLinFactNeighborX="-19" custLinFactNeighborY="-12867">
        <dgm:presLayoutVars>
          <dgm:bulletEnabled val="1"/>
        </dgm:presLayoutVars>
      </dgm:prSet>
      <dgm:spPr/>
      <dgm:t>
        <a:bodyPr/>
        <a:lstStyle/>
        <a:p>
          <a:endParaRPr lang="en-AU"/>
        </a:p>
      </dgm:t>
    </dgm:pt>
    <dgm:pt modelId="{B4894C6D-7C4D-47E2-98E5-BD32DC551BC5}" type="pres">
      <dgm:prSet presAssocID="{3F9B42FC-F6F9-493E-AFA2-1DCCF8225046}" presName="childShp" presStyleLbl="bgAccFollowNode1" presStyleIdx="2" presStyleCnt="4" custScaleX="100287" custScaleY="65065" custLinFactNeighborX="-501" custLinFactNeighborY="-12009">
        <dgm:presLayoutVars>
          <dgm:bulletEnabled val="1"/>
        </dgm:presLayoutVars>
      </dgm:prSet>
      <dgm:spPr/>
      <dgm:t>
        <a:bodyPr/>
        <a:lstStyle/>
        <a:p>
          <a:endParaRPr lang="en-AU"/>
        </a:p>
      </dgm:t>
    </dgm:pt>
    <dgm:pt modelId="{F29AECA7-2646-4CDD-B16F-31DA4A93EDCA}" type="pres">
      <dgm:prSet presAssocID="{58871320-AEA3-4454-BD21-9DB51A9F3E03}" presName="spacing" presStyleCnt="0"/>
      <dgm:spPr/>
    </dgm:pt>
    <dgm:pt modelId="{CF1C12B2-3CC0-47F6-A4C9-D023672A9C7B}" type="pres">
      <dgm:prSet presAssocID="{328AD05E-890C-48A0-A5EB-B026EDC11DE3}" presName="linNode" presStyleCnt="0"/>
      <dgm:spPr/>
    </dgm:pt>
    <dgm:pt modelId="{6D9D734D-EABC-4330-87F8-F1F29A3F58C0}" type="pres">
      <dgm:prSet presAssocID="{328AD05E-890C-48A0-A5EB-B026EDC11DE3}" presName="parentShp" presStyleLbl="node1" presStyleIdx="3" presStyleCnt="4" custScaleX="99385" custScaleY="58178" custLinFactNeighborX="-371" custLinFactNeighborY="-16100">
        <dgm:presLayoutVars>
          <dgm:bulletEnabled val="1"/>
        </dgm:presLayoutVars>
      </dgm:prSet>
      <dgm:spPr/>
      <dgm:t>
        <a:bodyPr/>
        <a:lstStyle/>
        <a:p>
          <a:endParaRPr lang="en-AU"/>
        </a:p>
      </dgm:t>
    </dgm:pt>
    <dgm:pt modelId="{8ACBC1A4-6A12-4D88-B19E-B7F2632D1EDC}" type="pres">
      <dgm:prSet presAssocID="{328AD05E-890C-48A0-A5EB-B026EDC11DE3}" presName="childShp" presStyleLbl="bgAccFollowNode1" presStyleIdx="3" presStyleCnt="4" custScaleY="60139" custLinFactNeighborX="533" custLinFactNeighborY="-15120">
        <dgm:presLayoutVars>
          <dgm:bulletEnabled val="1"/>
        </dgm:presLayoutVars>
      </dgm:prSet>
      <dgm:spPr/>
      <dgm:t>
        <a:bodyPr/>
        <a:lstStyle/>
        <a:p>
          <a:endParaRPr lang="en-AU"/>
        </a:p>
      </dgm:t>
    </dgm:pt>
  </dgm:ptLst>
  <dgm:cxnLst>
    <dgm:cxn modelId="{E6E45747-1E0C-4DB5-875F-3F69A10C5815}" srcId="{328AD05E-890C-48A0-A5EB-B026EDC11DE3}" destId="{DA67C1D5-3097-416E-B346-C6DB0E325592}" srcOrd="0" destOrd="0" parTransId="{73BB0A12-B79C-4E0F-8EB4-29BE53793997}" sibTransId="{A3304A27-DC35-439A-AAEC-08FF79C8FBA8}"/>
    <dgm:cxn modelId="{BE4083EE-05FF-47EE-9110-607557E27461}" srcId="{BE1EE561-073A-4D62-9383-AA32E05DDE2D}" destId="{3F9B42FC-F6F9-493E-AFA2-1DCCF8225046}" srcOrd="2" destOrd="0" parTransId="{F03C9E35-6094-4A61-B26C-3DAE30FA8A4D}" sibTransId="{58871320-AEA3-4454-BD21-9DB51A9F3E03}"/>
    <dgm:cxn modelId="{017F9BCD-2F08-4CAC-82E4-DA83F66D9BCC}" srcId="{3F9B42FC-F6F9-493E-AFA2-1DCCF8225046}" destId="{B7502A51-27A9-48E3-AAF7-4041F791E357}" srcOrd="0" destOrd="0" parTransId="{C70DD6FB-A5E5-4E0F-902F-16DD4DBA2058}" sibTransId="{31A0C747-C3B1-46AF-BBE9-2CD90A76F33C}"/>
    <dgm:cxn modelId="{F4DEC1D4-659F-49D3-AE60-8B45A68C1748}" srcId="{BE1EE561-073A-4D62-9383-AA32E05DDE2D}" destId="{F6F857C8-1026-4754-8C15-26A50C009974}" srcOrd="1" destOrd="0" parTransId="{401C2F5E-31A9-4461-A303-7B7BC20373D3}" sibTransId="{6E2FC299-ADEF-4F83-B734-247DB4E18A39}"/>
    <dgm:cxn modelId="{925387FF-FBF4-466D-8EF2-DDBBDB41F8CE}" srcId="{BE1EE561-073A-4D62-9383-AA32E05DDE2D}" destId="{1007E5E2-C26C-4E9F-A781-967FB459FAE9}" srcOrd="0" destOrd="0" parTransId="{C8D6C3A1-5C7E-4C3F-BDF7-28F6E3ADFA4B}" sibTransId="{C0BD9691-D31F-467C-BA5A-9C9641353874}"/>
    <dgm:cxn modelId="{8E63F6A9-05CC-40FC-9A78-DAED29CBAD30}" srcId="{1007E5E2-C26C-4E9F-A781-967FB459FAE9}" destId="{B37A9583-B190-4B39-B735-02161C42D6D6}" srcOrd="0" destOrd="0" parTransId="{5FF23ED7-598E-49A7-84E7-63589A4FA0FB}" sibTransId="{C5A08792-B79F-4A5E-9C95-93F186080BF0}"/>
    <dgm:cxn modelId="{725EEBFA-D3B1-4E4B-A78F-5648EE059873}" srcId="{BE1EE561-073A-4D62-9383-AA32E05DDE2D}" destId="{328AD05E-890C-48A0-A5EB-B026EDC11DE3}" srcOrd="3" destOrd="0" parTransId="{FE4B5036-653A-4A63-9D99-0346DAB19B89}" sibTransId="{8208126E-1F23-45AF-95C8-4A3662E25B83}"/>
    <dgm:cxn modelId="{B50AC6BE-7C52-40C5-BE66-3FF0B375756E}" type="presOf" srcId="{B7502A51-27A9-48E3-AAF7-4041F791E357}" destId="{B4894C6D-7C4D-47E2-98E5-BD32DC551BC5}" srcOrd="0" destOrd="0" presId="urn:microsoft.com/office/officeart/2005/8/layout/vList6"/>
    <dgm:cxn modelId="{837877E4-EB59-4E46-A611-E714E1246E85}" type="presOf" srcId="{F6F857C8-1026-4754-8C15-26A50C009974}" destId="{949AF13A-33AC-4C86-B3F1-3D4CE2935778}" srcOrd="0" destOrd="0" presId="urn:microsoft.com/office/officeart/2005/8/layout/vList6"/>
    <dgm:cxn modelId="{B7130F45-9A4F-437E-8D07-88D695E6E0C8}" type="presOf" srcId="{DA67C1D5-3097-416E-B346-C6DB0E325592}" destId="{8ACBC1A4-6A12-4D88-B19E-B7F2632D1EDC}" srcOrd="0" destOrd="0" presId="urn:microsoft.com/office/officeart/2005/8/layout/vList6"/>
    <dgm:cxn modelId="{9EB9934E-6E10-41B6-A5BB-2F50FBD2370F}" type="presOf" srcId="{328AD05E-890C-48A0-A5EB-B026EDC11DE3}" destId="{6D9D734D-EABC-4330-87F8-F1F29A3F58C0}" srcOrd="0" destOrd="0" presId="urn:microsoft.com/office/officeart/2005/8/layout/vList6"/>
    <dgm:cxn modelId="{C72E179E-1D31-4886-B5DF-37582A11DFD0}" srcId="{F6F857C8-1026-4754-8C15-26A50C009974}" destId="{798FC591-3133-457A-A873-B0E9C67718B9}" srcOrd="0" destOrd="0" parTransId="{7A372094-2C0F-4523-A60D-1EA5B5F9F7F7}" sibTransId="{64CEF66F-AE1F-4198-9451-A235B4651742}"/>
    <dgm:cxn modelId="{4BE27638-7E6F-431B-AA63-CE842774C570}" type="presOf" srcId="{798FC591-3133-457A-A873-B0E9C67718B9}" destId="{941D385C-97B4-4004-AC9B-6182963B9841}" srcOrd="0" destOrd="0" presId="urn:microsoft.com/office/officeart/2005/8/layout/vList6"/>
    <dgm:cxn modelId="{73A56571-C531-47D4-8C26-6149E5318C99}" type="presOf" srcId="{B37A9583-B190-4B39-B735-02161C42D6D6}" destId="{41377C42-F486-4B4E-B560-7AAA6F61BBD9}" srcOrd="0" destOrd="0" presId="urn:microsoft.com/office/officeart/2005/8/layout/vList6"/>
    <dgm:cxn modelId="{D386263E-264A-401E-826F-91576FEA35CA}" type="presOf" srcId="{1007E5E2-C26C-4E9F-A781-967FB459FAE9}" destId="{A3BBD5B5-8DF7-4B98-9C3A-736EC09D6014}" srcOrd="0" destOrd="0" presId="urn:microsoft.com/office/officeart/2005/8/layout/vList6"/>
    <dgm:cxn modelId="{4FBB9BC0-790C-4700-A36D-E32BBDAAE2C0}" type="presOf" srcId="{BE1EE561-073A-4D62-9383-AA32E05DDE2D}" destId="{5F1B8558-B061-4230-9C6F-2AA68F4D404C}" srcOrd="0" destOrd="0" presId="urn:microsoft.com/office/officeart/2005/8/layout/vList6"/>
    <dgm:cxn modelId="{917756A7-CF26-4418-A811-3FEA2DB4A182}" type="presOf" srcId="{3F9B42FC-F6F9-493E-AFA2-1DCCF8225046}" destId="{48E7AAC8-A817-4453-979D-39C5FD67B61C}" srcOrd="0" destOrd="0" presId="urn:microsoft.com/office/officeart/2005/8/layout/vList6"/>
    <dgm:cxn modelId="{B4F8E254-332E-425C-9755-2D0706C6576D}" type="presParOf" srcId="{5F1B8558-B061-4230-9C6F-2AA68F4D404C}" destId="{AC91920A-BD86-4447-A3AB-E8D7D817CE6E}" srcOrd="0" destOrd="0" presId="urn:microsoft.com/office/officeart/2005/8/layout/vList6"/>
    <dgm:cxn modelId="{07B27FAF-773F-4621-840C-6768A364663B}" type="presParOf" srcId="{AC91920A-BD86-4447-A3AB-E8D7D817CE6E}" destId="{A3BBD5B5-8DF7-4B98-9C3A-736EC09D6014}" srcOrd="0" destOrd="0" presId="urn:microsoft.com/office/officeart/2005/8/layout/vList6"/>
    <dgm:cxn modelId="{440389C3-9602-4DAB-A3A2-01F81E113DFD}" type="presParOf" srcId="{AC91920A-BD86-4447-A3AB-E8D7D817CE6E}" destId="{41377C42-F486-4B4E-B560-7AAA6F61BBD9}" srcOrd="1" destOrd="0" presId="urn:microsoft.com/office/officeart/2005/8/layout/vList6"/>
    <dgm:cxn modelId="{8A97F405-7A4E-4555-A943-E03BBF193005}" type="presParOf" srcId="{5F1B8558-B061-4230-9C6F-2AA68F4D404C}" destId="{45D8892E-0A73-4B7C-8AD7-1890764E82CA}" srcOrd="1" destOrd="0" presId="urn:microsoft.com/office/officeart/2005/8/layout/vList6"/>
    <dgm:cxn modelId="{25623A14-57B5-4768-B275-71657BB7D1E2}" type="presParOf" srcId="{5F1B8558-B061-4230-9C6F-2AA68F4D404C}" destId="{5F649593-BF42-48D8-9612-0B5D0E4BFD29}" srcOrd="2" destOrd="0" presId="urn:microsoft.com/office/officeart/2005/8/layout/vList6"/>
    <dgm:cxn modelId="{E5871C7D-5D9D-48B6-9038-741D884F7294}" type="presParOf" srcId="{5F649593-BF42-48D8-9612-0B5D0E4BFD29}" destId="{949AF13A-33AC-4C86-B3F1-3D4CE2935778}" srcOrd="0" destOrd="0" presId="urn:microsoft.com/office/officeart/2005/8/layout/vList6"/>
    <dgm:cxn modelId="{704411AA-461C-49AF-AAC0-4A3921AD0BB7}" type="presParOf" srcId="{5F649593-BF42-48D8-9612-0B5D0E4BFD29}" destId="{941D385C-97B4-4004-AC9B-6182963B9841}" srcOrd="1" destOrd="0" presId="urn:microsoft.com/office/officeart/2005/8/layout/vList6"/>
    <dgm:cxn modelId="{0A08021A-8882-4539-AA63-6F083CF58600}" type="presParOf" srcId="{5F1B8558-B061-4230-9C6F-2AA68F4D404C}" destId="{FAAB130B-E5D5-4EB4-9E16-58DDF936AE05}" srcOrd="3" destOrd="0" presId="urn:microsoft.com/office/officeart/2005/8/layout/vList6"/>
    <dgm:cxn modelId="{3B80DBD5-CD9E-48B1-8B77-647FC389C4D4}" type="presParOf" srcId="{5F1B8558-B061-4230-9C6F-2AA68F4D404C}" destId="{1682AC0B-96B6-480B-808F-CD0B4FC5A949}" srcOrd="4" destOrd="0" presId="urn:microsoft.com/office/officeart/2005/8/layout/vList6"/>
    <dgm:cxn modelId="{A867706B-97E4-404A-91A9-C58FDF9EA2C0}" type="presParOf" srcId="{1682AC0B-96B6-480B-808F-CD0B4FC5A949}" destId="{48E7AAC8-A817-4453-979D-39C5FD67B61C}" srcOrd="0" destOrd="0" presId="urn:microsoft.com/office/officeart/2005/8/layout/vList6"/>
    <dgm:cxn modelId="{14E9C96F-AC97-498C-BBFA-5AE3AF4E6CCD}" type="presParOf" srcId="{1682AC0B-96B6-480B-808F-CD0B4FC5A949}" destId="{B4894C6D-7C4D-47E2-98E5-BD32DC551BC5}" srcOrd="1" destOrd="0" presId="urn:microsoft.com/office/officeart/2005/8/layout/vList6"/>
    <dgm:cxn modelId="{2126322B-1AF0-4BBA-B5F6-7797CD75B7F8}" type="presParOf" srcId="{5F1B8558-B061-4230-9C6F-2AA68F4D404C}" destId="{F29AECA7-2646-4CDD-B16F-31DA4A93EDCA}" srcOrd="5" destOrd="0" presId="urn:microsoft.com/office/officeart/2005/8/layout/vList6"/>
    <dgm:cxn modelId="{1FCDBA93-BC3C-4595-9018-C897F2678F0B}" type="presParOf" srcId="{5F1B8558-B061-4230-9C6F-2AA68F4D404C}" destId="{CF1C12B2-3CC0-47F6-A4C9-D023672A9C7B}" srcOrd="6" destOrd="0" presId="urn:microsoft.com/office/officeart/2005/8/layout/vList6"/>
    <dgm:cxn modelId="{D69B0233-25CE-46B8-A388-8153424F4FD0}" type="presParOf" srcId="{CF1C12B2-3CC0-47F6-A4C9-D023672A9C7B}" destId="{6D9D734D-EABC-4330-87F8-F1F29A3F58C0}" srcOrd="0" destOrd="0" presId="urn:microsoft.com/office/officeart/2005/8/layout/vList6"/>
    <dgm:cxn modelId="{FABA9B84-20EB-4E40-826B-CE70D9A27207}" type="presParOf" srcId="{CF1C12B2-3CC0-47F6-A4C9-D023672A9C7B}" destId="{8ACBC1A4-6A12-4D88-B19E-B7F2632D1ED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212C2-84C6-4923-85F2-478AA4C3AB07}" type="doc">
      <dgm:prSet loTypeId="urn:microsoft.com/office/officeart/2005/8/layout/rings+Icon" loCatId="relationship" qsTypeId="urn:microsoft.com/office/officeart/2005/8/quickstyle/3d2" qsCatId="3D" csTypeId="urn:microsoft.com/office/officeart/2005/8/colors/colorful1#1" csCatId="colorful" phldr="1"/>
      <dgm:spPr/>
    </dgm:pt>
    <dgm:pt modelId="{C376E706-B80E-4AEC-9453-1139BA24D89B}">
      <dgm:prSet phldrT="[Text]" custT="1"/>
      <dgm:spPr/>
      <dgm:t>
        <a:bodyPr/>
        <a:lstStyle/>
        <a:p>
          <a:r>
            <a:rPr lang="en-AU" sz="1400" b="1" smtClean="0"/>
            <a:t>School Education</a:t>
          </a:r>
        </a:p>
        <a:p>
          <a:r>
            <a:rPr lang="en-AU" sz="1400" i="1" smtClean="0"/>
            <a:t>DDA and Disability Standards for Education 2005 </a:t>
          </a:r>
        </a:p>
        <a:p>
          <a:r>
            <a:rPr lang="en-AU" sz="1400" b="1" i="1" smtClean="0"/>
            <a:t>Personalised learning and support </a:t>
          </a:r>
        </a:p>
        <a:p>
          <a:r>
            <a:rPr lang="en-AU" sz="1400" b="0" i="0" smtClean="0"/>
            <a:t>Supports that </a:t>
          </a:r>
          <a:r>
            <a:rPr lang="en-AU" sz="1400" i="0" smtClean="0"/>
            <a:t>relate to educational attainment </a:t>
          </a:r>
          <a:endParaRPr lang="en-AU" sz="1400" i="0" dirty="0"/>
        </a:p>
      </dgm:t>
    </dgm:pt>
    <dgm:pt modelId="{9091B6E4-61DD-4F7D-B9FA-0A13BD92C359}" type="parTrans" cxnId="{83F3C773-40A9-4403-B706-EB892013231D}">
      <dgm:prSet/>
      <dgm:spPr/>
      <dgm:t>
        <a:bodyPr/>
        <a:lstStyle/>
        <a:p>
          <a:endParaRPr lang="en-AU"/>
        </a:p>
      </dgm:t>
    </dgm:pt>
    <dgm:pt modelId="{039921AB-2BD6-414E-A764-D048E84D0C7B}" type="sibTrans" cxnId="{83F3C773-40A9-4403-B706-EB892013231D}">
      <dgm:prSet/>
      <dgm:spPr/>
      <dgm:t>
        <a:bodyPr/>
        <a:lstStyle/>
        <a:p>
          <a:endParaRPr lang="en-AU"/>
        </a:p>
      </dgm:t>
    </dgm:pt>
    <dgm:pt modelId="{31B6D4DF-7DE0-4B28-8DDD-DAAB0792B6A9}">
      <dgm:prSet phldrT="[Text]" custT="1"/>
      <dgm:spPr/>
      <dgm:t>
        <a:bodyPr/>
        <a:lstStyle/>
        <a:p>
          <a:r>
            <a:rPr lang="en-AU" sz="1400" b="1" dirty="0" smtClean="0"/>
            <a:t>National Disability Insurance Scheme</a:t>
          </a:r>
        </a:p>
        <a:p>
          <a:r>
            <a:rPr lang="en-AU" sz="1400" i="1" dirty="0" smtClean="0"/>
            <a:t>NDIS Act and Rules</a:t>
          </a:r>
        </a:p>
        <a:p>
          <a:r>
            <a:rPr lang="en-AU" sz="1400" b="1" i="1" dirty="0" smtClean="0"/>
            <a:t>Personalised plans and packages </a:t>
          </a:r>
        </a:p>
        <a:p>
          <a:r>
            <a:rPr lang="en-AU" sz="1400" dirty="0" smtClean="0"/>
            <a:t>Supports that are associated with the functional impact of disability on </a:t>
          </a:r>
          <a:r>
            <a:rPr lang="en-AU" sz="1400" dirty="0" smtClean="0">
              <a:solidFill>
                <a:schemeClr val="tx1"/>
              </a:solidFill>
            </a:rPr>
            <a:t>daily living activities </a:t>
          </a:r>
          <a:r>
            <a:rPr lang="en-AU" sz="1400" b="1" i="1" dirty="0" smtClean="0">
              <a:solidFill>
                <a:schemeClr val="tx1"/>
              </a:solidFill>
            </a:rPr>
            <a:t> </a:t>
          </a:r>
          <a:endParaRPr lang="en-AU" sz="1400" b="1" i="1" dirty="0">
            <a:solidFill>
              <a:schemeClr val="tx1"/>
            </a:solidFill>
          </a:endParaRPr>
        </a:p>
      </dgm:t>
    </dgm:pt>
    <dgm:pt modelId="{55E8A8EF-3FD6-439F-8DE9-8C36C84872C6}" type="parTrans" cxnId="{1BEB5D48-80B9-4EDB-AA44-3C937D693745}">
      <dgm:prSet/>
      <dgm:spPr/>
      <dgm:t>
        <a:bodyPr/>
        <a:lstStyle/>
        <a:p>
          <a:endParaRPr lang="en-AU"/>
        </a:p>
      </dgm:t>
    </dgm:pt>
    <dgm:pt modelId="{F6454D39-CD7A-4472-ADAE-196D16399F3F}" type="sibTrans" cxnId="{1BEB5D48-80B9-4EDB-AA44-3C937D693745}">
      <dgm:prSet/>
      <dgm:spPr/>
      <dgm:t>
        <a:bodyPr/>
        <a:lstStyle/>
        <a:p>
          <a:endParaRPr lang="en-AU"/>
        </a:p>
      </dgm:t>
    </dgm:pt>
    <dgm:pt modelId="{148D0B84-DEAE-403E-AEAB-C23BA02E34D4}" type="pres">
      <dgm:prSet presAssocID="{168212C2-84C6-4923-85F2-478AA4C3AB07}" presName="Name0" presStyleCnt="0">
        <dgm:presLayoutVars>
          <dgm:chMax val="7"/>
          <dgm:dir/>
          <dgm:resizeHandles val="exact"/>
        </dgm:presLayoutVars>
      </dgm:prSet>
      <dgm:spPr/>
    </dgm:pt>
    <dgm:pt modelId="{6BAB4CEC-A45A-4316-BFD7-CE73887BFA11}" type="pres">
      <dgm:prSet presAssocID="{168212C2-84C6-4923-85F2-478AA4C3AB07}" presName="ellipse1" presStyleLbl="vennNode1" presStyleIdx="0" presStyleCnt="2" custScaleX="124422" custScaleY="124470" custLinFactNeighborX="-17009" custLinFactNeighborY="41407">
        <dgm:presLayoutVars>
          <dgm:bulletEnabled val="1"/>
        </dgm:presLayoutVars>
      </dgm:prSet>
      <dgm:spPr/>
      <dgm:t>
        <a:bodyPr/>
        <a:lstStyle/>
        <a:p>
          <a:endParaRPr lang="en-AU"/>
        </a:p>
      </dgm:t>
    </dgm:pt>
    <dgm:pt modelId="{40E60414-1BEC-4C31-BEDB-6814A45BAFA4}" type="pres">
      <dgm:prSet presAssocID="{168212C2-84C6-4923-85F2-478AA4C3AB07}" presName="ellipse2" presStyleLbl="vennNode1" presStyleIdx="1" presStyleCnt="2" custScaleX="131111" custScaleY="124696" custLinFactNeighborX="39474" custLinFactNeighborY="-25264">
        <dgm:presLayoutVars>
          <dgm:bulletEnabled val="1"/>
        </dgm:presLayoutVars>
      </dgm:prSet>
      <dgm:spPr/>
      <dgm:t>
        <a:bodyPr/>
        <a:lstStyle/>
        <a:p>
          <a:endParaRPr lang="en-AU"/>
        </a:p>
      </dgm:t>
    </dgm:pt>
  </dgm:ptLst>
  <dgm:cxnLst>
    <dgm:cxn modelId="{4D300BF6-5848-47C3-A327-09FFE81D5B0C}" type="presOf" srcId="{168212C2-84C6-4923-85F2-478AA4C3AB07}" destId="{148D0B84-DEAE-403E-AEAB-C23BA02E34D4}" srcOrd="0" destOrd="0" presId="urn:microsoft.com/office/officeart/2005/8/layout/rings+Icon"/>
    <dgm:cxn modelId="{83F3C773-40A9-4403-B706-EB892013231D}" srcId="{168212C2-84C6-4923-85F2-478AA4C3AB07}" destId="{C376E706-B80E-4AEC-9453-1139BA24D89B}" srcOrd="0" destOrd="0" parTransId="{9091B6E4-61DD-4F7D-B9FA-0A13BD92C359}" sibTransId="{039921AB-2BD6-414E-A764-D048E84D0C7B}"/>
    <dgm:cxn modelId="{1BEB5D48-80B9-4EDB-AA44-3C937D693745}" srcId="{168212C2-84C6-4923-85F2-478AA4C3AB07}" destId="{31B6D4DF-7DE0-4B28-8DDD-DAAB0792B6A9}" srcOrd="1" destOrd="0" parTransId="{55E8A8EF-3FD6-439F-8DE9-8C36C84872C6}" sibTransId="{F6454D39-CD7A-4472-ADAE-196D16399F3F}"/>
    <dgm:cxn modelId="{00CF37DA-24E1-482A-8C48-EE83844EECCF}" type="presOf" srcId="{C376E706-B80E-4AEC-9453-1139BA24D89B}" destId="{6BAB4CEC-A45A-4316-BFD7-CE73887BFA11}" srcOrd="0" destOrd="0" presId="urn:microsoft.com/office/officeart/2005/8/layout/rings+Icon"/>
    <dgm:cxn modelId="{4EAFEE67-557E-486B-B987-F82EAA8DFD02}" type="presOf" srcId="{31B6D4DF-7DE0-4B28-8DDD-DAAB0792B6A9}" destId="{40E60414-1BEC-4C31-BEDB-6814A45BAFA4}" srcOrd="0" destOrd="0" presId="urn:microsoft.com/office/officeart/2005/8/layout/rings+Icon"/>
    <dgm:cxn modelId="{12901390-5AA0-4ABA-AFE3-29C857A9A565}" type="presParOf" srcId="{148D0B84-DEAE-403E-AEAB-C23BA02E34D4}" destId="{6BAB4CEC-A45A-4316-BFD7-CE73887BFA11}" srcOrd="0" destOrd="0" presId="urn:microsoft.com/office/officeart/2005/8/layout/rings+Icon"/>
    <dgm:cxn modelId="{3D4A8553-1D89-4E24-82E3-C3A4837A481D}" type="presParOf" srcId="{148D0B84-DEAE-403E-AEAB-C23BA02E34D4}" destId="{40E60414-1BEC-4C31-BEDB-6814A45BAFA4}"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AFA2B-2AD0-4326-8A7D-6342E43EE4DE}"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AU"/>
        </a:p>
      </dgm:t>
    </dgm:pt>
    <dgm:pt modelId="{090D545E-E42D-4343-AA89-6D4187B29C6B}">
      <dgm:prSet phldrT="[Text]"/>
      <dgm:spPr/>
      <dgm:t>
        <a:bodyPr/>
        <a:lstStyle/>
        <a:p>
          <a:r>
            <a:rPr lang="en-AU" dirty="0" smtClean="0"/>
            <a:t>2013</a:t>
          </a:r>
          <a:endParaRPr lang="en-AU" dirty="0"/>
        </a:p>
      </dgm:t>
    </dgm:pt>
    <dgm:pt modelId="{557B9509-79B9-4ACA-9DCA-3C0AA7864F12}" type="parTrans" cxnId="{890BE0DA-D4D0-46E6-BDD3-0CB629DDC7B3}">
      <dgm:prSet/>
      <dgm:spPr/>
      <dgm:t>
        <a:bodyPr/>
        <a:lstStyle/>
        <a:p>
          <a:endParaRPr lang="en-AU"/>
        </a:p>
      </dgm:t>
    </dgm:pt>
    <dgm:pt modelId="{F201CB27-A785-476F-942C-DC48E619356D}" type="sibTrans" cxnId="{890BE0DA-D4D0-46E6-BDD3-0CB629DDC7B3}">
      <dgm:prSet/>
      <dgm:spPr/>
      <dgm:t>
        <a:bodyPr/>
        <a:lstStyle/>
        <a:p>
          <a:endParaRPr lang="en-AU"/>
        </a:p>
      </dgm:t>
    </dgm:pt>
    <dgm:pt modelId="{B60CCB94-B59B-4739-BA3A-48E1B1FCBFAF}">
      <dgm:prSet phldrT="[Text]" custT="1"/>
      <dgm:spPr/>
      <dgm:t>
        <a:bodyPr/>
        <a:lstStyle/>
        <a:p>
          <a:pPr algn="r"/>
          <a:endParaRPr lang="en-AU" sz="1000" dirty="0" smtClean="0"/>
        </a:p>
        <a:p>
          <a:pPr algn="r"/>
          <a:endParaRPr lang="en-AU" sz="1300" dirty="0" smtClean="0"/>
        </a:p>
        <a:p>
          <a:pPr algn="l"/>
          <a:r>
            <a:rPr lang="en-AU" sz="1200" dirty="0" smtClean="0"/>
            <a:t>Trial - Hunter Newcastle </a:t>
          </a:r>
          <a:endParaRPr lang="en-AU" sz="1200" dirty="0"/>
        </a:p>
      </dgm:t>
    </dgm:pt>
    <dgm:pt modelId="{87C219C5-29AE-4E7A-AE98-DBBC645D3830}" type="parTrans" cxnId="{BB41FD9F-9705-4E92-83FD-C64807D18BBB}">
      <dgm:prSet/>
      <dgm:spPr/>
      <dgm:t>
        <a:bodyPr/>
        <a:lstStyle/>
        <a:p>
          <a:endParaRPr lang="en-AU"/>
        </a:p>
      </dgm:t>
    </dgm:pt>
    <dgm:pt modelId="{2940E5A9-A3A9-428A-9F87-8B2B57CF1ADF}" type="sibTrans" cxnId="{BB41FD9F-9705-4E92-83FD-C64807D18BBB}">
      <dgm:prSet/>
      <dgm:spPr/>
      <dgm:t>
        <a:bodyPr/>
        <a:lstStyle/>
        <a:p>
          <a:endParaRPr lang="en-AU"/>
        </a:p>
      </dgm:t>
    </dgm:pt>
    <dgm:pt modelId="{2B29E5CA-F32C-4163-84D2-B5378A8FEB27}">
      <dgm:prSet phldrT="[Text]"/>
      <dgm:spPr/>
      <dgm:t>
        <a:bodyPr/>
        <a:lstStyle/>
        <a:p>
          <a:r>
            <a:rPr lang="en-AU" dirty="0" smtClean="0"/>
            <a:t>2014</a:t>
          </a:r>
          <a:endParaRPr lang="en-AU" dirty="0"/>
        </a:p>
      </dgm:t>
    </dgm:pt>
    <dgm:pt modelId="{D2B5A27B-38A2-4EDA-BDF7-7B532A0CC37A}" type="parTrans" cxnId="{612EC925-8DEA-4B47-AFB3-6C09D4D66D15}">
      <dgm:prSet/>
      <dgm:spPr/>
      <dgm:t>
        <a:bodyPr/>
        <a:lstStyle/>
        <a:p>
          <a:endParaRPr lang="en-AU"/>
        </a:p>
      </dgm:t>
    </dgm:pt>
    <dgm:pt modelId="{283BF34D-785A-43EE-A788-F4D1793B3AE0}" type="sibTrans" cxnId="{612EC925-8DEA-4B47-AFB3-6C09D4D66D15}">
      <dgm:prSet/>
      <dgm:spPr/>
      <dgm:t>
        <a:bodyPr/>
        <a:lstStyle/>
        <a:p>
          <a:endParaRPr lang="en-AU"/>
        </a:p>
      </dgm:t>
    </dgm:pt>
    <dgm:pt modelId="{4D82D65A-6097-445A-BCD0-4C8500BD6D0A}">
      <dgm:prSet phldrT="[Text]" custT="1"/>
      <dgm:spPr/>
      <dgm:t>
        <a:bodyPr/>
        <a:lstStyle/>
        <a:p>
          <a:pPr algn="r"/>
          <a:endParaRPr lang="en-AU" sz="1300" dirty="0" smtClean="0"/>
        </a:p>
        <a:p>
          <a:pPr algn="r"/>
          <a:endParaRPr lang="en-AU" sz="1300" dirty="0" smtClean="0"/>
        </a:p>
        <a:p>
          <a:pPr algn="l"/>
          <a:r>
            <a:rPr lang="en-AU" sz="1200" dirty="0" smtClean="0"/>
            <a:t>Trial - Hunter Lake Macquarie</a:t>
          </a:r>
          <a:endParaRPr lang="en-AU" sz="1200" dirty="0"/>
        </a:p>
      </dgm:t>
    </dgm:pt>
    <dgm:pt modelId="{B9300AC5-2FD6-4D07-8972-DE174EB65DCE}" type="parTrans" cxnId="{247515A8-C197-42C3-BD5F-2CAB63347475}">
      <dgm:prSet/>
      <dgm:spPr/>
      <dgm:t>
        <a:bodyPr/>
        <a:lstStyle/>
        <a:p>
          <a:endParaRPr lang="en-AU"/>
        </a:p>
      </dgm:t>
    </dgm:pt>
    <dgm:pt modelId="{6B515CB9-8251-4C71-8EAB-E6D648D8FCF2}" type="sibTrans" cxnId="{247515A8-C197-42C3-BD5F-2CAB63347475}">
      <dgm:prSet/>
      <dgm:spPr/>
      <dgm:t>
        <a:bodyPr/>
        <a:lstStyle/>
        <a:p>
          <a:endParaRPr lang="en-AU"/>
        </a:p>
      </dgm:t>
    </dgm:pt>
    <dgm:pt modelId="{791CC55D-9E6E-45F4-9D53-45F5FE31E5BE}">
      <dgm:prSet phldrT="[Text]"/>
      <dgm:spPr/>
      <dgm:t>
        <a:bodyPr/>
        <a:lstStyle/>
        <a:p>
          <a:r>
            <a:rPr lang="en-AU" dirty="0" smtClean="0"/>
            <a:t>2015</a:t>
          </a:r>
          <a:endParaRPr lang="en-AU" dirty="0"/>
        </a:p>
      </dgm:t>
    </dgm:pt>
    <dgm:pt modelId="{6268E825-A985-41BE-B845-B0D56A67A5D1}" type="parTrans" cxnId="{0303FE59-1827-445A-B0E2-77E9C724ABD2}">
      <dgm:prSet/>
      <dgm:spPr/>
      <dgm:t>
        <a:bodyPr/>
        <a:lstStyle/>
        <a:p>
          <a:endParaRPr lang="en-AU"/>
        </a:p>
      </dgm:t>
    </dgm:pt>
    <dgm:pt modelId="{BD59DBA2-7A99-46A4-9F93-8D67D2B14DB2}" type="sibTrans" cxnId="{0303FE59-1827-445A-B0E2-77E9C724ABD2}">
      <dgm:prSet/>
      <dgm:spPr/>
      <dgm:t>
        <a:bodyPr/>
        <a:lstStyle/>
        <a:p>
          <a:endParaRPr lang="en-AU"/>
        </a:p>
      </dgm:t>
    </dgm:pt>
    <dgm:pt modelId="{7AADC9F3-DB06-4747-9BDD-9D7D0701EB79}">
      <dgm:prSet phldrT="[Text]"/>
      <dgm:spPr/>
      <dgm:t>
        <a:bodyPr/>
        <a:lstStyle/>
        <a:p>
          <a:r>
            <a:rPr lang="en-AU" dirty="0" smtClean="0"/>
            <a:t>2016</a:t>
          </a:r>
          <a:endParaRPr lang="en-AU" dirty="0"/>
        </a:p>
      </dgm:t>
    </dgm:pt>
    <dgm:pt modelId="{D6845149-992C-452A-9330-24DC24647877}" type="parTrans" cxnId="{82F8813B-2908-4272-87ED-A24564884C89}">
      <dgm:prSet/>
      <dgm:spPr/>
      <dgm:t>
        <a:bodyPr/>
        <a:lstStyle/>
        <a:p>
          <a:endParaRPr lang="en-AU"/>
        </a:p>
      </dgm:t>
    </dgm:pt>
    <dgm:pt modelId="{FFBD40E6-6AF5-476F-B6B9-46BFFA6CA0CB}" type="sibTrans" cxnId="{82F8813B-2908-4272-87ED-A24564884C89}">
      <dgm:prSet/>
      <dgm:spPr/>
      <dgm:t>
        <a:bodyPr/>
        <a:lstStyle/>
        <a:p>
          <a:endParaRPr lang="en-AU"/>
        </a:p>
      </dgm:t>
    </dgm:pt>
    <dgm:pt modelId="{33168F7D-D96C-4157-9311-FB1955CEE218}">
      <dgm:prSet phldrT="[Text]" custT="1"/>
      <dgm:spPr/>
      <dgm:t>
        <a:bodyPr/>
        <a:lstStyle/>
        <a:p>
          <a:pPr algn="r"/>
          <a:endParaRPr lang="en-AU" sz="1300" dirty="0" smtClean="0"/>
        </a:p>
        <a:p>
          <a:pPr algn="r"/>
          <a:endParaRPr lang="en-AU" sz="1300" dirty="0" smtClean="0"/>
        </a:p>
        <a:p>
          <a:pPr algn="l"/>
          <a:r>
            <a:rPr lang="en-AU" sz="1200" dirty="0" smtClean="0"/>
            <a:t>Trial - Hunter Maitland</a:t>
          </a:r>
        </a:p>
        <a:p>
          <a:pPr algn="r"/>
          <a:endParaRPr lang="en-AU" sz="1600" dirty="0" smtClean="0"/>
        </a:p>
        <a:p>
          <a:pPr algn="l"/>
          <a:r>
            <a:rPr lang="en-AU" sz="1200" dirty="0" smtClean="0">
              <a:solidFill>
                <a:srgbClr val="C00000"/>
              </a:solidFill>
            </a:rPr>
            <a:t>Early transition to full scheme - Nepean Blue Mountains</a:t>
          </a:r>
          <a:br>
            <a:rPr lang="en-AU" sz="1200" dirty="0" smtClean="0">
              <a:solidFill>
                <a:srgbClr val="C00000"/>
              </a:solidFill>
            </a:rPr>
          </a:br>
          <a:r>
            <a:rPr lang="en-AU" sz="1200" dirty="0" smtClean="0">
              <a:solidFill>
                <a:srgbClr val="C00000"/>
              </a:solidFill>
            </a:rPr>
            <a:t>0-17 year olds</a:t>
          </a:r>
          <a:endParaRPr lang="en-AU" sz="1200" dirty="0">
            <a:solidFill>
              <a:srgbClr val="C00000"/>
            </a:solidFill>
          </a:endParaRPr>
        </a:p>
      </dgm:t>
    </dgm:pt>
    <dgm:pt modelId="{5D607B2F-6099-427E-ACF3-335B4EDFF0BB}" type="sibTrans" cxnId="{526972F2-B2ED-4FEB-824B-0F3998B450EE}">
      <dgm:prSet/>
      <dgm:spPr/>
      <dgm:t>
        <a:bodyPr/>
        <a:lstStyle/>
        <a:p>
          <a:endParaRPr lang="en-AU"/>
        </a:p>
      </dgm:t>
    </dgm:pt>
    <dgm:pt modelId="{1135436D-76F7-4CCB-94A6-D19564B3D13C}" type="parTrans" cxnId="{526972F2-B2ED-4FEB-824B-0F3998B450EE}">
      <dgm:prSet/>
      <dgm:spPr/>
      <dgm:t>
        <a:bodyPr/>
        <a:lstStyle/>
        <a:p>
          <a:endParaRPr lang="en-AU"/>
        </a:p>
      </dgm:t>
    </dgm:pt>
    <dgm:pt modelId="{DC42E826-46AF-4504-8EA1-A754ADA1577B}">
      <dgm:prSet phldrT="[Text]"/>
      <dgm:spPr/>
      <dgm:t>
        <a:bodyPr/>
        <a:lstStyle/>
        <a:p>
          <a:r>
            <a:rPr lang="en-AU" dirty="0" smtClean="0"/>
            <a:t>2017</a:t>
          </a:r>
          <a:endParaRPr lang="en-AU" dirty="0"/>
        </a:p>
      </dgm:t>
    </dgm:pt>
    <dgm:pt modelId="{C15286C6-65D9-4D7F-97B8-DD3D597249CA}" type="parTrans" cxnId="{A18B34E7-1828-4477-8E5C-0A727BB3AC1D}">
      <dgm:prSet/>
      <dgm:spPr/>
      <dgm:t>
        <a:bodyPr/>
        <a:lstStyle/>
        <a:p>
          <a:endParaRPr lang="en-AU"/>
        </a:p>
      </dgm:t>
    </dgm:pt>
    <dgm:pt modelId="{A6B9DFE4-FE40-4351-A31E-F698543EBD50}" type="sibTrans" cxnId="{A18B34E7-1828-4477-8E5C-0A727BB3AC1D}">
      <dgm:prSet/>
      <dgm:spPr/>
      <dgm:t>
        <a:bodyPr/>
        <a:lstStyle/>
        <a:p>
          <a:endParaRPr lang="en-AU"/>
        </a:p>
      </dgm:t>
    </dgm:pt>
    <dgm:pt modelId="{9D35980A-6C86-4020-BE35-F7531F9B0AA2}">
      <dgm:prSet phldrT="[Text]"/>
      <dgm:spPr/>
      <dgm:t>
        <a:bodyPr/>
        <a:lstStyle/>
        <a:p>
          <a:r>
            <a:rPr lang="en-AU" dirty="0" smtClean="0"/>
            <a:t>2018</a:t>
          </a:r>
          <a:endParaRPr lang="en-AU" dirty="0"/>
        </a:p>
      </dgm:t>
    </dgm:pt>
    <dgm:pt modelId="{EAFFBDD0-B383-4D9C-B13D-DD3F47BB3028}" type="parTrans" cxnId="{E6E1A478-DEB0-4D19-A456-7F35D04393BC}">
      <dgm:prSet/>
      <dgm:spPr/>
      <dgm:t>
        <a:bodyPr/>
        <a:lstStyle/>
        <a:p>
          <a:endParaRPr lang="en-AU"/>
        </a:p>
      </dgm:t>
    </dgm:pt>
    <dgm:pt modelId="{A4766004-43E0-40B2-9FB9-95AB1DB875B1}" type="sibTrans" cxnId="{E6E1A478-DEB0-4D19-A456-7F35D04393BC}">
      <dgm:prSet/>
      <dgm:spPr/>
      <dgm:t>
        <a:bodyPr/>
        <a:lstStyle/>
        <a:p>
          <a:endParaRPr lang="en-AU"/>
        </a:p>
      </dgm:t>
    </dgm:pt>
    <dgm:pt modelId="{3C4A6267-F4D7-4DD9-8641-0801FD5BC330}">
      <dgm:prSet custT="1"/>
      <dgm:spPr/>
      <dgm:t>
        <a:bodyPr/>
        <a:lstStyle/>
        <a:p>
          <a:pPr algn="l"/>
          <a:endParaRPr lang="en-AU" sz="1300" dirty="0" smtClean="0"/>
        </a:p>
        <a:p>
          <a:pPr algn="l"/>
          <a:endParaRPr lang="en-AU" sz="1300" dirty="0" smtClean="0"/>
        </a:p>
        <a:p>
          <a:pPr algn="l"/>
          <a:endParaRPr lang="en-AU" sz="1300" dirty="0" smtClean="0"/>
        </a:p>
        <a:p>
          <a:pPr marL="0" indent="0" algn="l"/>
          <a:endParaRPr lang="en-AU" sz="1600" dirty="0" smtClean="0"/>
        </a:p>
        <a:p>
          <a:pPr marL="0" indent="0" algn="l"/>
          <a:r>
            <a:rPr lang="en-AU" sz="1600" dirty="0" smtClean="0"/>
            <a:t>Fully in place across NSW</a:t>
          </a:r>
          <a:endParaRPr lang="en-AU" sz="1400" dirty="0"/>
        </a:p>
      </dgm:t>
    </dgm:pt>
    <dgm:pt modelId="{C43D1635-78E1-4BED-B9D5-67ACB2DB7432}" type="parTrans" cxnId="{5F43B5ED-63C4-4463-B4EA-626B10AC0019}">
      <dgm:prSet/>
      <dgm:spPr/>
      <dgm:t>
        <a:bodyPr/>
        <a:lstStyle/>
        <a:p>
          <a:endParaRPr lang="en-AU"/>
        </a:p>
      </dgm:t>
    </dgm:pt>
    <dgm:pt modelId="{65A63DC1-435B-460B-9B76-B43581714236}" type="sibTrans" cxnId="{5F43B5ED-63C4-4463-B4EA-626B10AC0019}">
      <dgm:prSet/>
      <dgm:spPr/>
      <dgm:t>
        <a:bodyPr/>
        <a:lstStyle/>
        <a:p>
          <a:endParaRPr lang="en-AU"/>
        </a:p>
      </dgm:t>
    </dgm:pt>
    <dgm:pt modelId="{7B93C187-EB7D-4C7A-A8A0-596D995AF999}">
      <dgm:prSet custT="1"/>
      <dgm:spPr/>
      <dgm:t>
        <a:bodyPr/>
        <a:lstStyle/>
        <a:p>
          <a:pPr algn="l"/>
          <a:endParaRPr lang="en-AU" sz="1200" dirty="0" smtClean="0"/>
        </a:p>
        <a:p>
          <a:pPr algn="l"/>
          <a:endParaRPr lang="en-AU" sz="1200" dirty="0" smtClean="0"/>
        </a:p>
        <a:p>
          <a:pPr algn="l"/>
          <a:r>
            <a:rPr lang="en-AU" sz="1200" dirty="0" smtClean="0"/>
            <a:t>Transition to full scheme</a:t>
          </a:r>
        </a:p>
        <a:p>
          <a:pPr algn="l"/>
          <a:r>
            <a:rPr lang="en-AU" sz="1000" dirty="0" smtClean="0">
              <a:solidFill>
                <a:srgbClr val="C00000"/>
              </a:solidFill>
            </a:rPr>
            <a:t>Hunter New England, Southern NSW, Central Coast, Northern Sydney,        SW Sydney, Western Sydney, Nepean Blue Mountains</a:t>
          </a:r>
        </a:p>
        <a:p>
          <a:pPr algn="l"/>
          <a:endParaRPr lang="en-AU" sz="1600" dirty="0"/>
        </a:p>
      </dgm:t>
    </dgm:pt>
    <dgm:pt modelId="{CFCE82A6-BEEB-44C9-8D3B-7FBF444D9A3F}" type="parTrans" cxnId="{E2766062-34F3-4ECC-A284-3925AB03F1A0}">
      <dgm:prSet/>
      <dgm:spPr/>
      <dgm:t>
        <a:bodyPr/>
        <a:lstStyle/>
        <a:p>
          <a:endParaRPr lang="en-AU"/>
        </a:p>
      </dgm:t>
    </dgm:pt>
    <dgm:pt modelId="{A75BBFD3-E4C1-452F-A6D4-B341EB4802ED}" type="sibTrans" cxnId="{E2766062-34F3-4ECC-A284-3925AB03F1A0}">
      <dgm:prSet/>
      <dgm:spPr/>
      <dgm:t>
        <a:bodyPr/>
        <a:lstStyle/>
        <a:p>
          <a:endParaRPr lang="en-AU"/>
        </a:p>
      </dgm:t>
    </dgm:pt>
    <dgm:pt modelId="{72FC0EBD-10B5-449B-8849-7CB01C98BB4B}">
      <dgm:prSet custT="1"/>
      <dgm:spPr/>
      <dgm:t>
        <a:bodyPr/>
        <a:lstStyle/>
        <a:p>
          <a:pPr algn="l"/>
          <a:endParaRPr lang="en-AU" sz="1300" dirty="0" smtClean="0"/>
        </a:p>
        <a:p>
          <a:pPr algn="l"/>
          <a:endParaRPr lang="en-AU" sz="1200" dirty="0" smtClean="0"/>
        </a:p>
        <a:p>
          <a:pPr algn="l"/>
          <a:r>
            <a:rPr lang="en-AU" sz="1200" dirty="0" smtClean="0"/>
            <a:t>Transition to full scheme</a:t>
          </a:r>
        </a:p>
        <a:p>
          <a:pPr algn="l"/>
          <a:r>
            <a:rPr lang="en-AU" sz="1050" dirty="0" smtClean="0">
              <a:solidFill>
                <a:srgbClr val="C00000"/>
              </a:solidFill>
            </a:rPr>
            <a:t>Northern NSW, Mid North Coast, Sydney,</a:t>
          </a:r>
          <a:br>
            <a:rPr lang="en-AU" sz="1050" dirty="0" smtClean="0">
              <a:solidFill>
                <a:srgbClr val="C00000"/>
              </a:solidFill>
            </a:rPr>
          </a:br>
          <a:r>
            <a:rPr lang="en-AU" sz="1050" dirty="0" smtClean="0">
              <a:solidFill>
                <a:srgbClr val="C00000"/>
              </a:solidFill>
            </a:rPr>
            <a:t>SE Sydney, Illawarra -    Shoalhaven, </a:t>
          </a:r>
          <a:r>
            <a:rPr lang="en-AU" sz="1050" dirty="0" err="1" smtClean="0">
              <a:solidFill>
                <a:srgbClr val="C00000"/>
              </a:solidFill>
            </a:rPr>
            <a:t>Murrumbidge</a:t>
          </a:r>
          <a:r>
            <a:rPr lang="en-AU" sz="1050" dirty="0" smtClean="0">
              <a:solidFill>
                <a:srgbClr val="C00000"/>
              </a:solidFill>
            </a:rPr>
            <a:t>, </a:t>
          </a:r>
          <a:r>
            <a:rPr lang="en-AU" sz="1050" dirty="0" smtClean="0">
              <a:solidFill>
                <a:srgbClr val="C00000"/>
              </a:solidFill>
            </a:rPr>
            <a:t>Western NSW,</a:t>
          </a:r>
          <a:br>
            <a:rPr lang="en-AU" sz="1050" dirty="0" smtClean="0">
              <a:solidFill>
                <a:srgbClr val="C00000"/>
              </a:solidFill>
            </a:rPr>
          </a:br>
          <a:r>
            <a:rPr lang="en-AU" sz="1050" dirty="0" smtClean="0">
              <a:solidFill>
                <a:srgbClr val="C00000"/>
              </a:solidFill>
            </a:rPr>
            <a:t>Far West NSW</a:t>
          </a:r>
          <a:endParaRPr lang="en-AU" sz="1050" dirty="0">
            <a:solidFill>
              <a:srgbClr val="C00000"/>
            </a:solidFill>
          </a:endParaRPr>
        </a:p>
      </dgm:t>
    </dgm:pt>
    <dgm:pt modelId="{388D44E0-48F3-40B3-8C6C-F18F2C396DE2}" type="parTrans" cxnId="{6715FCD0-D318-42E1-A190-D377201B7552}">
      <dgm:prSet/>
      <dgm:spPr/>
      <dgm:t>
        <a:bodyPr/>
        <a:lstStyle/>
        <a:p>
          <a:endParaRPr lang="en-AU"/>
        </a:p>
      </dgm:t>
    </dgm:pt>
    <dgm:pt modelId="{F26F560D-7FE8-4EB8-8863-09E2D16DA261}" type="sibTrans" cxnId="{6715FCD0-D318-42E1-A190-D377201B7552}">
      <dgm:prSet/>
      <dgm:spPr/>
      <dgm:t>
        <a:bodyPr/>
        <a:lstStyle/>
        <a:p>
          <a:endParaRPr lang="en-AU"/>
        </a:p>
      </dgm:t>
    </dgm:pt>
    <dgm:pt modelId="{103002A7-0CD0-4021-BDA1-15F69F48AA2A}" type="pres">
      <dgm:prSet presAssocID="{EA4AFA2B-2AD0-4326-8A7D-6342E43EE4DE}" presName="Name0" presStyleCnt="0">
        <dgm:presLayoutVars>
          <dgm:chMax val="7"/>
          <dgm:chPref val="5"/>
          <dgm:dir/>
          <dgm:animOne val="branch"/>
          <dgm:animLvl val="lvl"/>
        </dgm:presLayoutVars>
      </dgm:prSet>
      <dgm:spPr/>
      <dgm:t>
        <a:bodyPr/>
        <a:lstStyle/>
        <a:p>
          <a:endParaRPr lang="en-AU"/>
        </a:p>
      </dgm:t>
    </dgm:pt>
    <dgm:pt modelId="{647ED498-29A7-470D-A5FA-87378A6F1B5E}" type="pres">
      <dgm:prSet presAssocID="{9D35980A-6C86-4020-BE35-F7531F9B0AA2}" presName="ChildAccent6" presStyleCnt="0"/>
      <dgm:spPr/>
    </dgm:pt>
    <dgm:pt modelId="{9C0F9CA4-F1B3-4704-8DAA-482EAF2CAE3C}" type="pres">
      <dgm:prSet presAssocID="{9D35980A-6C86-4020-BE35-F7531F9B0AA2}" presName="ChildAccent" presStyleLbl="alignImgPlace1" presStyleIdx="0" presStyleCnt="6"/>
      <dgm:spPr/>
      <dgm:t>
        <a:bodyPr/>
        <a:lstStyle/>
        <a:p>
          <a:endParaRPr lang="en-AU"/>
        </a:p>
      </dgm:t>
    </dgm:pt>
    <dgm:pt modelId="{F7B1B1B2-E8BA-402A-B9DB-C3DC25228867}" type="pres">
      <dgm:prSet presAssocID="{9D35980A-6C86-4020-BE35-F7531F9B0AA2}" presName="Child6" presStyleLbl="revTx" presStyleIdx="0" presStyleCnt="0">
        <dgm:presLayoutVars>
          <dgm:chMax val="0"/>
          <dgm:chPref val="0"/>
          <dgm:bulletEnabled val="1"/>
        </dgm:presLayoutVars>
      </dgm:prSet>
      <dgm:spPr/>
      <dgm:t>
        <a:bodyPr/>
        <a:lstStyle/>
        <a:p>
          <a:endParaRPr lang="en-AU"/>
        </a:p>
      </dgm:t>
    </dgm:pt>
    <dgm:pt modelId="{0AAD61FC-6B57-46EC-B645-46676FD9126F}" type="pres">
      <dgm:prSet presAssocID="{9D35980A-6C86-4020-BE35-F7531F9B0AA2}" presName="Parent6" presStyleLbl="node1" presStyleIdx="0" presStyleCnt="6">
        <dgm:presLayoutVars>
          <dgm:chMax val="2"/>
          <dgm:chPref val="1"/>
          <dgm:bulletEnabled val="1"/>
        </dgm:presLayoutVars>
      </dgm:prSet>
      <dgm:spPr/>
      <dgm:t>
        <a:bodyPr/>
        <a:lstStyle/>
        <a:p>
          <a:endParaRPr lang="en-AU"/>
        </a:p>
      </dgm:t>
    </dgm:pt>
    <dgm:pt modelId="{0B838CF3-59BA-4D6D-AB1E-6895EF79C3C1}" type="pres">
      <dgm:prSet presAssocID="{DC42E826-46AF-4504-8EA1-A754ADA1577B}" presName="ChildAccent5" presStyleCnt="0"/>
      <dgm:spPr/>
    </dgm:pt>
    <dgm:pt modelId="{F1334B85-EFC2-4054-98FD-F2763E56A9AD}" type="pres">
      <dgm:prSet presAssocID="{DC42E826-46AF-4504-8EA1-A754ADA1577B}" presName="ChildAccent" presStyleLbl="alignImgPlace1" presStyleIdx="1" presStyleCnt="6"/>
      <dgm:spPr/>
      <dgm:t>
        <a:bodyPr/>
        <a:lstStyle/>
        <a:p>
          <a:endParaRPr lang="en-AU"/>
        </a:p>
      </dgm:t>
    </dgm:pt>
    <dgm:pt modelId="{397EE410-914D-400B-954F-6E7EEDB4DBAC}" type="pres">
      <dgm:prSet presAssocID="{DC42E826-46AF-4504-8EA1-A754ADA1577B}" presName="Child5" presStyleLbl="revTx" presStyleIdx="0" presStyleCnt="0">
        <dgm:presLayoutVars>
          <dgm:chMax val="0"/>
          <dgm:chPref val="0"/>
          <dgm:bulletEnabled val="1"/>
        </dgm:presLayoutVars>
      </dgm:prSet>
      <dgm:spPr/>
      <dgm:t>
        <a:bodyPr/>
        <a:lstStyle/>
        <a:p>
          <a:endParaRPr lang="en-AU"/>
        </a:p>
      </dgm:t>
    </dgm:pt>
    <dgm:pt modelId="{1E3EBD03-18DF-4D0F-9177-AECAA9457143}" type="pres">
      <dgm:prSet presAssocID="{DC42E826-46AF-4504-8EA1-A754ADA1577B}" presName="Parent5" presStyleLbl="node1" presStyleIdx="1" presStyleCnt="6">
        <dgm:presLayoutVars>
          <dgm:chMax val="2"/>
          <dgm:chPref val="1"/>
          <dgm:bulletEnabled val="1"/>
        </dgm:presLayoutVars>
      </dgm:prSet>
      <dgm:spPr/>
      <dgm:t>
        <a:bodyPr/>
        <a:lstStyle/>
        <a:p>
          <a:endParaRPr lang="en-AU"/>
        </a:p>
      </dgm:t>
    </dgm:pt>
    <dgm:pt modelId="{9F25ED9B-68E3-4920-8EDE-FF5D8007B531}" type="pres">
      <dgm:prSet presAssocID="{7AADC9F3-DB06-4747-9BDD-9D7D0701EB79}" presName="ChildAccent4" presStyleCnt="0"/>
      <dgm:spPr/>
    </dgm:pt>
    <dgm:pt modelId="{79E86DF6-A210-4BBE-84E2-3FF6FCE483FE}" type="pres">
      <dgm:prSet presAssocID="{7AADC9F3-DB06-4747-9BDD-9D7D0701EB79}" presName="ChildAccent" presStyleLbl="alignImgPlace1" presStyleIdx="2" presStyleCnt="6" custLinFactNeighborX="-537" custLinFactNeighborY="144"/>
      <dgm:spPr/>
      <dgm:t>
        <a:bodyPr/>
        <a:lstStyle/>
        <a:p>
          <a:endParaRPr lang="en-AU"/>
        </a:p>
      </dgm:t>
    </dgm:pt>
    <dgm:pt modelId="{1A84BD93-37CB-4954-A6B9-BD097F572659}" type="pres">
      <dgm:prSet presAssocID="{7AADC9F3-DB06-4747-9BDD-9D7D0701EB79}" presName="Child4" presStyleLbl="revTx" presStyleIdx="0" presStyleCnt="0">
        <dgm:presLayoutVars>
          <dgm:chMax val="0"/>
          <dgm:chPref val="0"/>
          <dgm:bulletEnabled val="1"/>
        </dgm:presLayoutVars>
      </dgm:prSet>
      <dgm:spPr/>
      <dgm:t>
        <a:bodyPr/>
        <a:lstStyle/>
        <a:p>
          <a:endParaRPr lang="en-AU"/>
        </a:p>
      </dgm:t>
    </dgm:pt>
    <dgm:pt modelId="{FC10AD6B-DD65-434B-BDF2-8B72292980F7}" type="pres">
      <dgm:prSet presAssocID="{7AADC9F3-DB06-4747-9BDD-9D7D0701EB79}" presName="Parent4" presStyleLbl="node1" presStyleIdx="2" presStyleCnt="6" custLinFactNeighborX="-597" custLinFactNeighborY="-2844">
        <dgm:presLayoutVars>
          <dgm:chMax val="2"/>
          <dgm:chPref val="1"/>
          <dgm:bulletEnabled val="1"/>
        </dgm:presLayoutVars>
      </dgm:prSet>
      <dgm:spPr/>
      <dgm:t>
        <a:bodyPr/>
        <a:lstStyle/>
        <a:p>
          <a:endParaRPr lang="en-AU"/>
        </a:p>
      </dgm:t>
    </dgm:pt>
    <dgm:pt modelId="{B9395212-8DC1-44A7-BC0D-98FF82A2A6F0}" type="pres">
      <dgm:prSet presAssocID="{791CC55D-9E6E-45F4-9D53-45F5FE31E5BE}" presName="ChildAccent3" presStyleCnt="0"/>
      <dgm:spPr/>
    </dgm:pt>
    <dgm:pt modelId="{090D390D-C2BE-4BE0-A645-252D499C6BF0}" type="pres">
      <dgm:prSet presAssocID="{791CC55D-9E6E-45F4-9D53-45F5FE31E5BE}" presName="ChildAccent" presStyleLbl="alignImgPlace1" presStyleIdx="3" presStyleCnt="6"/>
      <dgm:spPr/>
      <dgm:t>
        <a:bodyPr/>
        <a:lstStyle/>
        <a:p>
          <a:endParaRPr lang="en-AU"/>
        </a:p>
      </dgm:t>
    </dgm:pt>
    <dgm:pt modelId="{3B4ECAF9-0384-447E-B04B-00EA98677D82}" type="pres">
      <dgm:prSet presAssocID="{791CC55D-9E6E-45F4-9D53-45F5FE31E5BE}" presName="Child3" presStyleLbl="revTx" presStyleIdx="0" presStyleCnt="0">
        <dgm:presLayoutVars>
          <dgm:chMax val="0"/>
          <dgm:chPref val="0"/>
          <dgm:bulletEnabled val="1"/>
        </dgm:presLayoutVars>
      </dgm:prSet>
      <dgm:spPr/>
      <dgm:t>
        <a:bodyPr/>
        <a:lstStyle/>
        <a:p>
          <a:endParaRPr lang="en-AU"/>
        </a:p>
      </dgm:t>
    </dgm:pt>
    <dgm:pt modelId="{8C9ECF7C-F42F-404B-BEE1-11A100CADC28}" type="pres">
      <dgm:prSet presAssocID="{791CC55D-9E6E-45F4-9D53-45F5FE31E5BE}" presName="Parent3" presStyleLbl="node1" presStyleIdx="3" presStyleCnt="6">
        <dgm:presLayoutVars>
          <dgm:chMax val="2"/>
          <dgm:chPref val="1"/>
          <dgm:bulletEnabled val="1"/>
        </dgm:presLayoutVars>
      </dgm:prSet>
      <dgm:spPr/>
      <dgm:t>
        <a:bodyPr/>
        <a:lstStyle/>
        <a:p>
          <a:endParaRPr lang="en-AU"/>
        </a:p>
      </dgm:t>
    </dgm:pt>
    <dgm:pt modelId="{C7991EB5-51DB-4CE7-866E-31C50CB37CF8}" type="pres">
      <dgm:prSet presAssocID="{2B29E5CA-F32C-4163-84D2-B5378A8FEB27}" presName="ChildAccent2" presStyleCnt="0"/>
      <dgm:spPr/>
    </dgm:pt>
    <dgm:pt modelId="{40380DDE-A651-468B-93BC-DCC795B9413B}" type="pres">
      <dgm:prSet presAssocID="{2B29E5CA-F32C-4163-84D2-B5378A8FEB27}" presName="ChildAccent" presStyleLbl="alignImgPlace1" presStyleIdx="4" presStyleCnt="6" custLinFactNeighborY="-438"/>
      <dgm:spPr/>
      <dgm:t>
        <a:bodyPr/>
        <a:lstStyle/>
        <a:p>
          <a:endParaRPr lang="en-AU"/>
        </a:p>
      </dgm:t>
    </dgm:pt>
    <dgm:pt modelId="{30BBD26D-8A60-45FB-9C2D-07DE2D5E5D2E}" type="pres">
      <dgm:prSet presAssocID="{2B29E5CA-F32C-4163-84D2-B5378A8FEB27}" presName="Child2" presStyleLbl="revTx" presStyleIdx="0" presStyleCnt="0">
        <dgm:presLayoutVars>
          <dgm:chMax val="0"/>
          <dgm:chPref val="0"/>
          <dgm:bulletEnabled val="1"/>
        </dgm:presLayoutVars>
      </dgm:prSet>
      <dgm:spPr/>
      <dgm:t>
        <a:bodyPr/>
        <a:lstStyle/>
        <a:p>
          <a:endParaRPr lang="en-AU"/>
        </a:p>
      </dgm:t>
    </dgm:pt>
    <dgm:pt modelId="{53B7DDD1-1AAA-4F06-91F1-4929B43F67F9}" type="pres">
      <dgm:prSet presAssocID="{2B29E5CA-F32C-4163-84D2-B5378A8FEB27}" presName="Parent2" presStyleLbl="node1" presStyleIdx="4" presStyleCnt="6" custLinFactNeighborY="-2278">
        <dgm:presLayoutVars>
          <dgm:chMax val="2"/>
          <dgm:chPref val="1"/>
          <dgm:bulletEnabled val="1"/>
        </dgm:presLayoutVars>
      </dgm:prSet>
      <dgm:spPr/>
      <dgm:t>
        <a:bodyPr/>
        <a:lstStyle/>
        <a:p>
          <a:endParaRPr lang="en-AU"/>
        </a:p>
      </dgm:t>
    </dgm:pt>
    <dgm:pt modelId="{7849C1C5-BB70-41CF-98A4-D584CB0CFDF9}" type="pres">
      <dgm:prSet presAssocID="{090D545E-E42D-4343-AA89-6D4187B29C6B}" presName="ChildAccent1" presStyleCnt="0"/>
      <dgm:spPr/>
    </dgm:pt>
    <dgm:pt modelId="{736F89A1-7AB7-44C4-9090-2BB86EF0ADCE}" type="pres">
      <dgm:prSet presAssocID="{090D545E-E42D-4343-AA89-6D4187B29C6B}" presName="ChildAccent" presStyleLbl="alignImgPlace1" presStyleIdx="5" presStyleCnt="6" custLinFactNeighborY="-475"/>
      <dgm:spPr/>
      <dgm:t>
        <a:bodyPr/>
        <a:lstStyle/>
        <a:p>
          <a:endParaRPr lang="en-AU"/>
        </a:p>
      </dgm:t>
    </dgm:pt>
    <dgm:pt modelId="{94F66B44-2ED9-42E8-91E5-96D0E73DB485}" type="pres">
      <dgm:prSet presAssocID="{090D545E-E42D-4343-AA89-6D4187B29C6B}" presName="Child1" presStyleLbl="revTx" presStyleIdx="0" presStyleCnt="0">
        <dgm:presLayoutVars>
          <dgm:chMax val="0"/>
          <dgm:chPref val="0"/>
          <dgm:bulletEnabled val="1"/>
        </dgm:presLayoutVars>
      </dgm:prSet>
      <dgm:spPr/>
      <dgm:t>
        <a:bodyPr/>
        <a:lstStyle/>
        <a:p>
          <a:endParaRPr lang="en-AU"/>
        </a:p>
      </dgm:t>
    </dgm:pt>
    <dgm:pt modelId="{85208198-AF49-490C-AFF6-1D6872E0DD2B}" type="pres">
      <dgm:prSet presAssocID="{090D545E-E42D-4343-AA89-6D4187B29C6B}" presName="Parent1" presStyleLbl="node1" presStyleIdx="5" presStyleCnt="6">
        <dgm:presLayoutVars>
          <dgm:chMax val="2"/>
          <dgm:chPref val="1"/>
          <dgm:bulletEnabled val="1"/>
        </dgm:presLayoutVars>
      </dgm:prSet>
      <dgm:spPr/>
      <dgm:t>
        <a:bodyPr/>
        <a:lstStyle/>
        <a:p>
          <a:endParaRPr lang="en-AU"/>
        </a:p>
      </dgm:t>
    </dgm:pt>
  </dgm:ptLst>
  <dgm:cxnLst>
    <dgm:cxn modelId="{82F8813B-2908-4272-87ED-A24564884C89}" srcId="{EA4AFA2B-2AD0-4326-8A7D-6342E43EE4DE}" destId="{7AADC9F3-DB06-4747-9BDD-9D7D0701EB79}" srcOrd="3" destOrd="0" parTransId="{D6845149-992C-452A-9330-24DC24647877}" sibTransId="{FFBD40E6-6AF5-476F-B6B9-46BFFA6CA0CB}"/>
    <dgm:cxn modelId="{3F6061AD-1095-4757-95C6-E551072EF15A}" type="presOf" srcId="{33168F7D-D96C-4157-9311-FB1955CEE218}" destId="{3B4ECAF9-0384-447E-B04B-00EA98677D82}" srcOrd="1" destOrd="0" presId="urn:microsoft.com/office/officeart/2011/layout/InterconnectedBlockProcess"/>
    <dgm:cxn modelId="{D13AA1B8-654F-4F2E-80C5-EB8DEF543CC0}" type="presOf" srcId="{DC42E826-46AF-4504-8EA1-A754ADA1577B}" destId="{1E3EBD03-18DF-4D0F-9177-AECAA9457143}" srcOrd="0" destOrd="0" presId="urn:microsoft.com/office/officeart/2011/layout/InterconnectedBlockProcess"/>
    <dgm:cxn modelId="{A18B34E7-1828-4477-8E5C-0A727BB3AC1D}" srcId="{EA4AFA2B-2AD0-4326-8A7D-6342E43EE4DE}" destId="{DC42E826-46AF-4504-8EA1-A754ADA1577B}" srcOrd="4" destOrd="0" parTransId="{C15286C6-65D9-4D7F-97B8-DD3D597249CA}" sibTransId="{A6B9DFE4-FE40-4351-A31E-F698543EBD50}"/>
    <dgm:cxn modelId="{458B77C6-8641-4FA2-B139-FA8385805414}" type="presOf" srcId="{72FC0EBD-10B5-449B-8849-7CB01C98BB4B}" destId="{397EE410-914D-400B-954F-6E7EEDB4DBAC}" srcOrd="1" destOrd="0" presId="urn:microsoft.com/office/officeart/2011/layout/InterconnectedBlockProcess"/>
    <dgm:cxn modelId="{35025DEE-3817-413E-85D6-23EE7DD2974B}" type="presOf" srcId="{7AADC9F3-DB06-4747-9BDD-9D7D0701EB79}" destId="{FC10AD6B-DD65-434B-BDF2-8B72292980F7}" srcOrd="0" destOrd="0" presId="urn:microsoft.com/office/officeart/2011/layout/InterconnectedBlockProcess"/>
    <dgm:cxn modelId="{7BD2FB9A-8AF7-48E7-A855-09F4DB090459}" type="presOf" srcId="{4D82D65A-6097-445A-BCD0-4C8500BD6D0A}" destId="{30BBD26D-8A60-45FB-9C2D-07DE2D5E5D2E}" srcOrd="1" destOrd="0" presId="urn:microsoft.com/office/officeart/2011/layout/InterconnectedBlockProcess"/>
    <dgm:cxn modelId="{E171C1B4-3EB4-4581-B42B-6A2BDCE774B6}" type="presOf" srcId="{7B93C187-EB7D-4C7A-A8A0-596D995AF999}" destId="{79E86DF6-A210-4BBE-84E2-3FF6FCE483FE}" srcOrd="0" destOrd="0" presId="urn:microsoft.com/office/officeart/2011/layout/InterconnectedBlockProcess"/>
    <dgm:cxn modelId="{E6618CF1-F693-4084-B43F-8615BEE93CB3}" type="presOf" srcId="{3C4A6267-F4D7-4DD9-8641-0801FD5BC330}" destId="{9C0F9CA4-F1B3-4704-8DAA-482EAF2CAE3C}" srcOrd="0" destOrd="0" presId="urn:microsoft.com/office/officeart/2011/layout/InterconnectedBlockProcess"/>
    <dgm:cxn modelId="{3F09CA8C-852C-43DB-A96D-F781EC98C02F}" type="presOf" srcId="{9D35980A-6C86-4020-BE35-F7531F9B0AA2}" destId="{0AAD61FC-6B57-46EC-B645-46676FD9126F}" srcOrd="0" destOrd="0" presId="urn:microsoft.com/office/officeart/2011/layout/InterconnectedBlockProcess"/>
    <dgm:cxn modelId="{7990AC6C-2919-4013-BAF2-1464E7A195F8}" type="presOf" srcId="{7B93C187-EB7D-4C7A-A8A0-596D995AF999}" destId="{1A84BD93-37CB-4954-A6B9-BD097F572659}" srcOrd="1" destOrd="0" presId="urn:microsoft.com/office/officeart/2011/layout/InterconnectedBlockProcess"/>
    <dgm:cxn modelId="{E6E1A478-DEB0-4D19-A456-7F35D04393BC}" srcId="{EA4AFA2B-2AD0-4326-8A7D-6342E43EE4DE}" destId="{9D35980A-6C86-4020-BE35-F7531F9B0AA2}" srcOrd="5" destOrd="0" parTransId="{EAFFBDD0-B383-4D9C-B13D-DD3F47BB3028}" sibTransId="{A4766004-43E0-40B2-9FB9-95AB1DB875B1}"/>
    <dgm:cxn modelId="{80411BC9-2F82-490E-9052-819ED14236B9}" type="presOf" srcId="{090D545E-E42D-4343-AA89-6D4187B29C6B}" destId="{85208198-AF49-490C-AFF6-1D6872E0DD2B}" srcOrd="0" destOrd="0" presId="urn:microsoft.com/office/officeart/2011/layout/InterconnectedBlockProcess"/>
    <dgm:cxn modelId="{0303FE59-1827-445A-B0E2-77E9C724ABD2}" srcId="{EA4AFA2B-2AD0-4326-8A7D-6342E43EE4DE}" destId="{791CC55D-9E6E-45F4-9D53-45F5FE31E5BE}" srcOrd="2" destOrd="0" parTransId="{6268E825-A985-41BE-B845-B0D56A67A5D1}" sibTransId="{BD59DBA2-7A99-46A4-9F93-8D67D2B14DB2}"/>
    <dgm:cxn modelId="{247515A8-C197-42C3-BD5F-2CAB63347475}" srcId="{2B29E5CA-F32C-4163-84D2-B5378A8FEB27}" destId="{4D82D65A-6097-445A-BCD0-4C8500BD6D0A}" srcOrd="0" destOrd="0" parTransId="{B9300AC5-2FD6-4D07-8972-DE174EB65DCE}" sibTransId="{6B515CB9-8251-4C71-8EAB-E6D648D8FCF2}"/>
    <dgm:cxn modelId="{E2766062-34F3-4ECC-A284-3925AB03F1A0}" srcId="{7AADC9F3-DB06-4747-9BDD-9D7D0701EB79}" destId="{7B93C187-EB7D-4C7A-A8A0-596D995AF999}" srcOrd="0" destOrd="0" parTransId="{CFCE82A6-BEEB-44C9-8D3B-7FBF444D9A3F}" sibTransId="{A75BBFD3-E4C1-452F-A6D4-B341EB4802ED}"/>
    <dgm:cxn modelId="{BBC0308B-51C7-4E7D-9153-2933B62E7A93}" type="presOf" srcId="{B60CCB94-B59B-4739-BA3A-48E1B1FCBFAF}" destId="{736F89A1-7AB7-44C4-9090-2BB86EF0ADCE}" srcOrd="0" destOrd="0" presId="urn:microsoft.com/office/officeart/2011/layout/InterconnectedBlockProcess"/>
    <dgm:cxn modelId="{BE3735AB-B3DF-481D-866F-6455BA9C7E81}" type="presOf" srcId="{3C4A6267-F4D7-4DD9-8641-0801FD5BC330}" destId="{F7B1B1B2-E8BA-402A-B9DB-C3DC25228867}" srcOrd="1" destOrd="0" presId="urn:microsoft.com/office/officeart/2011/layout/InterconnectedBlockProcess"/>
    <dgm:cxn modelId="{890BE0DA-D4D0-46E6-BDD3-0CB629DDC7B3}" srcId="{EA4AFA2B-2AD0-4326-8A7D-6342E43EE4DE}" destId="{090D545E-E42D-4343-AA89-6D4187B29C6B}" srcOrd="0" destOrd="0" parTransId="{557B9509-79B9-4ACA-9DCA-3C0AA7864F12}" sibTransId="{F201CB27-A785-476F-942C-DC48E619356D}"/>
    <dgm:cxn modelId="{34C03360-8F88-4B71-958E-B07B5979982F}" type="presOf" srcId="{4D82D65A-6097-445A-BCD0-4C8500BD6D0A}" destId="{40380DDE-A651-468B-93BC-DCC795B9413B}" srcOrd="0" destOrd="0" presId="urn:microsoft.com/office/officeart/2011/layout/InterconnectedBlockProcess"/>
    <dgm:cxn modelId="{BB41FD9F-9705-4E92-83FD-C64807D18BBB}" srcId="{090D545E-E42D-4343-AA89-6D4187B29C6B}" destId="{B60CCB94-B59B-4739-BA3A-48E1B1FCBFAF}" srcOrd="0" destOrd="0" parTransId="{87C219C5-29AE-4E7A-AE98-DBBC645D3830}" sibTransId="{2940E5A9-A3A9-428A-9F87-8B2B57CF1ADF}"/>
    <dgm:cxn modelId="{526972F2-B2ED-4FEB-824B-0F3998B450EE}" srcId="{791CC55D-9E6E-45F4-9D53-45F5FE31E5BE}" destId="{33168F7D-D96C-4157-9311-FB1955CEE218}" srcOrd="0" destOrd="0" parTransId="{1135436D-76F7-4CCB-94A6-D19564B3D13C}" sibTransId="{5D607B2F-6099-427E-ACF3-335B4EDFF0BB}"/>
    <dgm:cxn modelId="{18D7DD71-E8C7-45E4-B549-1ED6CC598811}" type="presOf" srcId="{EA4AFA2B-2AD0-4326-8A7D-6342E43EE4DE}" destId="{103002A7-0CD0-4021-BDA1-15F69F48AA2A}" srcOrd="0" destOrd="0" presId="urn:microsoft.com/office/officeart/2011/layout/InterconnectedBlockProcess"/>
    <dgm:cxn modelId="{AF52094A-468D-4769-8195-9448DBD5ECDF}" type="presOf" srcId="{B60CCB94-B59B-4739-BA3A-48E1B1FCBFAF}" destId="{94F66B44-2ED9-42E8-91E5-96D0E73DB485}" srcOrd="1" destOrd="0" presId="urn:microsoft.com/office/officeart/2011/layout/InterconnectedBlockProcess"/>
    <dgm:cxn modelId="{30816FF8-D50D-4ECD-9E0A-F5AFCCA9D46E}" type="presOf" srcId="{791CC55D-9E6E-45F4-9D53-45F5FE31E5BE}" destId="{8C9ECF7C-F42F-404B-BEE1-11A100CADC28}" srcOrd="0" destOrd="0" presId="urn:microsoft.com/office/officeart/2011/layout/InterconnectedBlockProcess"/>
    <dgm:cxn modelId="{90833A8C-2520-4A7F-8C6F-CC0AF46A8507}" type="presOf" srcId="{33168F7D-D96C-4157-9311-FB1955CEE218}" destId="{090D390D-C2BE-4BE0-A645-252D499C6BF0}" srcOrd="0" destOrd="0" presId="urn:microsoft.com/office/officeart/2011/layout/InterconnectedBlockProcess"/>
    <dgm:cxn modelId="{612EC925-8DEA-4B47-AFB3-6C09D4D66D15}" srcId="{EA4AFA2B-2AD0-4326-8A7D-6342E43EE4DE}" destId="{2B29E5CA-F32C-4163-84D2-B5378A8FEB27}" srcOrd="1" destOrd="0" parTransId="{D2B5A27B-38A2-4EDA-BDF7-7B532A0CC37A}" sibTransId="{283BF34D-785A-43EE-A788-F4D1793B3AE0}"/>
    <dgm:cxn modelId="{5F43B5ED-63C4-4463-B4EA-626B10AC0019}" srcId="{9D35980A-6C86-4020-BE35-F7531F9B0AA2}" destId="{3C4A6267-F4D7-4DD9-8641-0801FD5BC330}" srcOrd="0" destOrd="0" parTransId="{C43D1635-78E1-4BED-B9D5-67ACB2DB7432}" sibTransId="{65A63DC1-435B-460B-9B76-B43581714236}"/>
    <dgm:cxn modelId="{5EB95EC9-CDDA-4567-81FA-7432EE095E05}" type="presOf" srcId="{2B29E5CA-F32C-4163-84D2-B5378A8FEB27}" destId="{53B7DDD1-1AAA-4F06-91F1-4929B43F67F9}" srcOrd="0" destOrd="0" presId="urn:microsoft.com/office/officeart/2011/layout/InterconnectedBlockProcess"/>
    <dgm:cxn modelId="{891EC9D9-C88D-49F7-A4BC-C9998DFDEF16}" type="presOf" srcId="{72FC0EBD-10B5-449B-8849-7CB01C98BB4B}" destId="{F1334B85-EFC2-4054-98FD-F2763E56A9AD}" srcOrd="0" destOrd="0" presId="urn:microsoft.com/office/officeart/2011/layout/InterconnectedBlockProcess"/>
    <dgm:cxn modelId="{6715FCD0-D318-42E1-A190-D377201B7552}" srcId="{DC42E826-46AF-4504-8EA1-A754ADA1577B}" destId="{72FC0EBD-10B5-449B-8849-7CB01C98BB4B}" srcOrd="0" destOrd="0" parTransId="{388D44E0-48F3-40B3-8C6C-F18F2C396DE2}" sibTransId="{F26F560D-7FE8-4EB8-8863-09E2D16DA261}"/>
    <dgm:cxn modelId="{8DA66CF3-EA19-4C8C-B035-F41AA211B181}" type="presParOf" srcId="{103002A7-0CD0-4021-BDA1-15F69F48AA2A}" destId="{647ED498-29A7-470D-A5FA-87378A6F1B5E}" srcOrd="0" destOrd="0" presId="urn:microsoft.com/office/officeart/2011/layout/InterconnectedBlockProcess"/>
    <dgm:cxn modelId="{42E025D7-7CEB-4063-BE7E-C8D44210257D}" type="presParOf" srcId="{647ED498-29A7-470D-A5FA-87378A6F1B5E}" destId="{9C0F9CA4-F1B3-4704-8DAA-482EAF2CAE3C}" srcOrd="0" destOrd="0" presId="urn:microsoft.com/office/officeart/2011/layout/InterconnectedBlockProcess"/>
    <dgm:cxn modelId="{FEFE23FD-F7E7-4676-AC8E-102AAEF8D4F8}" type="presParOf" srcId="{103002A7-0CD0-4021-BDA1-15F69F48AA2A}" destId="{F7B1B1B2-E8BA-402A-B9DB-C3DC25228867}" srcOrd="1" destOrd="0" presId="urn:microsoft.com/office/officeart/2011/layout/InterconnectedBlockProcess"/>
    <dgm:cxn modelId="{51E37E7A-A5A8-47E5-9FCC-811AC6FEFC0D}" type="presParOf" srcId="{103002A7-0CD0-4021-BDA1-15F69F48AA2A}" destId="{0AAD61FC-6B57-46EC-B645-46676FD9126F}" srcOrd="2" destOrd="0" presId="urn:microsoft.com/office/officeart/2011/layout/InterconnectedBlockProcess"/>
    <dgm:cxn modelId="{38F54B1D-5EF7-4E14-A064-D09DCA18E358}" type="presParOf" srcId="{103002A7-0CD0-4021-BDA1-15F69F48AA2A}" destId="{0B838CF3-59BA-4D6D-AB1E-6895EF79C3C1}" srcOrd="3" destOrd="0" presId="urn:microsoft.com/office/officeart/2011/layout/InterconnectedBlockProcess"/>
    <dgm:cxn modelId="{D702F548-765B-4B78-B42C-24BCB79EA0D3}" type="presParOf" srcId="{0B838CF3-59BA-4D6D-AB1E-6895EF79C3C1}" destId="{F1334B85-EFC2-4054-98FD-F2763E56A9AD}" srcOrd="0" destOrd="0" presId="urn:microsoft.com/office/officeart/2011/layout/InterconnectedBlockProcess"/>
    <dgm:cxn modelId="{E62E8FA7-AB8F-4F18-9F8B-A24913B12124}" type="presParOf" srcId="{103002A7-0CD0-4021-BDA1-15F69F48AA2A}" destId="{397EE410-914D-400B-954F-6E7EEDB4DBAC}" srcOrd="4" destOrd="0" presId="urn:microsoft.com/office/officeart/2011/layout/InterconnectedBlockProcess"/>
    <dgm:cxn modelId="{54C2C7F2-9B2A-4B47-AF7A-56190ABF7C31}" type="presParOf" srcId="{103002A7-0CD0-4021-BDA1-15F69F48AA2A}" destId="{1E3EBD03-18DF-4D0F-9177-AECAA9457143}" srcOrd="5" destOrd="0" presId="urn:microsoft.com/office/officeart/2011/layout/InterconnectedBlockProcess"/>
    <dgm:cxn modelId="{9B083FE6-6086-4B3E-9FE6-8283839BAF2B}" type="presParOf" srcId="{103002A7-0CD0-4021-BDA1-15F69F48AA2A}" destId="{9F25ED9B-68E3-4920-8EDE-FF5D8007B531}" srcOrd="6" destOrd="0" presId="urn:microsoft.com/office/officeart/2011/layout/InterconnectedBlockProcess"/>
    <dgm:cxn modelId="{C014C32F-1871-460C-8FF1-0813DEEA8B4F}" type="presParOf" srcId="{9F25ED9B-68E3-4920-8EDE-FF5D8007B531}" destId="{79E86DF6-A210-4BBE-84E2-3FF6FCE483FE}" srcOrd="0" destOrd="0" presId="urn:microsoft.com/office/officeart/2011/layout/InterconnectedBlockProcess"/>
    <dgm:cxn modelId="{667AB7CB-7351-435B-96E2-F03F340C050F}" type="presParOf" srcId="{103002A7-0CD0-4021-BDA1-15F69F48AA2A}" destId="{1A84BD93-37CB-4954-A6B9-BD097F572659}" srcOrd="7" destOrd="0" presId="urn:microsoft.com/office/officeart/2011/layout/InterconnectedBlockProcess"/>
    <dgm:cxn modelId="{05CF1BCE-D91B-4940-9686-F283079BBB10}" type="presParOf" srcId="{103002A7-0CD0-4021-BDA1-15F69F48AA2A}" destId="{FC10AD6B-DD65-434B-BDF2-8B72292980F7}" srcOrd="8" destOrd="0" presId="urn:microsoft.com/office/officeart/2011/layout/InterconnectedBlockProcess"/>
    <dgm:cxn modelId="{3D977F5E-159F-4803-A237-EE98CDF8C847}" type="presParOf" srcId="{103002A7-0CD0-4021-BDA1-15F69F48AA2A}" destId="{B9395212-8DC1-44A7-BC0D-98FF82A2A6F0}" srcOrd="9" destOrd="0" presId="urn:microsoft.com/office/officeart/2011/layout/InterconnectedBlockProcess"/>
    <dgm:cxn modelId="{35166C8C-840C-4B9C-BDCD-6DD43BCFC9F3}" type="presParOf" srcId="{B9395212-8DC1-44A7-BC0D-98FF82A2A6F0}" destId="{090D390D-C2BE-4BE0-A645-252D499C6BF0}" srcOrd="0" destOrd="0" presId="urn:microsoft.com/office/officeart/2011/layout/InterconnectedBlockProcess"/>
    <dgm:cxn modelId="{648D453E-FAB9-4C81-9E6E-485AEE99CA0E}" type="presParOf" srcId="{103002A7-0CD0-4021-BDA1-15F69F48AA2A}" destId="{3B4ECAF9-0384-447E-B04B-00EA98677D82}" srcOrd="10" destOrd="0" presId="urn:microsoft.com/office/officeart/2011/layout/InterconnectedBlockProcess"/>
    <dgm:cxn modelId="{E9705B51-B3B6-4A84-A80E-DB6879D33C07}" type="presParOf" srcId="{103002A7-0CD0-4021-BDA1-15F69F48AA2A}" destId="{8C9ECF7C-F42F-404B-BEE1-11A100CADC28}" srcOrd="11" destOrd="0" presId="urn:microsoft.com/office/officeart/2011/layout/InterconnectedBlockProcess"/>
    <dgm:cxn modelId="{1C405BA2-2439-450E-BB50-03286BFAB125}" type="presParOf" srcId="{103002A7-0CD0-4021-BDA1-15F69F48AA2A}" destId="{C7991EB5-51DB-4CE7-866E-31C50CB37CF8}" srcOrd="12" destOrd="0" presId="urn:microsoft.com/office/officeart/2011/layout/InterconnectedBlockProcess"/>
    <dgm:cxn modelId="{948CD8C3-7C1B-4099-90A4-EF6977128822}" type="presParOf" srcId="{C7991EB5-51DB-4CE7-866E-31C50CB37CF8}" destId="{40380DDE-A651-468B-93BC-DCC795B9413B}" srcOrd="0" destOrd="0" presId="urn:microsoft.com/office/officeart/2011/layout/InterconnectedBlockProcess"/>
    <dgm:cxn modelId="{0FFE76F6-06D0-48BB-A1B4-D161DEA90CED}" type="presParOf" srcId="{103002A7-0CD0-4021-BDA1-15F69F48AA2A}" destId="{30BBD26D-8A60-45FB-9C2D-07DE2D5E5D2E}" srcOrd="13" destOrd="0" presId="urn:microsoft.com/office/officeart/2011/layout/InterconnectedBlockProcess"/>
    <dgm:cxn modelId="{BA9D4941-2DEB-4CFA-B0BA-661EE2B7767C}" type="presParOf" srcId="{103002A7-0CD0-4021-BDA1-15F69F48AA2A}" destId="{53B7DDD1-1AAA-4F06-91F1-4929B43F67F9}" srcOrd="14" destOrd="0" presId="urn:microsoft.com/office/officeart/2011/layout/InterconnectedBlockProcess"/>
    <dgm:cxn modelId="{E427EC0A-577C-4594-B58C-05BCC1393B05}" type="presParOf" srcId="{103002A7-0CD0-4021-BDA1-15F69F48AA2A}" destId="{7849C1C5-BB70-41CF-98A4-D584CB0CFDF9}" srcOrd="15" destOrd="0" presId="urn:microsoft.com/office/officeart/2011/layout/InterconnectedBlockProcess"/>
    <dgm:cxn modelId="{453F5CBC-D910-4111-AFA0-09667B764EE8}" type="presParOf" srcId="{7849C1C5-BB70-41CF-98A4-D584CB0CFDF9}" destId="{736F89A1-7AB7-44C4-9090-2BB86EF0ADCE}" srcOrd="0" destOrd="0" presId="urn:microsoft.com/office/officeart/2011/layout/InterconnectedBlockProcess"/>
    <dgm:cxn modelId="{AD321836-A17A-4B71-9B83-9B480605E639}" type="presParOf" srcId="{103002A7-0CD0-4021-BDA1-15F69F48AA2A}" destId="{94F66B44-2ED9-42E8-91E5-96D0E73DB485}" srcOrd="16" destOrd="0" presId="urn:microsoft.com/office/officeart/2011/layout/InterconnectedBlockProcess"/>
    <dgm:cxn modelId="{C4FFE9CF-DAEA-4FB8-B1D4-9147FF1D0333}" type="presParOf" srcId="{103002A7-0CD0-4021-BDA1-15F69F48AA2A}" destId="{85208198-AF49-490C-AFF6-1D6872E0DD2B}" srcOrd="17" destOrd="0" presId="urn:microsoft.com/office/officeart/2011/layout/InterconnectedBlock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7C42-F486-4B4E-B560-7AAA6F61BBD9}">
      <dsp:nvSpPr>
        <dsp:cNvPr id="0" name=""/>
        <dsp:cNvSpPr/>
      </dsp:nvSpPr>
      <dsp:spPr>
        <a:xfrm>
          <a:off x="2945696" y="78883"/>
          <a:ext cx="4418544" cy="768502"/>
        </a:xfrm>
        <a:prstGeom prst="rightArrow">
          <a:avLst>
            <a:gd name="adj1" fmla="val 75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100000"/>
            </a:lnSpc>
            <a:spcBef>
              <a:spcPct val="0"/>
            </a:spcBef>
            <a:spcAft>
              <a:spcPct val="15000"/>
            </a:spcAft>
            <a:buChar char="••"/>
          </a:pPr>
          <a:r>
            <a:rPr lang="en-AU" sz="1300" kern="1200" dirty="0" smtClean="0"/>
            <a:t>The Act establishes the framework for a national scheme and sets out the objects and principles under which the scheme will operate.</a:t>
          </a:r>
          <a:endParaRPr lang="en-AU" sz="1300" kern="1200" dirty="0"/>
        </a:p>
      </dsp:txBody>
      <dsp:txXfrm>
        <a:off x="2945696" y="174946"/>
        <a:ext cx="4130356" cy="576376"/>
      </dsp:txXfrm>
    </dsp:sp>
    <dsp:sp modelId="{A3BBD5B5-8DF7-4B98-9C3A-736EC09D6014}">
      <dsp:nvSpPr>
        <dsp:cNvPr id="0" name=""/>
        <dsp:cNvSpPr/>
      </dsp:nvSpPr>
      <dsp:spPr>
        <a:xfrm>
          <a:off x="0" y="27896"/>
          <a:ext cx="2945696" cy="83045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AU" sz="1800" kern="1200" dirty="0" smtClean="0"/>
            <a:t>NDIS Act 2013</a:t>
          </a:r>
          <a:endParaRPr lang="en-AU" sz="1800" kern="1200" dirty="0"/>
        </a:p>
      </dsp:txBody>
      <dsp:txXfrm>
        <a:off x="40539" y="68435"/>
        <a:ext cx="2864618" cy="749377"/>
      </dsp:txXfrm>
    </dsp:sp>
    <dsp:sp modelId="{941D385C-97B4-4004-AC9B-6182963B9841}">
      <dsp:nvSpPr>
        <dsp:cNvPr id="0" name=""/>
        <dsp:cNvSpPr/>
      </dsp:nvSpPr>
      <dsp:spPr>
        <a:xfrm>
          <a:off x="2954322" y="858339"/>
          <a:ext cx="4409914" cy="836805"/>
        </a:xfrm>
        <a:prstGeom prst="rightArrow">
          <a:avLst>
            <a:gd name="adj1" fmla="val 75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100000"/>
            </a:lnSpc>
            <a:spcBef>
              <a:spcPct val="0"/>
            </a:spcBef>
            <a:spcAft>
              <a:spcPct val="15000"/>
            </a:spcAft>
            <a:buChar char="••"/>
          </a:pPr>
          <a:r>
            <a:rPr lang="en-AU" sz="1300" kern="1200" dirty="0" smtClean="0"/>
            <a:t>Rules covering a range of issues guide how the scheme works for people with disability, their families, carers and service providers.</a:t>
          </a:r>
          <a:endParaRPr lang="en-AU" sz="1300" kern="1200" dirty="0"/>
        </a:p>
      </dsp:txBody>
      <dsp:txXfrm>
        <a:off x="2954322" y="962940"/>
        <a:ext cx="4096112" cy="627603"/>
      </dsp:txXfrm>
    </dsp:sp>
    <dsp:sp modelId="{949AF13A-33AC-4C86-B3F1-3D4CE2935778}">
      <dsp:nvSpPr>
        <dsp:cNvPr id="0" name=""/>
        <dsp:cNvSpPr/>
      </dsp:nvSpPr>
      <dsp:spPr>
        <a:xfrm>
          <a:off x="0" y="847295"/>
          <a:ext cx="2953143" cy="82701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AU" sz="1800" kern="1200" dirty="0" smtClean="0"/>
            <a:t>NDIS Rules 2013</a:t>
          </a:r>
          <a:endParaRPr lang="en-AU" sz="1800" kern="1200" dirty="0"/>
        </a:p>
      </dsp:txBody>
      <dsp:txXfrm>
        <a:off x="40371" y="887666"/>
        <a:ext cx="2872401" cy="746268"/>
      </dsp:txXfrm>
    </dsp:sp>
    <dsp:sp modelId="{B4894C6D-7C4D-47E2-98E5-BD32DC551BC5}">
      <dsp:nvSpPr>
        <dsp:cNvPr id="0" name=""/>
        <dsp:cNvSpPr/>
      </dsp:nvSpPr>
      <dsp:spPr>
        <a:xfrm>
          <a:off x="2939113" y="1764119"/>
          <a:ext cx="4409588" cy="781035"/>
        </a:xfrm>
        <a:prstGeom prst="rightArrow">
          <a:avLst>
            <a:gd name="adj1" fmla="val 75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100000"/>
            </a:lnSpc>
            <a:spcBef>
              <a:spcPct val="0"/>
            </a:spcBef>
            <a:spcAft>
              <a:spcPct val="15000"/>
            </a:spcAft>
            <a:buChar char="••"/>
          </a:pPr>
          <a:r>
            <a:rPr lang="en-AU" sz="1300" kern="1200" dirty="0" smtClean="0"/>
            <a:t>Agreed principles for implementation guide the responsibilities between the scheme and other service systems, including school education.</a:t>
          </a:r>
          <a:endParaRPr lang="en-AU" sz="1300" kern="1200" dirty="0"/>
        </a:p>
      </dsp:txBody>
      <dsp:txXfrm>
        <a:off x="2939113" y="1861748"/>
        <a:ext cx="4116700" cy="585777"/>
      </dsp:txXfrm>
    </dsp:sp>
    <dsp:sp modelId="{48E7AAC8-A817-4453-979D-39C5FD67B61C}">
      <dsp:nvSpPr>
        <dsp:cNvPr id="0" name=""/>
        <dsp:cNvSpPr/>
      </dsp:nvSpPr>
      <dsp:spPr>
        <a:xfrm>
          <a:off x="17" y="1768836"/>
          <a:ext cx="2952946" cy="7510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AU" sz="1800" kern="1200" dirty="0" smtClean="0"/>
            <a:t>Applied Principles</a:t>
          </a:r>
          <a:endParaRPr lang="en-AU" sz="1800" kern="1200" dirty="0"/>
        </a:p>
      </dsp:txBody>
      <dsp:txXfrm>
        <a:off x="36678" y="1805497"/>
        <a:ext cx="2879624" cy="677679"/>
      </dsp:txXfrm>
    </dsp:sp>
    <dsp:sp modelId="{8ACBC1A4-6A12-4D88-B19E-B7F2632D1EDC}">
      <dsp:nvSpPr>
        <dsp:cNvPr id="0" name=""/>
        <dsp:cNvSpPr/>
      </dsp:nvSpPr>
      <dsp:spPr>
        <a:xfrm>
          <a:off x="2945696" y="2627849"/>
          <a:ext cx="4418544" cy="721903"/>
        </a:xfrm>
        <a:prstGeom prst="rightArrow">
          <a:avLst>
            <a:gd name="adj1" fmla="val 75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100000"/>
            </a:lnSpc>
            <a:spcBef>
              <a:spcPct val="0"/>
            </a:spcBef>
            <a:spcAft>
              <a:spcPct val="15000"/>
            </a:spcAft>
            <a:buChar char="••"/>
          </a:pPr>
          <a:r>
            <a:rPr lang="en-AU" sz="1300" kern="1200" dirty="0" smtClean="0"/>
            <a:t>Agreed ways of putting the Applied Principles into practice in NSW through NDIS transition.</a:t>
          </a:r>
          <a:endParaRPr lang="en-AU" sz="1300" kern="1200" dirty="0"/>
        </a:p>
      </dsp:txBody>
      <dsp:txXfrm>
        <a:off x="2945696" y="2718087"/>
        <a:ext cx="4147830" cy="541427"/>
      </dsp:txXfrm>
    </dsp:sp>
    <dsp:sp modelId="{6D9D734D-EABC-4330-87F8-F1F29A3F58C0}">
      <dsp:nvSpPr>
        <dsp:cNvPr id="0" name=""/>
        <dsp:cNvSpPr/>
      </dsp:nvSpPr>
      <dsp:spPr>
        <a:xfrm>
          <a:off x="0" y="2627855"/>
          <a:ext cx="2927580" cy="698364"/>
        </a:xfrm>
        <a:prstGeom prst="roundRect">
          <a:avLst/>
        </a:prstGeom>
        <a:solidFill>
          <a:schemeClr val="tx2">
            <a:lumMod val="75000"/>
          </a:schemeClr>
        </a:solid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AU" sz="1800" kern="1200" dirty="0" smtClean="0">
              <a:solidFill>
                <a:schemeClr val="bg1"/>
              </a:solidFill>
            </a:rPr>
            <a:t>Working Arrangements</a:t>
          </a:r>
          <a:endParaRPr lang="en-AU" sz="1800" kern="1200" dirty="0">
            <a:solidFill>
              <a:schemeClr val="bg1"/>
            </a:solidFill>
          </a:endParaRPr>
        </a:p>
      </dsp:txBody>
      <dsp:txXfrm>
        <a:off x="34091" y="2661946"/>
        <a:ext cx="2859398" cy="630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B4CEC-A45A-4316-BFD7-CE73887BFA11}">
      <dsp:nvSpPr>
        <dsp:cNvPr id="0" name=""/>
        <dsp:cNvSpPr/>
      </dsp:nvSpPr>
      <dsp:spPr>
        <a:xfrm>
          <a:off x="492203" y="664436"/>
          <a:ext cx="2839197" cy="284049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b="1" kern="1200" smtClean="0"/>
            <a:t>School Education</a:t>
          </a:r>
        </a:p>
        <a:p>
          <a:pPr lvl="0" algn="ctr" defTabSz="622300">
            <a:lnSpc>
              <a:spcPct val="90000"/>
            </a:lnSpc>
            <a:spcBef>
              <a:spcPct val="0"/>
            </a:spcBef>
            <a:spcAft>
              <a:spcPct val="35000"/>
            </a:spcAft>
          </a:pPr>
          <a:r>
            <a:rPr lang="en-AU" sz="1400" i="1" kern="1200" smtClean="0"/>
            <a:t>DDA and Disability Standards for Education 2005 </a:t>
          </a:r>
        </a:p>
        <a:p>
          <a:pPr lvl="0" algn="ctr" defTabSz="622300">
            <a:lnSpc>
              <a:spcPct val="90000"/>
            </a:lnSpc>
            <a:spcBef>
              <a:spcPct val="0"/>
            </a:spcBef>
            <a:spcAft>
              <a:spcPct val="35000"/>
            </a:spcAft>
          </a:pPr>
          <a:r>
            <a:rPr lang="en-AU" sz="1400" b="1" i="1" kern="1200" smtClean="0"/>
            <a:t>Personalised learning and support </a:t>
          </a:r>
        </a:p>
        <a:p>
          <a:pPr lvl="0" algn="ctr" defTabSz="622300">
            <a:lnSpc>
              <a:spcPct val="90000"/>
            </a:lnSpc>
            <a:spcBef>
              <a:spcPct val="0"/>
            </a:spcBef>
            <a:spcAft>
              <a:spcPct val="35000"/>
            </a:spcAft>
          </a:pPr>
          <a:r>
            <a:rPr lang="en-AU" sz="1400" b="0" i="0" kern="1200" smtClean="0"/>
            <a:t>Supports that </a:t>
          </a:r>
          <a:r>
            <a:rPr lang="en-AU" sz="1400" i="0" kern="1200" smtClean="0"/>
            <a:t>relate to educational attainment </a:t>
          </a:r>
          <a:endParaRPr lang="en-AU" sz="1400" i="0" kern="1200" dirty="0"/>
        </a:p>
      </dsp:txBody>
      <dsp:txXfrm>
        <a:off x="907994" y="1080416"/>
        <a:ext cx="2007615" cy="2008532"/>
      </dsp:txXfrm>
    </dsp:sp>
    <dsp:sp modelId="{40E60414-1BEC-4C31-BEDB-6814A45BAFA4}">
      <dsp:nvSpPr>
        <dsp:cNvPr id="0" name=""/>
        <dsp:cNvSpPr/>
      </dsp:nvSpPr>
      <dsp:spPr>
        <a:xfrm>
          <a:off x="2858829" y="662392"/>
          <a:ext cx="2991833" cy="284564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b="1" kern="1200" dirty="0" smtClean="0"/>
            <a:t>National Disability Insurance Scheme</a:t>
          </a:r>
        </a:p>
        <a:p>
          <a:pPr lvl="0" algn="ctr" defTabSz="622300">
            <a:lnSpc>
              <a:spcPct val="90000"/>
            </a:lnSpc>
            <a:spcBef>
              <a:spcPct val="0"/>
            </a:spcBef>
            <a:spcAft>
              <a:spcPct val="35000"/>
            </a:spcAft>
          </a:pPr>
          <a:r>
            <a:rPr lang="en-AU" sz="1400" i="1" kern="1200" dirty="0" smtClean="0"/>
            <a:t>NDIS Act and Rules</a:t>
          </a:r>
        </a:p>
        <a:p>
          <a:pPr lvl="0" algn="ctr" defTabSz="622300">
            <a:lnSpc>
              <a:spcPct val="90000"/>
            </a:lnSpc>
            <a:spcBef>
              <a:spcPct val="0"/>
            </a:spcBef>
            <a:spcAft>
              <a:spcPct val="35000"/>
            </a:spcAft>
          </a:pPr>
          <a:r>
            <a:rPr lang="en-AU" sz="1400" b="1" i="1" kern="1200" dirty="0" smtClean="0"/>
            <a:t>Personalised plans and packages </a:t>
          </a:r>
        </a:p>
        <a:p>
          <a:pPr lvl="0" algn="ctr" defTabSz="622300">
            <a:lnSpc>
              <a:spcPct val="90000"/>
            </a:lnSpc>
            <a:spcBef>
              <a:spcPct val="0"/>
            </a:spcBef>
            <a:spcAft>
              <a:spcPct val="35000"/>
            </a:spcAft>
          </a:pPr>
          <a:r>
            <a:rPr lang="en-AU" sz="1400" kern="1200" dirty="0" smtClean="0"/>
            <a:t>Supports that are associated with the functional impact of disability on </a:t>
          </a:r>
          <a:r>
            <a:rPr lang="en-AU" sz="1400" kern="1200" dirty="0" smtClean="0">
              <a:solidFill>
                <a:schemeClr val="tx1"/>
              </a:solidFill>
            </a:rPr>
            <a:t>daily living activities </a:t>
          </a:r>
          <a:r>
            <a:rPr lang="en-AU" sz="1400" b="1" i="1" kern="1200" dirty="0" smtClean="0">
              <a:solidFill>
                <a:schemeClr val="tx1"/>
              </a:solidFill>
            </a:rPr>
            <a:t> </a:t>
          </a:r>
          <a:endParaRPr lang="en-AU" sz="1400" b="1" i="1" kern="1200" dirty="0">
            <a:solidFill>
              <a:schemeClr val="tx1"/>
            </a:solidFill>
          </a:endParaRPr>
        </a:p>
      </dsp:txBody>
      <dsp:txXfrm>
        <a:off x="3296973" y="1079128"/>
        <a:ext cx="2115545" cy="201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9CA4-F1B3-4704-8DAA-482EAF2CAE3C}">
      <dsp:nvSpPr>
        <dsp:cNvPr id="0" name=""/>
        <dsp:cNvSpPr/>
      </dsp:nvSpPr>
      <dsp:spPr>
        <a:xfrm>
          <a:off x="6041152" y="793838"/>
          <a:ext cx="1115704" cy="3009889"/>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endParaRPr lang="en-AU" sz="1300" kern="1200" dirty="0" smtClean="0"/>
        </a:p>
        <a:p>
          <a:pPr lvl="0" algn="l" defTabSz="577850">
            <a:lnSpc>
              <a:spcPct val="90000"/>
            </a:lnSpc>
            <a:spcBef>
              <a:spcPct val="0"/>
            </a:spcBef>
            <a:spcAft>
              <a:spcPct val="35000"/>
            </a:spcAft>
          </a:pPr>
          <a:endParaRPr lang="en-AU" sz="1300" kern="1200" dirty="0" smtClean="0"/>
        </a:p>
        <a:p>
          <a:pPr lvl="0" algn="l" defTabSz="577850">
            <a:lnSpc>
              <a:spcPct val="90000"/>
            </a:lnSpc>
            <a:spcBef>
              <a:spcPct val="0"/>
            </a:spcBef>
            <a:spcAft>
              <a:spcPct val="35000"/>
            </a:spcAft>
          </a:pPr>
          <a:endParaRPr lang="en-AU" sz="1300" kern="1200" dirty="0" smtClean="0"/>
        </a:p>
        <a:p>
          <a:pPr marL="0" lvl="0" indent="0" algn="l" defTabSz="577850">
            <a:lnSpc>
              <a:spcPct val="90000"/>
            </a:lnSpc>
            <a:spcBef>
              <a:spcPct val="0"/>
            </a:spcBef>
            <a:spcAft>
              <a:spcPct val="35000"/>
            </a:spcAft>
          </a:pPr>
          <a:endParaRPr lang="en-AU" sz="1600" kern="1200" dirty="0" smtClean="0"/>
        </a:p>
        <a:p>
          <a:pPr marL="0" lvl="0" indent="0" algn="l" defTabSz="577850">
            <a:lnSpc>
              <a:spcPct val="90000"/>
            </a:lnSpc>
            <a:spcBef>
              <a:spcPct val="0"/>
            </a:spcBef>
            <a:spcAft>
              <a:spcPct val="35000"/>
            </a:spcAft>
          </a:pPr>
          <a:r>
            <a:rPr lang="en-AU" sz="1600" kern="1200" dirty="0" smtClean="0"/>
            <a:t>Fully in place across NSW</a:t>
          </a:r>
          <a:endParaRPr lang="en-AU" sz="1400" kern="1200" dirty="0"/>
        </a:p>
      </dsp:txBody>
      <dsp:txXfrm>
        <a:off x="6182787" y="793838"/>
        <a:ext cx="974070" cy="3009889"/>
      </dsp:txXfrm>
    </dsp:sp>
    <dsp:sp modelId="{0AAD61FC-6B57-46EC-B645-46676FD9126F}">
      <dsp:nvSpPr>
        <dsp:cNvPr id="0" name=""/>
        <dsp:cNvSpPr/>
      </dsp:nvSpPr>
      <dsp:spPr>
        <a:xfrm>
          <a:off x="6054514" y="0"/>
          <a:ext cx="1102343" cy="796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2018</a:t>
          </a:r>
          <a:endParaRPr lang="en-AU" sz="1800" kern="1200" dirty="0"/>
        </a:p>
      </dsp:txBody>
      <dsp:txXfrm>
        <a:off x="6054514" y="0"/>
        <a:ext cx="1102343" cy="796881"/>
      </dsp:txXfrm>
    </dsp:sp>
    <dsp:sp modelId="{F1334B85-EFC2-4054-98FD-F2763E56A9AD}">
      <dsp:nvSpPr>
        <dsp:cNvPr id="0" name=""/>
        <dsp:cNvSpPr/>
      </dsp:nvSpPr>
      <dsp:spPr>
        <a:xfrm>
          <a:off x="4934801" y="793838"/>
          <a:ext cx="1115704" cy="283301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endParaRPr lang="en-AU" sz="1300" kern="1200" dirty="0" smtClean="0"/>
        </a:p>
        <a:p>
          <a:pPr lvl="0" algn="l" defTabSz="577850">
            <a:lnSpc>
              <a:spcPct val="90000"/>
            </a:lnSpc>
            <a:spcBef>
              <a:spcPct val="0"/>
            </a:spcBef>
            <a:spcAft>
              <a:spcPct val="35000"/>
            </a:spcAft>
          </a:pPr>
          <a:endParaRPr lang="en-AU" sz="1200" kern="1200" dirty="0" smtClean="0"/>
        </a:p>
        <a:p>
          <a:pPr lvl="0" algn="l" defTabSz="577850">
            <a:lnSpc>
              <a:spcPct val="90000"/>
            </a:lnSpc>
            <a:spcBef>
              <a:spcPct val="0"/>
            </a:spcBef>
            <a:spcAft>
              <a:spcPct val="35000"/>
            </a:spcAft>
          </a:pPr>
          <a:r>
            <a:rPr lang="en-AU" sz="1200" kern="1200" dirty="0" smtClean="0"/>
            <a:t>Transition to full scheme</a:t>
          </a:r>
        </a:p>
        <a:p>
          <a:pPr lvl="0" algn="l" defTabSz="577850">
            <a:lnSpc>
              <a:spcPct val="90000"/>
            </a:lnSpc>
            <a:spcBef>
              <a:spcPct val="0"/>
            </a:spcBef>
            <a:spcAft>
              <a:spcPct val="35000"/>
            </a:spcAft>
          </a:pPr>
          <a:r>
            <a:rPr lang="en-AU" sz="1050" kern="1200" dirty="0" smtClean="0">
              <a:solidFill>
                <a:srgbClr val="C00000"/>
              </a:solidFill>
            </a:rPr>
            <a:t>Northern NSW, Mid North Coast, Sydney,</a:t>
          </a:r>
          <a:br>
            <a:rPr lang="en-AU" sz="1050" kern="1200" dirty="0" smtClean="0">
              <a:solidFill>
                <a:srgbClr val="C00000"/>
              </a:solidFill>
            </a:rPr>
          </a:br>
          <a:r>
            <a:rPr lang="en-AU" sz="1050" kern="1200" dirty="0" smtClean="0">
              <a:solidFill>
                <a:srgbClr val="C00000"/>
              </a:solidFill>
            </a:rPr>
            <a:t>SE Sydney, Illawarra -    Shoalhaven, </a:t>
          </a:r>
          <a:r>
            <a:rPr lang="en-AU" sz="1050" kern="1200" dirty="0" err="1" smtClean="0">
              <a:solidFill>
                <a:srgbClr val="C00000"/>
              </a:solidFill>
            </a:rPr>
            <a:t>Murrumbidge</a:t>
          </a:r>
          <a:r>
            <a:rPr lang="en-AU" sz="1050" kern="1200" dirty="0" smtClean="0">
              <a:solidFill>
                <a:srgbClr val="C00000"/>
              </a:solidFill>
            </a:rPr>
            <a:t>, </a:t>
          </a:r>
          <a:r>
            <a:rPr lang="en-AU" sz="1050" kern="1200" dirty="0" smtClean="0">
              <a:solidFill>
                <a:srgbClr val="C00000"/>
              </a:solidFill>
            </a:rPr>
            <a:t>Western NSW,</a:t>
          </a:r>
          <a:br>
            <a:rPr lang="en-AU" sz="1050" kern="1200" dirty="0" smtClean="0">
              <a:solidFill>
                <a:srgbClr val="C00000"/>
              </a:solidFill>
            </a:rPr>
          </a:br>
          <a:r>
            <a:rPr lang="en-AU" sz="1050" kern="1200" dirty="0" smtClean="0">
              <a:solidFill>
                <a:srgbClr val="C00000"/>
              </a:solidFill>
            </a:rPr>
            <a:t>Far West NSW</a:t>
          </a:r>
          <a:endParaRPr lang="en-AU" sz="1050" kern="1200" dirty="0">
            <a:solidFill>
              <a:srgbClr val="C00000"/>
            </a:solidFill>
          </a:endParaRPr>
        </a:p>
      </dsp:txBody>
      <dsp:txXfrm>
        <a:off x="5076435" y="793838"/>
        <a:ext cx="974070" cy="2833016"/>
      </dsp:txXfrm>
    </dsp:sp>
    <dsp:sp modelId="{1E3EBD03-18DF-4D0F-9177-AECAA9457143}">
      <dsp:nvSpPr>
        <dsp:cNvPr id="0" name=""/>
        <dsp:cNvSpPr/>
      </dsp:nvSpPr>
      <dsp:spPr>
        <a:xfrm>
          <a:off x="4938809" y="85583"/>
          <a:ext cx="1115704" cy="708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2017</a:t>
          </a:r>
          <a:endParaRPr lang="en-AU" sz="1800" kern="1200" dirty="0"/>
        </a:p>
      </dsp:txBody>
      <dsp:txXfrm>
        <a:off x="4938809" y="85583"/>
        <a:ext cx="1115704" cy="708254"/>
      </dsp:txXfrm>
    </dsp:sp>
    <dsp:sp modelId="{79E86DF6-A210-4BBE-84E2-3FF6FCE483FE}">
      <dsp:nvSpPr>
        <dsp:cNvPr id="0" name=""/>
        <dsp:cNvSpPr/>
      </dsp:nvSpPr>
      <dsp:spPr>
        <a:xfrm>
          <a:off x="3816445" y="797662"/>
          <a:ext cx="1115704" cy="2655762"/>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533400">
            <a:lnSpc>
              <a:spcPct val="90000"/>
            </a:lnSpc>
            <a:spcBef>
              <a:spcPct val="0"/>
            </a:spcBef>
            <a:spcAft>
              <a:spcPct val="35000"/>
            </a:spcAft>
          </a:pPr>
          <a:endParaRPr lang="en-AU" sz="1200" kern="1200" dirty="0" smtClean="0"/>
        </a:p>
        <a:p>
          <a:pPr lvl="0" algn="l" defTabSz="533400">
            <a:lnSpc>
              <a:spcPct val="90000"/>
            </a:lnSpc>
            <a:spcBef>
              <a:spcPct val="0"/>
            </a:spcBef>
            <a:spcAft>
              <a:spcPct val="35000"/>
            </a:spcAft>
          </a:pPr>
          <a:endParaRPr lang="en-AU" sz="1200" kern="1200" dirty="0" smtClean="0"/>
        </a:p>
        <a:p>
          <a:pPr lvl="0" algn="l" defTabSz="533400">
            <a:lnSpc>
              <a:spcPct val="90000"/>
            </a:lnSpc>
            <a:spcBef>
              <a:spcPct val="0"/>
            </a:spcBef>
            <a:spcAft>
              <a:spcPct val="35000"/>
            </a:spcAft>
          </a:pPr>
          <a:r>
            <a:rPr lang="en-AU" sz="1200" kern="1200" dirty="0" smtClean="0"/>
            <a:t>Transition to full scheme</a:t>
          </a:r>
        </a:p>
        <a:p>
          <a:pPr lvl="0" algn="l" defTabSz="533400">
            <a:lnSpc>
              <a:spcPct val="90000"/>
            </a:lnSpc>
            <a:spcBef>
              <a:spcPct val="0"/>
            </a:spcBef>
            <a:spcAft>
              <a:spcPct val="35000"/>
            </a:spcAft>
          </a:pPr>
          <a:r>
            <a:rPr lang="en-AU" sz="1000" kern="1200" dirty="0" smtClean="0">
              <a:solidFill>
                <a:srgbClr val="C00000"/>
              </a:solidFill>
            </a:rPr>
            <a:t>Hunter New England, Southern NSW, Central Coast, Northern Sydney,        SW Sydney, Western Sydney, Nepean Blue Mountains</a:t>
          </a:r>
        </a:p>
        <a:p>
          <a:pPr lvl="0" algn="l" defTabSz="533400">
            <a:lnSpc>
              <a:spcPct val="90000"/>
            </a:lnSpc>
            <a:spcBef>
              <a:spcPct val="0"/>
            </a:spcBef>
            <a:spcAft>
              <a:spcPct val="35000"/>
            </a:spcAft>
          </a:pPr>
          <a:endParaRPr lang="en-AU" sz="1600" kern="1200" dirty="0"/>
        </a:p>
      </dsp:txBody>
      <dsp:txXfrm>
        <a:off x="3958079" y="797662"/>
        <a:ext cx="974070" cy="2655762"/>
      </dsp:txXfrm>
    </dsp:sp>
    <dsp:sp modelId="{FC10AD6B-DD65-434B-BDF2-8B72292980F7}">
      <dsp:nvSpPr>
        <dsp:cNvPr id="0" name=""/>
        <dsp:cNvSpPr/>
      </dsp:nvSpPr>
      <dsp:spPr>
        <a:xfrm>
          <a:off x="3816444" y="156588"/>
          <a:ext cx="1115704" cy="619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2016</a:t>
          </a:r>
          <a:endParaRPr lang="en-AU" sz="1800" kern="1200" dirty="0"/>
        </a:p>
      </dsp:txBody>
      <dsp:txXfrm>
        <a:off x="3816444" y="156588"/>
        <a:ext cx="1115704" cy="619627"/>
      </dsp:txXfrm>
    </dsp:sp>
    <dsp:sp modelId="{090D390D-C2BE-4BE0-A645-252D499C6BF0}">
      <dsp:nvSpPr>
        <dsp:cNvPr id="0" name=""/>
        <dsp:cNvSpPr/>
      </dsp:nvSpPr>
      <dsp:spPr>
        <a:xfrm>
          <a:off x="2706731" y="793838"/>
          <a:ext cx="1115704" cy="247888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r" defTabSz="577850">
            <a:lnSpc>
              <a:spcPct val="90000"/>
            </a:lnSpc>
            <a:spcBef>
              <a:spcPct val="0"/>
            </a:spcBef>
            <a:spcAft>
              <a:spcPct val="35000"/>
            </a:spcAft>
          </a:pPr>
          <a:endParaRPr lang="en-AU" sz="1300" kern="1200" dirty="0" smtClean="0"/>
        </a:p>
        <a:p>
          <a:pPr lvl="0" algn="r" defTabSz="577850">
            <a:lnSpc>
              <a:spcPct val="90000"/>
            </a:lnSpc>
            <a:spcBef>
              <a:spcPct val="0"/>
            </a:spcBef>
            <a:spcAft>
              <a:spcPct val="35000"/>
            </a:spcAft>
          </a:pPr>
          <a:endParaRPr lang="en-AU" sz="1300" kern="1200" dirty="0" smtClean="0"/>
        </a:p>
        <a:p>
          <a:pPr lvl="0" algn="l" defTabSz="577850">
            <a:lnSpc>
              <a:spcPct val="90000"/>
            </a:lnSpc>
            <a:spcBef>
              <a:spcPct val="0"/>
            </a:spcBef>
            <a:spcAft>
              <a:spcPct val="35000"/>
            </a:spcAft>
          </a:pPr>
          <a:r>
            <a:rPr lang="en-AU" sz="1200" kern="1200" dirty="0" smtClean="0"/>
            <a:t>Trial - Hunter Maitland</a:t>
          </a:r>
        </a:p>
        <a:p>
          <a:pPr lvl="0" algn="r" defTabSz="577850">
            <a:lnSpc>
              <a:spcPct val="90000"/>
            </a:lnSpc>
            <a:spcBef>
              <a:spcPct val="0"/>
            </a:spcBef>
            <a:spcAft>
              <a:spcPct val="35000"/>
            </a:spcAft>
          </a:pPr>
          <a:endParaRPr lang="en-AU" sz="1600" kern="1200" dirty="0" smtClean="0"/>
        </a:p>
        <a:p>
          <a:pPr lvl="0" algn="l" defTabSz="577850">
            <a:lnSpc>
              <a:spcPct val="90000"/>
            </a:lnSpc>
            <a:spcBef>
              <a:spcPct val="0"/>
            </a:spcBef>
            <a:spcAft>
              <a:spcPct val="35000"/>
            </a:spcAft>
          </a:pPr>
          <a:r>
            <a:rPr lang="en-AU" sz="1200" kern="1200" dirty="0" smtClean="0">
              <a:solidFill>
                <a:srgbClr val="C00000"/>
              </a:solidFill>
            </a:rPr>
            <a:t>Early transition to full scheme - Nepean Blue Mountains</a:t>
          </a:r>
          <a:br>
            <a:rPr lang="en-AU" sz="1200" kern="1200" dirty="0" smtClean="0">
              <a:solidFill>
                <a:srgbClr val="C00000"/>
              </a:solidFill>
            </a:rPr>
          </a:br>
          <a:r>
            <a:rPr lang="en-AU" sz="1200" kern="1200" dirty="0" smtClean="0">
              <a:solidFill>
                <a:srgbClr val="C00000"/>
              </a:solidFill>
            </a:rPr>
            <a:t>0-17 year olds</a:t>
          </a:r>
          <a:endParaRPr lang="en-AU" sz="1200" kern="1200" dirty="0">
            <a:solidFill>
              <a:srgbClr val="C00000"/>
            </a:solidFill>
          </a:endParaRPr>
        </a:p>
      </dsp:txBody>
      <dsp:txXfrm>
        <a:off x="2848366" y="793838"/>
        <a:ext cx="974070" cy="2478889"/>
      </dsp:txXfrm>
    </dsp:sp>
    <dsp:sp modelId="{8C9ECF7C-F42F-404B-BEE1-11A100CADC28}">
      <dsp:nvSpPr>
        <dsp:cNvPr id="0" name=""/>
        <dsp:cNvSpPr/>
      </dsp:nvSpPr>
      <dsp:spPr>
        <a:xfrm>
          <a:off x="2706731" y="265500"/>
          <a:ext cx="1115704" cy="531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2015</a:t>
          </a:r>
          <a:endParaRPr lang="en-AU" sz="1800" kern="1200" dirty="0"/>
        </a:p>
      </dsp:txBody>
      <dsp:txXfrm>
        <a:off x="2706731" y="265500"/>
        <a:ext cx="1115704" cy="531000"/>
      </dsp:txXfrm>
    </dsp:sp>
    <dsp:sp modelId="{40380DDE-A651-468B-93BC-DCC795B9413B}">
      <dsp:nvSpPr>
        <dsp:cNvPr id="0" name=""/>
        <dsp:cNvSpPr/>
      </dsp:nvSpPr>
      <dsp:spPr>
        <a:xfrm>
          <a:off x="1591695" y="783756"/>
          <a:ext cx="1115704" cy="230163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r" defTabSz="577850">
            <a:lnSpc>
              <a:spcPct val="90000"/>
            </a:lnSpc>
            <a:spcBef>
              <a:spcPct val="0"/>
            </a:spcBef>
            <a:spcAft>
              <a:spcPct val="35000"/>
            </a:spcAft>
          </a:pPr>
          <a:endParaRPr lang="en-AU" sz="1300" kern="1200" dirty="0" smtClean="0"/>
        </a:p>
        <a:p>
          <a:pPr lvl="0" algn="r" defTabSz="577850">
            <a:lnSpc>
              <a:spcPct val="90000"/>
            </a:lnSpc>
            <a:spcBef>
              <a:spcPct val="0"/>
            </a:spcBef>
            <a:spcAft>
              <a:spcPct val="35000"/>
            </a:spcAft>
          </a:pPr>
          <a:endParaRPr lang="en-AU" sz="1300" kern="1200" dirty="0" smtClean="0"/>
        </a:p>
        <a:p>
          <a:pPr lvl="0" algn="l" defTabSz="577850">
            <a:lnSpc>
              <a:spcPct val="90000"/>
            </a:lnSpc>
            <a:spcBef>
              <a:spcPct val="0"/>
            </a:spcBef>
            <a:spcAft>
              <a:spcPct val="35000"/>
            </a:spcAft>
          </a:pPr>
          <a:r>
            <a:rPr lang="en-AU" sz="1200" kern="1200" dirty="0" smtClean="0"/>
            <a:t>Trial - Hunter Lake Macquarie</a:t>
          </a:r>
          <a:endParaRPr lang="en-AU" sz="1200" kern="1200" dirty="0"/>
        </a:p>
      </dsp:txBody>
      <dsp:txXfrm>
        <a:off x="1737337" y="783756"/>
        <a:ext cx="974070" cy="2301635"/>
      </dsp:txXfrm>
    </dsp:sp>
    <dsp:sp modelId="{53B7DDD1-1AAA-4F06-91F1-4929B43F67F9}">
      <dsp:nvSpPr>
        <dsp:cNvPr id="0" name=""/>
        <dsp:cNvSpPr/>
      </dsp:nvSpPr>
      <dsp:spPr>
        <a:xfrm>
          <a:off x="1591695" y="340998"/>
          <a:ext cx="1115704" cy="442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2014</a:t>
          </a:r>
          <a:endParaRPr lang="en-AU" sz="1800" kern="1200" dirty="0"/>
        </a:p>
      </dsp:txBody>
      <dsp:txXfrm>
        <a:off x="1591695" y="340998"/>
        <a:ext cx="1115704" cy="442753"/>
      </dsp:txXfrm>
    </dsp:sp>
    <dsp:sp modelId="{736F89A1-7AB7-44C4-9090-2BB86EF0ADCE}">
      <dsp:nvSpPr>
        <dsp:cNvPr id="0" name=""/>
        <dsp:cNvSpPr/>
      </dsp:nvSpPr>
      <dsp:spPr>
        <a:xfrm>
          <a:off x="475990" y="783745"/>
          <a:ext cx="1115704" cy="2124762"/>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r" defTabSz="444500">
            <a:lnSpc>
              <a:spcPct val="90000"/>
            </a:lnSpc>
            <a:spcBef>
              <a:spcPct val="0"/>
            </a:spcBef>
            <a:spcAft>
              <a:spcPct val="35000"/>
            </a:spcAft>
          </a:pPr>
          <a:endParaRPr lang="en-AU" sz="1000" kern="1200" dirty="0" smtClean="0"/>
        </a:p>
        <a:p>
          <a:pPr lvl="0" algn="r" defTabSz="444500">
            <a:lnSpc>
              <a:spcPct val="90000"/>
            </a:lnSpc>
            <a:spcBef>
              <a:spcPct val="0"/>
            </a:spcBef>
            <a:spcAft>
              <a:spcPct val="35000"/>
            </a:spcAft>
          </a:pPr>
          <a:endParaRPr lang="en-AU" sz="1300" kern="1200" dirty="0" smtClean="0"/>
        </a:p>
        <a:p>
          <a:pPr lvl="0" algn="l" defTabSz="444500">
            <a:lnSpc>
              <a:spcPct val="90000"/>
            </a:lnSpc>
            <a:spcBef>
              <a:spcPct val="0"/>
            </a:spcBef>
            <a:spcAft>
              <a:spcPct val="35000"/>
            </a:spcAft>
          </a:pPr>
          <a:r>
            <a:rPr lang="en-AU" sz="1200" kern="1200" dirty="0" smtClean="0"/>
            <a:t>Trial - Hunter Newcastle </a:t>
          </a:r>
          <a:endParaRPr lang="en-AU" sz="1200" kern="1200" dirty="0"/>
        </a:p>
      </dsp:txBody>
      <dsp:txXfrm>
        <a:off x="617624" y="783745"/>
        <a:ext cx="974070" cy="2124762"/>
      </dsp:txXfrm>
    </dsp:sp>
    <dsp:sp modelId="{85208198-AF49-490C-AFF6-1D6872E0DD2B}">
      <dsp:nvSpPr>
        <dsp:cNvPr id="0" name=""/>
        <dsp:cNvSpPr/>
      </dsp:nvSpPr>
      <dsp:spPr>
        <a:xfrm>
          <a:off x="475990" y="439710"/>
          <a:ext cx="1115704" cy="3541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AU" sz="1800" kern="1200" dirty="0" smtClean="0"/>
            <a:t>2013</a:t>
          </a:r>
          <a:endParaRPr lang="en-AU" sz="1800" kern="1200" dirty="0"/>
        </a:p>
      </dsp:txBody>
      <dsp:txXfrm>
        <a:off x="475990" y="439710"/>
        <a:ext cx="1115704" cy="3541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8980" cy="496325"/>
          </a:xfrm>
          <a:prstGeom prst="rect">
            <a:avLst/>
          </a:prstGeom>
        </p:spPr>
        <p:txBody>
          <a:bodyPr vert="horz" lIns="91541" tIns="45770" rIns="91541" bIns="45770" rtlCol="0"/>
          <a:lstStyle>
            <a:lvl1pPr algn="l">
              <a:defRPr sz="1200"/>
            </a:lvl1pPr>
          </a:lstStyle>
          <a:p>
            <a:endParaRPr lang="en-GB"/>
          </a:p>
        </p:txBody>
      </p:sp>
      <p:sp>
        <p:nvSpPr>
          <p:cNvPr id="3" name="Date Placeholder 2"/>
          <p:cNvSpPr>
            <a:spLocks noGrp="1"/>
          </p:cNvSpPr>
          <p:nvPr>
            <p:ph type="dt" sz="quarter" idx="1"/>
          </p:nvPr>
        </p:nvSpPr>
        <p:spPr>
          <a:xfrm>
            <a:off x="3854840" y="0"/>
            <a:ext cx="2948980" cy="496325"/>
          </a:xfrm>
          <a:prstGeom prst="rect">
            <a:avLst/>
          </a:prstGeom>
        </p:spPr>
        <p:txBody>
          <a:bodyPr vert="horz" lIns="91541" tIns="45770" rIns="91541" bIns="45770" rtlCol="0"/>
          <a:lstStyle>
            <a:lvl1pPr algn="r">
              <a:defRPr sz="1200"/>
            </a:lvl1pPr>
          </a:lstStyle>
          <a:p>
            <a:fld id="{6A6160A4-00B5-46C1-A806-126687C622D1}" type="datetimeFigureOut">
              <a:rPr lang="en-GB" smtClean="0"/>
              <a:t>22/09/2016</a:t>
            </a:fld>
            <a:endParaRPr lang="en-GB"/>
          </a:p>
        </p:txBody>
      </p:sp>
      <p:sp>
        <p:nvSpPr>
          <p:cNvPr id="4" name="Footer Placeholder 3"/>
          <p:cNvSpPr>
            <a:spLocks noGrp="1"/>
          </p:cNvSpPr>
          <p:nvPr>
            <p:ph type="ftr" sz="quarter" idx="2"/>
          </p:nvPr>
        </p:nvSpPr>
        <p:spPr>
          <a:xfrm>
            <a:off x="0" y="9440161"/>
            <a:ext cx="2948980" cy="497751"/>
          </a:xfrm>
          <a:prstGeom prst="rect">
            <a:avLst/>
          </a:prstGeom>
        </p:spPr>
        <p:txBody>
          <a:bodyPr vert="horz" lIns="91541" tIns="45770" rIns="91541" bIns="45770" rtlCol="0" anchor="b"/>
          <a:lstStyle>
            <a:lvl1pPr algn="l">
              <a:defRPr sz="1200"/>
            </a:lvl1pPr>
          </a:lstStyle>
          <a:p>
            <a:endParaRPr lang="en-GB"/>
          </a:p>
        </p:txBody>
      </p:sp>
      <p:sp>
        <p:nvSpPr>
          <p:cNvPr id="5" name="Slide Number Placeholder 4"/>
          <p:cNvSpPr>
            <a:spLocks noGrp="1"/>
          </p:cNvSpPr>
          <p:nvPr>
            <p:ph type="sldNum" sz="quarter" idx="3"/>
          </p:nvPr>
        </p:nvSpPr>
        <p:spPr>
          <a:xfrm>
            <a:off x="3854840" y="9440161"/>
            <a:ext cx="2948980" cy="497751"/>
          </a:xfrm>
          <a:prstGeom prst="rect">
            <a:avLst/>
          </a:prstGeom>
        </p:spPr>
        <p:txBody>
          <a:bodyPr vert="horz" lIns="91541" tIns="45770" rIns="91541" bIns="45770" rtlCol="0" anchor="b"/>
          <a:lstStyle>
            <a:lvl1pPr algn="r">
              <a:defRPr sz="1200"/>
            </a:lvl1pPr>
          </a:lstStyle>
          <a:p>
            <a:fld id="{332E90CA-C7BD-4BCB-955A-57C2D4BFF40F}" type="slidenum">
              <a:rPr lang="en-GB" smtClean="0"/>
              <a:t>‹#›</a:t>
            </a:fld>
            <a:endParaRPr lang="en-GB"/>
          </a:p>
        </p:txBody>
      </p:sp>
    </p:spTree>
    <p:extLst>
      <p:ext uri="{BB962C8B-B14F-4D97-AF65-F5344CB8AC3E}">
        <p14:creationId xmlns:p14="http://schemas.microsoft.com/office/powerpoint/2010/main" val="986584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86301" tIns="43150" rIns="86301" bIns="43150" rtlCol="0"/>
          <a:lstStyle>
            <a:lvl1pPr algn="l">
              <a:defRPr sz="1100"/>
            </a:lvl1pPr>
          </a:lstStyle>
          <a:p>
            <a:endParaRPr lang="en-AU"/>
          </a:p>
        </p:txBody>
      </p:sp>
      <p:sp>
        <p:nvSpPr>
          <p:cNvPr id="3" name="Date Placeholder 2"/>
          <p:cNvSpPr>
            <a:spLocks noGrp="1"/>
          </p:cNvSpPr>
          <p:nvPr>
            <p:ph type="dt" idx="1"/>
          </p:nvPr>
        </p:nvSpPr>
        <p:spPr>
          <a:xfrm>
            <a:off x="3854941" y="0"/>
            <a:ext cx="2949099" cy="496967"/>
          </a:xfrm>
          <a:prstGeom prst="rect">
            <a:avLst/>
          </a:prstGeom>
        </p:spPr>
        <p:txBody>
          <a:bodyPr vert="horz" lIns="86301" tIns="43150" rIns="86301" bIns="43150" rtlCol="0"/>
          <a:lstStyle>
            <a:lvl1pPr algn="r">
              <a:defRPr sz="1100"/>
            </a:lvl1pPr>
          </a:lstStyle>
          <a:p>
            <a:fld id="{816A575B-F4C7-4011-A893-9E91E51A3214}" type="datetimeFigureOut">
              <a:rPr lang="en-AU" smtClean="0"/>
              <a:t>22/09/2016</a:t>
            </a:fld>
            <a:endParaRPr lang="en-AU"/>
          </a:p>
        </p:txBody>
      </p:sp>
      <p:sp>
        <p:nvSpPr>
          <p:cNvPr id="4" name="Slide Image Placeholder 3"/>
          <p:cNvSpPr>
            <a:spLocks noGrp="1" noRot="1" noChangeAspect="1"/>
          </p:cNvSpPr>
          <p:nvPr>
            <p:ph type="sldImg" idx="2"/>
          </p:nvPr>
        </p:nvSpPr>
        <p:spPr>
          <a:xfrm>
            <a:off x="88900" y="744538"/>
            <a:ext cx="6627813" cy="3727450"/>
          </a:xfrm>
          <a:prstGeom prst="rect">
            <a:avLst/>
          </a:prstGeom>
          <a:noFill/>
          <a:ln w="12700">
            <a:solidFill>
              <a:prstClr val="black"/>
            </a:solidFill>
          </a:ln>
        </p:spPr>
        <p:txBody>
          <a:bodyPr vert="horz" lIns="86301" tIns="43150" rIns="86301" bIns="43150" rtlCol="0" anchor="ctr"/>
          <a:lstStyle/>
          <a:p>
            <a:endParaRPr lang="en-AU"/>
          </a:p>
        </p:txBody>
      </p:sp>
      <p:sp>
        <p:nvSpPr>
          <p:cNvPr id="5" name="Notes Placeholder 4"/>
          <p:cNvSpPr>
            <a:spLocks noGrp="1"/>
          </p:cNvSpPr>
          <p:nvPr>
            <p:ph type="body" sz="quarter" idx="3"/>
          </p:nvPr>
        </p:nvSpPr>
        <p:spPr>
          <a:xfrm>
            <a:off x="680562" y="4721186"/>
            <a:ext cx="5444490" cy="4472703"/>
          </a:xfrm>
          <a:prstGeom prst="rect">
            <a:avLst/>
          </a:prstGeom>
        </p:spPr>
        <p:txBody>
          <a:bodyPr vert="horz" lIns="86301" tIns="43150" rIns="86301" bIns="43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8"/>
            <a:ext cx="2949099" cy="496967"/>
          </a:xfrm>
          <a:prstGeom prst="rect">
            <a:avLst/>
          </a:prstGeom>
        </p:spPr>
        <p:txBody>
          <a:bodyPr vert="horz" lIns="86301" tIns="43150" rIns="86301" bIns="43150" rtlCol="0" anchor="b"/>
          <a:lstStyle>
            <a:lvl1pPr algn="l">
              <a:defRPr sz="1100"/>
            </a:lvl1pPr>
          </a:lstStyle>
          <a:p>
            <a:endParaRPr lang="en-AU"/>
          </a:p>
        </p:txBody>
      </p:sp>
      <p:sp>
        <p:nvSpPr>
          <p:cNvPr id="7" name="Slide Number Placeholder 6"/>
          <p:cNvSpPr>
            <a:spLocks noGrp="1"/>
          </p:cNvSpPr>
          <p:nvPr>
            <p:ph type="sldNum" sz="quarter" idx="5"/>
          </p:nvPr>
        </p:nvSpPr>
        <p:spPr>
          <a:xfrm>
            <a:off x="3854941" y="9440648"/>
            <a:ext cx="2949099" cy="496967"/>
          </a:xfrm>
          <a:prstGeom prst="rect">
            <a:avLst/>
          </a:prstGeom>
        </p:spPr>
        <p:txBody>
          <a:bodyPr vert="horz" lIns="86301" tIns="43150" rIns="86301" bIns="43150"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352711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42253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0488" y="744538"/>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Key points:</a:t>
            </a:r>
          </a:p>
          <a:p>
            <a:pPr marL="181222" indent="-181222">
              <a:buFont typeface="Arial" panose="020B0604020202020204" pitchFamily="34" charset="0"/>
              <a:buChar char="•"/>
              <a:defRPr/>
            </a:pPr>
            <a:r>
              <a:rPr lang="en-US" altLang="en-US" dirty="0" smtClean="0"/>
              <a:t>The transition will occur in two stages. </a:t>
            </a:r>
          </a:p>
          <a:p>
            <a:pPr marL="181222" indent="-181222">
              <a:buFont typeface="Arial" panose="020B0604020202020204" pitchFamily="34" charset="0"/>
              <a:buChar char="•"/>
              <a:defRPr/>
            </a:pPr>
            <a:r>
              <a:rPr lang="en-US" altLang="en-US" dirty="0" smtClean="0"/>
              <a:t>When clients transition will depend on two factors: where they live, and what types of services, if any, they currently receive. </a:t>
            </a:r>
          </a:p>
          <a:p>
            <a:pPr marL="181222" indent="-181222">
              <a:buFont typeface="Arial" panose="020B0604020202020204" pitchFamily="34" charset="0"/>
              <a:buChar char="•"/>
              <a:defRPr/>
            </a:pPr>
            <a:r>
              <a:rPr lang="en-US" altLang="en-US" dirty="0" smtClean="0"/>
              <a:t>Year 1 local areas can access the NDIS between 1 July 2016 and 30 June 3017.</a:t>
            </a:r>
          </a:p>
          <a:p>
            <a:pPr marL="181222" indent="-181222">
              <a:buFont typeface="Arial" panose="020B0604020202020204" pitchFamily="34" charset="0"/>
              <a:buChar char="•"/>
              <a:defRPr/>
            </a:pPr>
            <a:r>
              <a:rPr lang="en-US" altLang="en-US" dirty="0" smtClean="0"/>
              <a:t>Year 2 local areas can access the NDIS between 1 July 2017 and 30 June 3018.</a:t>
            </a:r>
          </a:p>
          <a:p>
            <a:pPr marL="181222" indent="-181222">
              <a:buFont typeface="Arial" panose="020B0604020202020204" pitchFamily="34" charset="0"/>
              <a:buChar char="•"/>
              <a:defRPr/>
            </a:pPr>
            <a:endParaRPr lang="en-US" altLang="en-US" dirty="0" smtClean="0"/>
          </a:p>
          <a:p>
            <a:pPr>
              <a:defRPr/>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2884" indent="-228577" eaLnBrk="0" hangingPunct="0">
              <a:spcBef>
                <a:spcPct val="30000"/>
              </a:spcBef>
              <a:defRPr sz="1200">
                <a:solidFill>
                  <a:schemeClr val="tx1"/>
                </a:solidFill>
                <a:latin typeface="Calibri" pitchFamily="34" charset="0"/>
              </a:defRPr>
            </a:lvl3pPr>
            <a:lvl4pPr marL="1600038" indent="-228577" eaLnBrk="0" hangingPunct="0">
              <a:spcBef>
                <a:spcPct val="30000"/>
              </a:spcBef>
              <a:defRPr sz="1200">
                <a:solidFill>
                  <a:schemeClr val="tx1"/>
                </a:solidFill>
                <a:latin typeface="Calibri" pitchFamily="34" charset="0"/>
              </a:defRPr>
            </a:lvl4pPr>
            <a:lvl5pPr marL="2057191" indent="-228577" eaLnBrk="0" hangingPunct="0">
              <a:spcBef>
                <a:spcPct val="30000"/>
              </a:spcBef>
              <a:defRPr sz="1200">
                <a:solidFill>
                  <a:schemeClr val="tx1"/>
                </a:solidFill>
                <a:latin typeface="Calibri" pitchFamily="34" charset="0"/>
              </a:defRPr>
            </a:lvl5pPr>
            <a:lvl6pPr marL="2514345" indent="-228577" defTabSz="457153" eaLnBrk="0" fontAlgn="base" hangingPunct="0">
              <a:spcBef>
                <a:spcPct val="30000"/>
              </a:spcBef>
              <a:spcAft>
                <a:spcPct val="0"/>
              </a:spcAft>
              <a:defRPr sz="1200">
                <a:solidFill>
                  <a:schemeClr val="tx1"/>
                </a:solidFill>
                <a:latin typeface="Calibri" pitchFamily="34" charset="0"/>
              </a:defRPr>
            </a:lvl6pPr>
            <a:lvl7pPr marL="2971499" indent="-228577" defTabSz="457153" eaLnBrk="0" fontAlgn="base" hangingPunct="0">
              <a:spcBef>
                <a:spcPct val="30000"/>
              </a:spcBef>
              <a:spcAft>
                <a:spcPct val="0"/>
              </a:spcAft>
              <a:defRPr sz="1200">
                <a:solidFill>
                  <a:schemeClr val="tx1"/>
                </a:solidFill>
                <a:latin typeface="Calibri" pitchFamily="34" charset="0"/>
              </a:defRPr>
            </a:lvl7pPr>
            <a:lvl8pPr marL="3428652" indent="-228577" defTabSz="457153" eaLnBrk="0" fontAlgn="base" hangingPunct="0">
              <a:spcBef>
                <a:spcPct val="30000"/>
              </a:spcBef>
              <a:spcAft>
                <a:spcPct val="0"/>
              </a:spcAft>
              <a:defRPr sz="1200">
                <a:solidFill>
                  <a:schemeClr val="tx1"/>
                </a:solidFill>
                <a:latin typeface="Calibri" pitchFamily="34" charset="0"/>
              </a:defRPr>
            </a:lvl8pPr>
            <a:lvl9pPr marL="3885807" indent="-228577" defTabSz="45715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497040F-D5BE-4CED-B8D3-984D579C7752}" type="slidenum">
              <a:rPr lang="en-US" altLang="en-US" smtClean="0">
                <a:cs typeface="Arial" pitchFamily="34" charset="0"/>
              </a:rPr>
              <a:pPr eaLnBrk="1" fontAlgn="base" hangingPunct="1">
                <a:spcBef>
                  <a:spcPct val="0"/>
                </a:spcBef>
                <a:spcAft>
                  <a:spcPct val="0"/>
                </a:spcAft>
              </a:pPr>
              <a:t>11</a:t>
            </a:fld>
            <a:endParaRPr lang="en-US" altLang="en-US" dirty="0"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12</a:t>
            </a:fld>
            <a:endParaRPr lang="en-US" altLang="en-US"/>
          </a:p>
        </p:txBody>
      </p:sp>
    </p:spTree>
    <p:extLst>
      <p:ext uri="{BB962C8B-B14F-4D97-AF65-F5344CB8AC3E}">
        <p14:creationId xmlns:p14="http://schemas.microsoft.com/office/powerpoint/2010/main" val="127932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0488" y="744538"/>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3691" indent="-286035" eaLnBrk="0" hangingPunct="0">
              <a:spcBef>
                <a:spcPct val="30000"/>
              </a:spcBef>
              <a:defRPr sz="1200">
                <a:solidFill>
                  <a:schemeClr val="tx1"/>
                </a:solidFill>
                <a:latin typeface="Calibri" pitchFamily="34" charset="0"/>
              </a:defRPr>
            </a:lvl2pPr>
            <a:lvl3pPr marL="1144141" indent="-228828" eaLnBrk="0" hangingPunct="0">
              <a:spcBef>
                <a:spcPct val="30000"/>
              </a:spcBef>
              <a:defRPr sz="1200">
                <a:solidFill>
                  <a:schemeClr val="tx1"/>
                </a:solidFill>
                <a:latin typeface="Calibri" pitchFamily="34" charset="0"/>
              </a:defRPr>
            </a:lvl3pPr>
            <a:lvl4pPr marL="1601798" indent="-228828" eaLnBrk="0" hangingPunct="0">
              <a:spcBef>
                <a:spcPct val="30000"/>
              </a:spcBef>
              <a:defRPr sz="1200">
                <a:solidFill>
                  <a:schemeClr val="tx1"/>
                </a:solidFill>
                <a:latin typeface="Calibri" pitchFamily="34" charset="0"/>
              </a:defRPr>
            </a:lvl4pPr>
            <a:lvl5pPr marL="2059454" indent="-228828" eaLnBrk="0" hangingPunct="0">
              <a:spcBef>
                <a:spcPct val="30000"/>
              </a:spcBef>
              <a:defRPr sz="1200">
                <a:solidFill>
                  <a:schemeClr val="tx1"/>
                </a:solidFill>
                <a:latin typeface="Calibri" pitchFamily="34" charset="0"/>
              </a:defRPr>
            </a:lvl5pPr>
            <a:lvl6pPr marL="2517111" indent="-228828" eaLnBrk="0" fontAlgn="base" hangingPunct="0">
              <a:spcBef>
                <a:spcPct val="30000"/>
              </a:spcBef>
              <a:spcAft>
                <a:spcPct val="0"/>
              </a:spcAft>
              <a:defRPr sz="1200">
                <a:solidFill>
                  <a:schemeClr val="tx1"/>
                </a:solidFill>
                <a:latin typeface="Calibri" pitchFamily="34" charset="0"/>
              </a:defRPr>
            </a:lvl6pPr>
            <a:lvl7pPr marL="2974768" indent="-228828" eaLnBrk="0" fontAlgn="base" hangingPunct="0">
              <a:spcBef>
                <a:spcPct val="30000"/>
              </a:spcBef>
              <a:spcAft>
                <a:spcPct val="0"/>
              </a:spcAft>
              <a:defRPr sz="1200">
                <a:solidFill>
                  <a:schemeClr val="tx1"/>
                </a:solidFill>
                <a:latin typeface="Calibri" pitchFamily="34" charset="0"/>
              </a:defRPr>
            </a:lvl7pPr>
            <a:lvl8pPr marL="3432424" indent="-228828" eaLnBrk="0" fontAlgn="base" hangingPunct="0">
              <a:spcBef>
                <a:spcPct val="30000"/>
              </a:spcBef>
              <a:spcAft>
                <a:spcPct val="0"/>
              </a:spcAft>
              <a:defRPr sz="1200">
                <a:solidFill>
                  <a:schemeClr val="tx1"/>
                </a:solidFill>
                <a:latin typeface="Calibri" pitchFamily="34" charset="0"/>
              </a:defRPr>
            </a:lvl8pPr>
            <a:lvl9pPr marL="3890081" indent="-22882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48250-81EC-47B1-BA24-1026F0E56022}" type="slidenum">
              <a:rPr lang="en-AU" altLang="en-US" smtClean="0">
                <a:ea typeface="ＭＳ Ｐゴシック" pitchFamily="34" charset="-128"/>
              </a:rPr>
              <a:pPr eaLnBrk="1" hangingPunct="1">
                <a:spcBef>
                  <a:spcPct val="0"/>
                </a:spcBef>
              </a:pPr>
              <a:t>13</a:t>
            </a:fld>
            <a:endParaRPr lang="en-AU" altLang="en-US" smtClean="0">
              <a:ea typeface="ＭＳ Ｐゴシック" pitchFamily="34" charset="-128"/>
            </a:endParaRPr>
          </a:p>
        </p:txBody>
      </p:sp>
    </p:spTree>
    <p:extLst>
      <p:ext uri="{BB962C8B-B14F-4D97-AF65-F5344CB8AC3E}">
        <p14:creationId xmlns:p14="http://schemas.microsoft.com/office/powerpoint/2010/main" val="157810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solidFill>
                  <a:prstClr val="black"/>
                </a:solidFill>
              </a:rPr>
              <a:pPr>
                <a:defRPr/>
              </a:pPr>
              <a:t>14</a:t>
            </a:fld>
            <a:endParaRPr lang="en-US" altLang="en-US">
              <a:solidFill>
                <a:prstClr val="black"/>
              </a:solidFill>
            </a:endParaRPr>
          </a:p>
        </p:txBody>
      </p:sp>
    </p:spTree>
    <p:extLst>
      <p:ext uri="{BB962C8B-B14F-4D97-AF65-F5344CB8AC3E}">
        <p14:creationId xmlns:p14="http://schemas.microsoft.com/office/powerpoint/2010/main" val="127932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solidFill>
                  <a:prstClr val="black"/>
                </a:solidFill>
              </a:rPr>
              <a:pPr>
                <a:defRPr/>
              </a:pPr>
              <a:t>15</a:t>
            </a:fld>
            <a:endParaRPr lang="en-US" altLang="en-US">
              <a:solidFill>
                <a:prstClr val="black"/>
              </a:solidFill>
            </a:endParaRPr>
          </a:p>
        </p:txBody>
      </p:sp>
    </p:spTree>
    <p:extLst>
      <p:ext uri="{BB962C8B-B14F-4D97-AF65-F5344CB8AC3E}">
        <p14:creationId xmlns:p14="http://schemas.microsoft.com/office/powerpoint/2010/main" val="127932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16</a:t>
            </a:fld>
            <a:endParaRPr lang="en-US" altLang="en-US"/>
          </a:p>
        </p:txBody>
      </p:sp>
    </p:spTree>
    <p:extLst>
      <p:ext uri="{BB962C8B-B14F-4D97-AF65-F5344CB8AC3E}">
        <p14:creationId xmlns:p14="http://schemas.microsoft.com/office/powerpoint/2010/main" val="127932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a:p>
        </p:txBody>
      </p:sp>
    </p:spTree>
    <p:extLst>
      <p:ext uri="{BB962C8B-B14F-4D97-AF65-F5344CB8AC3E}">
        <p14:creationId xmlns:p14="http://schemas.microsoft.com/office/powerpoint/2010/main" val="200092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solidFill>
                  <a:prstClr val="black"/>
                </a:solidFill>
              </a:rPr>
              <a:pPr>
                <a:defRPr/>
              </a:pPr>
              <a:t>19</a:t>
            </a:fld>
            <a:endParaRPr lang="en-US" altLang="en-US">
              <a:solidFill>
                <a:prstClr val="black"/>
              </a:solidFill>
            </a:endParaRPr>
          </a:p>
        </p:txBody>
      </p:sp>
    </p:spTree>
    <p:extLst>
      <p:ext uri="{BB962C8B-B14F-4D97-AF65-F5344CB8AC3E}">
        <p14:creationId xmlns:p14="http://schemas.microsoft.com/office/powerpoint/2010/main" val="127932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Tree>
    <p:extLst>
      <p:ext uri="{BB962C8B-B14F-4D97-AF65-F5344CB8AC3E}">
        <p14:creationId xmlns:p14="http://schemas.microsoft.com/office/powerpoint/2010/main" val="332487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304287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12012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64271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r>
              <a:rPr lang="en-AU" dirty="0" smtClean="0"/>
              <a:t>The</a:t>
            </a:r>
            <a:r>
              <a:rPr lang="en-AU" baseline="0" dirty="0" smtClean="0"/>
              <a:t> National Disability Insurance Agency has developed an online access checker which can provide quick feedback on the likelihood of a person being eligible for and NDIS funding package.</a:t>
            </a:r>
          </a:p>
          <a:p>
            <a:endParaRPr lang="en-AU" baseline="0" dirty="0" smtClean="0"/>
          </a:p>
          <a:p>
            <a:r>
              <a:rPr lang="en-AU" baseline="0" dirty="0" smtClean="0"/>
              <a:t>The NDIS has a pool of funding for early intervention where application of funding may reduce or remove the need for lifetime support.</a:t>
            </a:r>
          </a:p>
          <a:p>
            <a:endParaRPr lang="en-AU" baseline="0" dirty="0" smtClean="0"/>
          </a:p>
          <a:p>
            <a:r>
              <a:rPr lang="en-AU" baseline="0" dirty="0" smtClean="0"/>
              <a:t>Services currently provided by Ageing Disability and Homecare to students who are found not to be eligible for the NDIS will no longer be available to those students.</a:t>
            </a:r>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5</a:t>
            </a:fld>
            <a:endParaRPr lang="en-US" altLang="en-US" dirty="0"/>
          </a:p>
        </p:txBody>
      </p:sp>
    </p:spTree>
    <p:extLst>
      <p:ext uri="{BB962C8B-B14F-4D97-AF65-F5344CB8AC3E}">
        <p14:creationId xmlns:p14="http://schemas.microsoft.com/office/powerpoint/2010/main" val="92464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r>
              <a:rPr lang="en-AU" dirty="0" smtClean="0"/>
              <a:t>The NDIS</a:t>
            </a:r>
            <a:r>
              <a:rPr lang="en-AU" baseline="0" dirty="0" smtClean="0"/>
              <a:t> will reshape the disability workforce by altering the relationship between people with disability and service providers. The Government will move out of general disability service provision and disability services will become more market based. The Productive Commission estimated that there will need to be an extra 25,000 workers in the disability sector nationally when the NDIS rolls out. In NSW it is likely that many of these will be former staff of Ageing Disability and Home Care.</a:t>
            </a:r>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6</a:t>
            </a:fld>
            <a:endParaRPr lang="en-US" altLang="en-US" dirty="0"/>
          </a:p>
        </p:txBody>
      </p:sp>
    </p:spTree>
    <p:extLst>
      <p:ext uri="{BB962C8B-B14F-4D97-AF65-F5344CB8AC3E}">
        <p14:creationId xmlns:p14="http://schemas.microsoft.com/office/powerpoint/2010/main" val="357385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AU" baseline="0" dirty="0" smtClean="0"/>
              <a:t>Rules cover issues such as:</a:t>
            </a:r>
          </a:p>
          <a:p>
            <a:pPr marL="171621" indent="-171621">
              <a:buFont typeface="Arial" panose="020B0604020202020204" pitchFamily="34" charset="0"/>
              <a:buChar char="•"/>
            </a:pPr>
            <a:r>
              <a:rPr lang="en-AU" baseline="0" dirty="0" smtClean="0"/>
              <a:t>Becoming a participant of the scheme</a:t>
            </a:r>
          </a:p>
          <a:p>
            <a:pPr marL="171621" indent="-171621">
              <a:buFont typeface="Arial" panose="020B0604020202020204" pitchFamily="34" charset="0"/>
              <a:buChar char="•"/>
            </a:pPr>
            <a:r>
              <a:rPr lang="en-AU" baseline="0" dirty="0" smtClean="0"/>
              <a:t>Supports for participants</a:t>
            </a:r>
          </a:p>
          <a:p>
            <a:pPr marL="171621" indent="-171621">
              <a:buFont typeface="Arial" panose="020B0604020202020204" pitchFamily="34" charset="0"/>
              <a:buChar char="•"/>
            </a:pPr>
            <a:r>
              <a:rPr lang="en-AU" baseline="0" dirty="0" smtClean="0"/>
              <a:t>Special rules for children</a:t>
            </a:r>
          </a:p>
          <a:p>
            <a:pPr marL="171621" indent="-171621">
              <a:buFont typeface="Arial" panose="020B0604020202020204" pitchFamily="34" charset="0"/>
              <a:buChar char="•"/>
            </a:pPr>
            <a:r>
              <a:rPr lang="en-AU" baseline="0" dirty="0" smtClean="0"/>
              <a:t>Registration of providers</a:t>
            </a:r>
          </a:p>
          <a:p>
            <a:pPr marL="171621" indent="-171621">
              <a:buFont typeface="Arial" panose="020B0604020202020204" pitchFamily="34" charset="0"/>
              <a:buChar char="•"/>
            </a:pPr>
            <a:r>
              <a:rPr lang="en-AU" baseline="0" dirty="0" smtClean="0"/>
              <a:t>Plan management</a:t>
            </a:r>
          </a:p>
          <a:p>
            <a:pPr marL="171621" indent="-171621">
              <a:buFont typeface="Arial" panose="020B0604020202020204" pitchFamily="34" charset="0"/>
              <a:buChar char="•"/>
            </a:pPr>
            <a:r>
              <a:rPr lang="en-AU" baseline="0" dirty="0" smtClean="0"/>
              <a:t>Protection and disclosure of information</a:t>
            </a:r>
          </a:p>
          <a:p>
            <a:pPr marL="171621" indent="-171621">
              <a:buFont typeface="Arial" panose="020B0604020202020204" pitchFamily="34" charset="0"/>
              <a:buChar char="•"/>
            </a:pPr>
            <a:r>
              <a:rPr lang="en-AU" baseline="0" dirty="0" smtClean="0"/>
              <a:t>Government agreements</a:t>
            </a:r>
          </a:p>
          <a:p>
            <a:endParaRPr lang="en-AU" baseline="0" dirty="0" smtClean="0"/>
          </a:p>
          <a:p>
            <a:r>
              <a:rPr lang="en-AU" baseline="0" dirty="0" smtClean="0"/>
              <a:t>Applied principles were agreed by COAG and are reflected in the Rules.</a:t>
            </a:r>
          </a:p>
          <a:p>
            <a:pPr marL="171621" indent="-17162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7</a:t>
            </a:fld>
            <a:endParaRPr lang="en-US" altLang="en-US" dirty="0"/>
          </a:p>
        </p:txBody>
      </p:sp>
    </p:spTree>
    <p:extLst>
      <p:ext uri="{BB962C8B-B14F-4D97-AF65-F5344CB8AC3E}">
        <p14:creationId xmlns:p14="http://schemas.microsoft.com/office/powerpoint/2010/main" val="423533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459E2B-4300-4E17-8D73-5D09DA7974F8}" type="slidenum">
              <a:rPr lang="en-US" altLang="en-US" smtClean="0"/>
              <a:pPr>
                <a:defRPr/>
              </a:pPr>
              <a:t>8</a:t>
            </a:fld>
            <a:endParaRPr lang="en-US" altLang="en-US" dirty="0"/>
          </a:p>
        </p:txBody>
      </p:sp>
    </p:spTree>
    <p:extLst>
      <p:ext uri="{BB962C8B-B14F-4D97-AF65-F5344CB8AC3E}">
        <p14:creationId xmlns:p14="http://schemas.microsoft.com/office/powerpoint/2010/main" val="245160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719781AE-F8B5-4518-98C5-B2EA2A6C8819}" type="slidenum">
              <a:rPr lang="en-GB">
                <a:solidFill>
                  <a:prstClr val="black"/>
                </a:solidFill>
              </a:rPr>
              <a:pPr>
                <a:defRPr/>
              </a:pPr>
              <a:t>9</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436716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userDrawn="1"/>
        </p:nvGrpSpPr>
        <p:grpSpPr>
          <a:xfrm>
            <a:off x="395536" y="351797"/>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dirty="0" smtClean="0"/>
              <a:t>October 2016</a:t>
            </a:r>
            <a:endParaRPr lang="en-AU" dirty="0"/>
          </a:p>
        </p:txBody>
      </p:sp>
      <p:sp>
        <p:nvSpPr>
          <p:cNvPr id="40" name="Footer Placeholder 39"/>
          <p:cNvSpPr>
            <a:spLocks noGrp="1"/>
          </p:cNvSpPr>
          <p:nvPr>
            <p:ph type="ftr" sz="quarter" idx="11"/>
          </p:nvPr>
        </p:nvSpPr>
        <p:spPr>
          <a:xfrm>
            <a:off x="395544" y="4749627"/>
            <a:ext cx="2736305" cy="273844"/>
          </a:xfrm>
        </p:spPr>
        <p:txBody>
          <a:bodyPr/>
          <a:lstStyle>
            <a:lvl1pPr>
              <a:defRPr>
                <a:solidFill>
                  <a:schemeClr val="bg1"/>
                </a:solidFill>
              </a:defRPr>
            </a:lvl1pPr>
          </a:lstStyle>
          <a:p>
            <a:r>
              <a:rPr lang="en-AU" dirty="0" smtClean="0"/>
              <a:t>© NSW Department of Education |NDIS</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395536"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p>
            <a:r>
              <a:rPr lang="en-AU" smtClean="0"/>
              <a:t>© NSW Department of Education | Investing in Digital</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Investing in Digital</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Investing in Digital</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Investing in Digital</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endParaRPr lang="en-AU" dirty="0"/>
          </a:p>
        </p:txBody>
      </p:sp>
      <p:sp>
        <p:nvSpPr>
          <p:cNvPr id="2067" name="Footer Placeholder 2066"/>
          <p:cNvSpPr>
            <a:spLocks noGrp="1"/>
          </p:cNvSpPr>
          <p:nvPr>
            <p:ph type="ftr" sz="quarter" idx="11"/>
          </p:nvPr>
        </p:nvSpPr>
        <p:spPr/>
        <p:txBody>
          <a:bodyPr/>
          <a:lstStyle/>
          <a:p>
            <a:r>
              <a:rPr lang="en-AU" dirty="0" smtClean="0"/>
              <a:t>© NSW Department of Education | NDIS</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3"/>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586536" y="1178323"/>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Date Placeholder 10"/>
          <p:cNvSpPr>
            <a:spLocks noGrp="1"/>
          </p:cNvSpPr>
          <p:nvPr>
            <p:ph type="dt" sz="half" idx="10"/>
          </p:nvPr>
        </p:nvSpPr>
        <p:spPr/>
        <p:txBody>
          <a:bodyPr/>
          <a:lstStyle/>
          <a:p>
            <a:endParaRPr lang="en-AU" dirty="0"/>
          </a:p>
        </p:txBody>
      </p:sp>
      <p:sp>
        <p:nvSpPr>
          <p:cNvPr id="12" name="Footer Placeholder 11"/>
          <p:cNvSpPr>
            <a:spLocks noGrp="1"/>
          </p:cNvSpPr>
          <p:nvPr>
            <p:ph type="ftr" sz="quarter" idx="11"/>
          </p:nvPr>
        </p:nvSpPr>
        <p:spPr/>
        <p:txBody>
          <a:bodyPr/>
          <a:lstStyle/>
          <a:p>
            <a:r>
              <a:rPr lang="en-AU" dirty="0" smtClean="0"/>
              <a:t>© NSW Department of Education | NDIS</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572008"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3" name="Date Placeholder 12"/>
          <p:cNvSpPr>
            <a:spLocks noGrp="1"/>
          </p:cNvSpPr>
          <p:nvPr>
            <p:ph type="dt" sz="half" idx="10"/>
          </p:nvPr>
        </p:nvSpPr>
        <p:spPr/>
        <p:txBody>
          <a:bodyPr/>
          <a:lstStyle/>
          <a:p>
            <a:endParaRPr lang="en-AU" dirty="0"/>
          </a:p>
        </p:txBody>
      </p:sp>
      <p:sp>
        <p:nvSpPr>
          <p:cNvPr id="14" name="Footer Placeholder 13"/>
          <p:cNvSpPr>
            <a:spLocks noGrp="1"/>
          </p:cNvSpPr>
          <p:nvPr>
            <p:ph type="ftr" sz="quarter" idx="11"/>
          </p:nvPr>
        </p:nvSpPr>
        <p:spPr/>
        <p:txBody>
          <a:bodyPr/>
          <a:lstStyle/>
          <a:p>
            <a:r>
              <a:rPr lang="en-AU" dirty="0" smtClean="0"/>
              <a:t>© NSW Department of Education | NDIS</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67D6D7-F768-4FAB-9F46-54A70AFB60DA}" type="slidenum">
              <a:rPr lang="en-GB" smtClean="0"/>
              <a:t>‹#›</a:t>
            </a:fld>
            <a:endParaRPr lang="en-GB"/>
          </a:p>
        </p:txBody>
      </p:sp>
    </p:spTree>
    <p:extLst>
      <p:ext uri="{BB962C8B-B14F-4D97-AF65-F5344CB8AC3E}">
        <p14:creationId xmlns:p14="http://schemas.microsoft.com/office/powerpoint/2010/main" val="11244369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1B">
    <p:spTree>
      <p:nvGrpSpPr>
        <p:cNvPr id="1" name=""/>
        <p:cNvGrpSpPr/>
        <p:nvPr/>
      </p:nvGrpSpPr>
      <p:grpSpPr>
        <a:xfrm>
          <a:off x="0" y="0"/>
          <a:ext cx="0" cy="0"/>
          <a:chOff x="0" y="0"/>
          <a:chExt cx="0" cy="0"/>
        </a:xfrm>
      </p:grpSpPr>
      <p:sp>
        <p:nvSpPr>
          <p:cNvPr id="7" name="Content Placeholder 2"/>
          <p:cNvSpPr>
            <a:spLocks noGrp="1"/>
          </p:cNvSpPr>
          <p:nvPr>
            <p:ph idx="1"/>
          </p:nvPr>
        </p:nvSpPr>
        <p:spPr>
          <a:xfrm>
            <a:off x="468000" y="915130"/>
            <a:ext cx="8185726" cy="3702527"/>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itle 1"/>
          <p:cNvSpPr>
            <a:spLocks noGrp="1"/>
          </p:cNvSpPr>
          <p:nvPr>
            <p:ph type="title"/>
          </p:nvPr>
        </p:nvSpPr>
        <p:spPr>
          <a:xfrm>
            <a:off x="468000" y="324001"/>
            <a:ext cx="8185726" cy="539768"/>
          </a:xfrm>
          <a:prstGeom prst="rect">
            <a:avLst/>
          </a:prstGeom>
        </p:spPr>
        <p:txBody>
          <a:bodyPr anchor="ctr"/>
          <a:lstStyle>
            <a:lvl1pPr algn="l">
              <a:defRPr sz="3000" b="1" i="0">
                <a:solidFill>
                  <a:schemeClr val="tx1"/>
                </a:solidFill>
              </a:defRPr>
            </a:lvl1pPr>
          </a:lstStyle>
          <a:p>
            <a:r>
              <a:rPr lang="en-US" dirty="0" smtClean="0"/>
              <a:t>Click to edit Master title style</a:t>
            </a:r>
            <a:endParaRPr lang="en-AU" dirty="0"/>
          </a:p>
        </p:txBody>
      </p:sp>
      <p:sp>
        <p:nvSpPr>
          <p:cNvPr id="5" name="Slide Number Placeholder 3"/>
          <p:cNvSpPr>
            <a:spLocks noGrp="1"/>
          </p:cNvSpPr>
          <p:nvPr>
            <p:ph type="sldNum" sz="quarter" idx="10"/>
          </p:nvPr>
        </p:nvSpPr>
        <p:spPr>
          <a:xfrm>
            <a:off x="676275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prstClr val="white"/>
                </a:solidFill>
                <a:latin typeface="Arial Narrow Bold" charset="0"/>
                <a:ea typeface="MS PGothic" pitchFamily="34" charset="-128"/>
                <a:cs typeface="+mn-cs"/>
              </a:defRPr>
            </a:lvl1pPr>
          </a:lstStyle>
          <a:p>
            <a:pPr fontAlgn="base">
              <a:spcBef>
                <a:spcPct val="0"/>
              </a:spcBef>
              <a:spcAft>
                <a:spcPct val="0"/>
              </a:spcAft>
              <a:defRPr/>
            </a:pPr>
            <a:fld id="{47EA4160-D4AE-4C75-B1B0-E3262F7DDFCC}"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964089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ody 2C">
    <p:spTree>
      <p:nvGrpSpPr>
        <p:cNvPr id="1" name=""/>
        <p:cNvGrpSpPr/>
        <p:nvPr/>
      </p:nvGrpSpPr>
      <p:grpSpPr>
        <a:xfrm>
          <a:off x="0" y="0"/>
          <a:ext cx="0" cy="0"/>
          <a:chOff x="0" y="0"/>
          <a:chExt cx="0" cy="0"/>
        </a:xfrm>
      </p:grpSpPr>
      <p:sp>
        <p:nvSpPr>
          <p:cNvPr id="2" name="Title 1"/>
          <p:cNvSpPr>
            <a:spLocks noGrp="1"/>
          </p:cNvSpPr>
          <p:nvPr>
            <p:ph type="title"/>
          </p:nvPr>
        </p:nvSpPr>
        <p:spPr>
          <a:xfrm>
            <a:off x="467544" y="3862722"/>
            <a:ext cx="8208912" cy="486054"/>
          </a:xfrm>
          <a:prstGeom prst="rect">
            <a:avLst/>
          </a:prstGeom>
        </p:spPr>
        <p:txBody>
          <a:bodyPr anchor="b"/>
          <a:lstStyle>
            <a:lvl1pPr algn="l">
              <a:defRPr sz="1800" b="1">
                <a:solidFill>
                  <a:srgbClr val="415968"/>
                </a:solidFill>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467544" y="303498"/>
            <a:ext cx="8208912" cy="3510390"/>
          </a:xfrm>
          <a:prstGeom prst="rect">
            <a:avLst/>
          </a:prstGeom>
        </p:spPr>
        <p:txBody>
          <a:bodyPr/>
          <a:lstStyle>
            <a:lvl1pPr marL="0" indent="0">
              <a:buNone/>
              <a:defRPr sz="3200">
                <a:solidFill>
                  <a:srgbClr val="41596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467544" y="4348849"/>
            <a:ext cx="8208912" cy="287552"/>
          </a:xfrm>
          <a:prstGeom prst="rect">
            <a:avLst/>
          </a:prstGeom>
        </p:spPr>
        <p:txBody>
          <a:bodyPr/>
          <a:lstStyle>
            <a:lvl1pPr marL="0" indent="0">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3"/>
          <p:cNvSpPr>
            <a:spLocks noGrp="1"/>
          </p:cNvSpPr>
          <p:nvPr>
            <p:ph type="sldNum" sz="quarter" idx="10"/>
          </p:nvPr>
        </p:nvSpPr>
        <p:spPr>
          <a:xfrm>
            <a:off x="676275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prstClr val="white"/>
                </a:solidFill>
                <a:latin typeface="Arial Narrow Bold" charset="0"/>
                <a:ea typeface="MS PGothic" pitchFamily="34" charset="-128"/>
                <a:cs typeface="+mn-cs"/>
              </a:defRPr>
            </a:lvl1pPr>
          </a:lstStyle>
          <a:p>
            <a:pPr fontAlgn="base">
              <a:spcBef>
                <a:spcPct val="0"/>
              </a:spcBef>
              <a:spcAft>
                <a:spcPct val="0"/>
              </a:spcAft>
              <a:defRPr/>
            </a:pPr>
            <a:fld id="{B6BFA640-252A-4756-B89B-ED44520ADB17}"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5171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6"/>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5"/>
            <a:ext cx="436716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3315675"/>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userDrawn="1"/>
        </p:nvGrpSpPr>
        <p:grpSpPr>
          <a:xfrm>
            <a:off x="395536" y="351797"/>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710095"/>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r>
              <a:rPr lang="en-AU" dirty="0" smtClean="0"/>
              <a:t>October 2016</a:t>
            </a:r>
          </a:p>
          <a:p>
            <a:endParaRPr lang="en-AU" dirty="0"/>
          </a:p>
        </p:txBody>
      </p:sp>
      <p:sp>
        <p:nvSpPr>
          <p:cNvPr id="40" name="Footer Placeholder 39"/>
          <p:cNvSpPr>
            <a:spLocks noGrp="1"/>
          </p:cNvSpPr>
          <p:nvPr>
            <p:ph type="ftr" sz="quarter" idx="11"/>
          </p:nvPr>
        </p:nvSpPr>
        <p:spPr>
          <a:xfrm>
            <a:off x="395544" y="4749627"/>
            <a:ext cx="2736305" cy="273844"/>
          </a:xfrm>
        </p:spPr>
        <p:txBody>
          <a:bodyPr/>
          <a:lstStyle>
            <a:lvl1pPr>
              <a:defRPr>
                <a:solidFill>
                  <a:schemeClr val="tx1"/>
                </a:solidFill>
              </a:defRPr>
            </a:lvl1pPr>
          </a:lstStyle>
          <a:p>
            <a:r>
              <a:rPr lang="en-AU" smtClean="0"/>
              <a:t>© NSW Department of Education | Investing in Digital</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dirty="0" smtClean="0"/>
              <a:t>Page </a:t>
            </a:r>
            <a:fld id="{4A2A1DA9-8CAF-4BCA-B496-545B076AED2D}" type="slidenum">
              <a:rPr lang="en-AU" smtClean="0"/>
              <a:pPr/>
              <a:t>‹#›</a:t>
            </a:fld>
            <a:endParaRPr lang="en-AU" dirty="0"/>
          </a:p>
        </p:txBody>
      </p:sp>
      <p:grpSp>
        <p:nvGrpSpPr>
          <p:cNvPr id="49" name="Group 48"/>
          <p:cNvGrpSpPr/>
          <p:nvPr userDrawn="1"/>
        </p:nvGrpSpPr>
        <p:grpSpPr>
          <a:xfrm>
            <a:off x="5599767"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2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009" y="915130"/>
            <a:ext cx="3933571" cy="3702527"/>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2"/>
          <p:cNvSpPr>
            <a:spLocks noGrp="1"/>
          </p:cNvSpPr>
          <p:nvPr>
            <p:ph idx="10"/>
          </p:nvPr>
        </p:nvSpPr>
        <p:spPr>
          <a:xfrm>
            <a:off x="4720212" y="915130"/>
            <a:ext cx="3933571" cy="3702527"/>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itle 1"/>
          <p:cNvSpPr>
            <a:spLocks noGrp="1"/>
          </p:cNvSpPr>
          <p:nvPr>
            <p:ph type="title"/>
          </p:nvPr>
        </p:nvSpPr>
        <p:spPr>
          <a:xfrm>
            <a:off x="468000" y="324001"/>
            <a:ext cx="8185726" cy="539768"/>
          </a:xfrm>
          <a:prstGeom prst="rect">
            <a:avLst/>
          </a:prstGeom>
        </p:spPr>
        <p:txBody>
          <a:bodyPr anchor="ctr"/>
          <a:lstStyle>
            <a:lvl1pPr algn="l">
              <a:defRPr sz="3000" b="1" i="0">
                <a:solidFill>
                  <a:schemeClr val="tx1"/>
                </a:solidFill>
              </a:defRPr>
            </a:lvl1pPr>
          </a:lstStyle>
          <a:p>
            <a:r>
              <a:rPr lang="en-US" dirty="0" smtClean="0"/>
              <a:t>Click to edit Master title style</a:t>
            </a:r>
            <a:endParaRPr lang="en-AU" dirty="0"/>
          </a:p>
        </p:txBody>
      </p:sp>
      <p:sp>
        <p:nvSpPr>
          <p:cNvPr id="5" name="Slide Number Placeholder 3"/>
          <p:cNvSpPr>
            <a:spLocks noGrp="1"/>
          </p:cNvSpPr>
          <p:nvPr>
            <p:ph type="sldNum" sz="quarter" idx="11"/>
          </p:nvPr>
        </p:nvSpPr>
        <p:spPr>
          <a:xfrm>
            <a:off x="676275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prstClr val="white"/>
                </a:solidFill>
                <a:latin typeface="Arial Narrow Bold" charset="0"/>
                <a:ea typeface="MS PGothic" pitchFamily="34" charset="-128"/>
                <a:cs typeface="+mn-cs"/>
              </a:defRPr>
            </a:lvl1pPr>
          </a:lstStyle>
          <a:p>
            <a:pPr fontAlgn="base">
              <a:spcBef>
                <a:spcPct val="0"/>
              </a:spcBef>
              <a:spcAft>
                <a:spcPct val="0"/>
              </a:spcAft>
              <a:defRPr/>
            </a:pPr>
            <a:fld id="{236C116C-13D1-4F79-BE74-716F68D3F6A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224314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2E">
    <p:spTree>
      <p:nvGrpSpPr>
        <p:cNvPr id="1" name=""/>
        <p:cNvGrpSpPr/>
        <p:nvPr/>
      </p:nvGrpSpPr>
      <p:grpSpPr>
        <a:xfrm>
          <a:off x="0" y="0"/>
          <a:ext cx="0" cy="0"/>
          <a:chOff x="0" y="0"/>
          <a:chExt cx="0" cy="0"/>
        </a:xfrm>
      </p:grpSpPr>
      <p:sp>
        <p:nvSpPr>
          <p:cNvPr id="8" name="Title 1"/>
          <p:cNvSpPr>
            <a:spLocks noGrp="1"/>
          </p:cNvSpPr>
          <p:nvPr>
            <p:ph type="title"/>
          </p:nvPr>
        </p:nvSpPr>
        <p:spPr>
          <a:xfrm>
            <a:off x="467544" y="3862722"/>
            <a:ext cx="8208912" cy="486054"/>
          </a:xfrm>
          <a:prstGeom prst="rect">
            <a:avLst/>
          </a:prstGeom>
        </p:spPr>
        <p:txBody>
          <a:bodyPr anchor="b"/>
          <a:lstStyle>
            <a:lvl1pPr algn="r">
              <a:defRPr sz="1800" b="1">
                <a:solidFill>
                  <a:srgbClr val="415968"/>
                </a:solidFill>
              </a:defRPr>
            </a:lvl1pPr>
          </a:lstStyle>
          <a:p>
            <a:r>
              <a:rPr lang="en-US" dirty="0" smtClean="0"/>
              <a:t>Click to edit Master title style</a:t>
            </a:r>
            <a:endParaRPr lang="en-AU" dirty="0"/>
          </a:p>
        </p:txBody>
      </p:sp>
      <p:sp>
        <p:nvSpPr>
          <p:cNvPr id="9" name="Text Placeholder 3"/>
          <p:cNvSpPr>
            <a:spLocks noGrp="1"/>
          </p:cNvSpPr>
          <p:nvPr>
            <p:ph type="body" sz="half" idx="2"/>
          </p:nvPr>
        </p:nvSpPr>
        <p:spPr>
          <a:xfrm>
            <a:off x="467544" y="4348849"/>
            <a:ext cx="8208912" cy="287552"/>
          </a:xfrm>
          <a:prstGeom prst="rect">
            <a:avLst/>
          </a:prstGeom>
        </p:spPr>
        <p:txBody>
          <a:bodyPr/>
          <a:lstStyle>
            <a:lvl1pPr marL="0" indent="0" algn="r">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7"/>
          <p:cNvSpPr>
            <a:spLocks noGrp="1"/>
          </p:cNvSpPr>
          <p:nvPr>
            <p:ph type="body" sz="quarter" idx="10"/>
          </p:nvPr>
        </p:nvSpPr>
        <p:spPr>
          <a:xfrm>
            <a:off x="467544" y="346225"/>
            <a:ext cx="8208912" cy="539354"/>
          </a:xfrm>
          <a:prstGeom prst="rect">
            <a:avLst/>
          </a:prstGeom>
        </p:spPr>
        <p:txBody>
          <a:bodyPr vert="horz"/>
          <a:lstStyle>
            <a:lvl1pPr marL="0" indent="0">
              <a:buFontTx/>
              <a:buNone/>
              <a:defRPr sz="3000" b="1" i="0">
                <a:solidFill>
                  <a:schemeClr val="tx1"/>
                </a:solidFill>
              </a:defRPr>
            </a:lvl1pPr>
          </a:lstStyle>
          <a:p>
            <a:pPr lvl="0"/>
            <a:r>
              <a:rPr lang="en-AU" dirty="0" smtClean="0"/>
              <a:t>Click to edit Master text style</a:t>
            </a:r>
            <a:endParaRPr lang="en-US" dirty="0"/>
          </a:p>
        </p:txBody>
      </p:sp>
      <p:sp>
        <p:nvSpPr>
          <p:cNvPr id="5" name="Slide Number Placeholder 3"/>
          <p:cNvSpPr>
            <a:spLocks noGrp="1"/>
          </p:cNvSpPr>
          <p:nvPr>
            <p:ph type="sldNum" sz="quarter" idx="11"/>
          </p:nvPr>
        </p:nvSpPr>
        <p:spPr>
          <a:xfrm>
            <a:off x="676275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prstClr val="white"/>
                </a:solidFill>
                <a:latin typeface="Arial Narrow Bold" charset="0"/>
                <a:ea typeface="MS PGothic" pitchFamily="34" charset="-128"/>
                <a:cs typeface="+mn-cs"/>
              </a:defRPr>
            </a:lvl1pPr>
          </a:lstStyle>
          <a:p>
            <a:pPr fontAlgn="base">
              <a:spcBef>
                <a:spcPct val="0"/>
              </a:spcBef>
              <a:spcAft>
                <a:spcPct val="0"/>
              </a:spcAft>
              <a:defRPr/>
            </a:pPr>
            <a:fld id="{F4D02370-7FC1-4C99-B0E1-5634A9DEE946}"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4603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243264"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userDrawn="1"/>
        </p:nvGrpSpPr>
        <p:grpSpPr>
          <a:xfrm>
            <a:off x="395536" y="351797"/>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AU" dirty="0" smtClean="0"/>
              <a:t>October 2016</a:t>
            </a:r>
          </a:p>
          <a:p>
            <a:endParaRPr lang="en-AU" dirty="0"/>
          </a:p>
        </p:txBody>
      </p:sp>
      <p:sp>
        <p:nvSpPr>
          <p:cNvPr id="40" name="Footer Placeholder 39"/>
          <p:cNvSpPr>
            <a:spLocks noGrp="1"/>
          </p:cNvSpPr>
          <p:nvPr>
            <p:ph type="ftr" sz="quarter" idx="11"/>
          </p:nvPr>
        </p:nvSpPr>
        <p:spPr>
          <a:xfrm>
            <a:off x="395544" y="4749627"/>
            <a:ext cx="2736305" cy="273844"/>
          </a:xfrm>
        </p:spPr>
        <p:txBody>
          <a:bodyPr/>
          <a:lstStyle>
            <a:lvl1pPr>
              <a:defRPr>
                <a:solidFill>
                  <a:schemeClr val="bg1"/>
                </a:solidFill>
              </a:defRPr>
            </a:lvl1pPr>
          </a:lstStyle>
          <a:p>
            <a:r>
              <a:rPr lang="en-AU" smtClean="0"/>
              <a:t>© NSW Department of Education | Investing in Digital</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6"/>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5"/>
            <a:ext cx="540060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3315675"/>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userDrawn="1"/>
        </p:nvGrpSpPr>
        <p:grpSpPr>
          <a:xfrm>
            <a:off x="395536" y="351797"/>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r>
              <a:rPr lang="en-AU" smtClean="0"/>
              <a:t>© NSW Department of Education | </a:t>
            </a:r>
            <a:r>
              <a:rPr lang="en-AU" smtClean="0">
                <a:latin typeface="+mj-lt"/>
              </a:rPr>
              <a:t>Presentation Title</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328592"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dirty="0"/>
          </a:p>
        </p:txBody>
      </p:sp>
      <p:sp>
        <p:nvSpPr>
          <p:cNvPr id="40" name="Footer Placeholder 39"/>
          <p:cNvSpPr>
            <a:spLocks noGrp="1"/>
          </p:cNvSpPr>
          <p:nvPr>
            <p:ph type="ftr" sz="quarter" idx="11"/>
          </p:nvPr>
        </p:nvSpPr>
        <p:spPr>
          <a:xfrm>
            <a:off x="395544" y="4749627"/>
            <a:ext cx="2736305" cy="273844"/>
          </a:xfrm>
        </p:spPr>
        <p:txBody>
          <a:bodyPr/>
          <a:lstStyle>
            <a:lvl1pPr>
              <a:defRPr>
                <a:solidFill>
                  <a:schemeClr val="bg1"/>
                </a:solidFill>
              </a:defRPr>
            </a:lvl1pPr>
          </a:lstStyle>
          <a:p>
            <a:r>
              <a:rPr lang="en-AU" smtClean="0"/>
              <a:t>© NSW Department of Education | Investing in Digital</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5536" y="1200153"/>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endParaRPr lang="en-AU" dirty="0"/>
          </a:p>
        </p:txBody>
      </p:sp>
      <p:sp>
        <p:nvSpPr>
          <p:cNvPr id="9" name="Footer Placeholder 8"/>
          <p:cNvSpPr>
            <a:spLocks noGrp="1"/>
          </p:cNvSpPr>
          <p:nvPr>
            <p:ph type="ftr" sz="quarter" idx="11"/>
          </p:nvPr>
        </p:nvSpPr>
        <p:spPr/>
        <p:txBody>
          <a:bodyPr/>
          <a:lstStyle/>
          <a:p>
            <a:r>
              <a:rPr lang="en-AU" smtClean="0"/>
              <a:t>© NSW Department of Education | </a:t>
            </a:r>
            <a:r>
              <a:rPr lang="en-AU" smtClean="0">
                <a:latin typeface="+mj-lt"/>
              </a:rPr>
              <a:t>NDIS</a:t>
            </a:r>
            <a:endParaRPr lang="en-AU" dirty="0">
              <a:latin typeface="+mj-lt"/>
            </a:endParaRPr>
          </a:p>
        </p:txBody>
      </p:sp>
      <p:sp>
        <p:nvSpPr>
          <p:cNvPr id="10" name="Slide Number Placeholder 9"/>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6516216" y="1200153"/>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p>
            <a:r>
              <a:rPr lang="en-AU" dirty="0" smtClean="0"/>
              <a:t>© NSW Department of Education | NDIS</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395536" y="1200153"/>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r>
              <a:rPr lang="en-AU" dirty="0" smtClean="0"/>
              <a:t>© NSW Department of Education | NDIS</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395536" y="1200153"/>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Investing in Digital</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smtClean="0"/>
              <a:t>Click to edit Master title style</a:t>
            </a:r>
            <a:endParaRPr lang="en-AU" dirty="0"/>
          </a:p>
        </p:txBody>
      </p:sp>
      <p:sp>
        <p:nvSpPr>
          <p:cNvPr id="3" name="Text Placeholder 2"/>
          <p:cNvSpPr>
            <a:spLocks noGrp="1"/>
          </p:cNvSpPr>
          <p:nvPr>
            <p:ph type="body" idx="1"/>
          </p:nvPr>
        </p:nvSpPr>
        <p:spPr>
          <a:xfrm>
            <a:off x="395536" y="1200153"/>
            <a:ext cx="8280920" cy="3531839"/>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2"/>
          </p:nvPr>
        </p:nvSpPr>
        <p:spPr>
          <a:xfrm>
            <a:off x="7020272" y="4749627"/>
            <a:ext cx="1656184" cy="273844"/>
          </a:xfrm>
          <a:prstGeom prst="rect">
            <a:avLst/>
          </a:prstGeom>
        </p:spPr>
        <p:txBody>
          <a:bodyPr rIns="0" anchor="b"/>
          <a:lstStyle>
            <a:lvl1pPr algn="r">
              <a:defRPr sz="700">
                <a:solidFill>
                  <a:schemeClr val="tx2"/>
                </a:solidFill>
              </a:defRPr>
            </a:lvl1pPr>
          </a:lstStyle>
          <a:p>
            <a:r>
              <a:rPr lang="en-AU" dirty="0" smtClean="0"/>
              <a:t>October 2016</a:t>
            </a:r>
            <a:endParaRPr lang="en-AU" dirty="0"/>
          </a:p>
        </p:txBody>
      </p:sp>
      <p:sp>
        <p:nvSpPr>
          <p:cNvPr id="9" name="Footer Placeholder 4"/>
          <p:cNvSpPr>
            <a:spLocks noGrp="1"/>
          </p:cNvSpPr>
          <p:nvPr>
            <p:ph type="ftr" sz="quarter" idx="3"/>
          </p:nvPr>
        </p:nvSpPr>
        <p:spPr>
          <a:xfrm>
            <a:off x="395544" y="4749627"/>
            <a:ext cx="2736305" cy="273844"/>
          </a:xfrm>
          <a:prstGeom prst="rect">
            <a:avLst/>
          </a:prstGeom>
        </p:spPr>
        <p:txBody>
          <a:bodyPr lIns="0" anchor="b"/>
          <a:lstStyle>
            <a:lvl1pPr algn="l">
              <a:defRPr sz="700">
                <a:solidFill>
                  <a:schemeClr val="tx2"/>
                </a:solidFill>
              </a:defRPr>
            </a:lvl1pPr>
          </a:lstStyle>
          <a:p>
            <a:r>
              <a:rPr lang="en-AU" dirty="0" smtClean="0"/>
              <a:t>© NSW Department of Education | </a:t>
            </a:r>
            <a:r>
              <a:rPr lang="en-AU" dirty="0" smtClean="0">
                <a:latin typeface="+mj-lt"/>
              </a:rPr>
              <a:t>NDIS</a:t>
            </a:r>
            <a:endParaRPr lang="en-AU" dirty="0">
              <a:latin typeface="+mj-lt"/>
            </a:endParaRPr>
          </a:p>
        </p:txBody>
      </p:sp>
      <p:sp>
        <p:nvSpPr>
          <p:cNvPr id="10" name="Slide Number Placeholder 5"/>
          <p:cNvSpPr>
            <a:spLocks noGrp="1"/>
          </p:cNvSpPr>
          <p:nvPr>
            <p:ph type="sldNum" sz="quarter" idx="4"/>
          </p:nvPr>
        </p:nvSpPr>
        <p:spPr>
          <a:xfrm>
            <a:off x="3505200" y="4749627"/>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 id="2147483671" r:id="rId17"/>
  </p:sldLayoutIdLst>
  <p:timing>
    <p:tnLst>
      <p:par>
        <p:cTn id="1" dur="indefinite" restart="never" nodeType="tmRoot"/>
      </p:par>
    </p:tnLst>
  </p:timing>
  <p:hf hd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23850" y="228600"/>
            <a:ext cx="8496300" cy="4502944"/>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4" name="Table 3"/>
          <p:cNvGraphicFramePr>
            <a:graphicFrameLocks noGrp="1"/>
          </p:cNvGraphicFramePr>
          <p:nvPr/>
        </p:nvGraphicFramePr>
        <p:xfrm>
          <a:off x="323850" y="4857750"/>
          <a:ext cx="8496300" cy="106680"/>
        </p:xfrm>
        <a:graphic>
          <a:graphicData uri="http://schemas.openxmlformats.org/drawingml/2006/table">
            <a:tbl>
              <a:tblPr firstRow="1">
                <a:tableStyleId>{5C22544A-7EE6-4342-B048-85BDC9FD1C3A}</a:tableStyleId>
              </a:tblPr>
              <a:tblGrid>
                <a:gridCol w="6766248"/>
                <a:gridCol w="1730052"/>
              </a:tblGrid>
              <a:tr h="106680">
                <a:tc>
                  <a:txBody>
                    <a:bodyPr/>
                    <a:lstStyle/>
                    <a:p>
                      <a:r>
                        <a:rPr lang="en-US" sz="700" b="1" kern="900" spc="50" dirty="0" smtClean="0">
                          <a:solidFill>
                            <a:srgbClr val="FFFFFF"/>
                          </a:solidFill>
                          <a:latin typeface="Arial Narrow Bold" charset="0"/>
                        </a:rPr>
                        <a:t>   PUBLIC SCHOOLS NSW</a:t>
                      </a:r>
                      <a:endParaRPr lang="en-US" sz="700" kern="900" spc="5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1" kern="900" spc="50" dirty="0" smtClean="0">
                          <a:solidFill>
                            <a:srgbClr val="FFFFFF"/>
                          </a:solidFill>
                          <a:latin typeface="Arial Narrow Bold" charset="0"/>
                        </a:rPr>
                        <a:t>WWW.SCHOOLS.NSW.EDU.AU</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815827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au/url?sa=i&amp;rct=j&amp;q=&amp;esrc=s&amp;frm=1&amp;source=images&amp;cd=&amp;cad=rja&amp;uact=8&amp;ved=0CAcQjRxqFQoTCJny3Oi0nscCFUTbpgod7q4KCA&amp;url=http://www.regionalmediaworks.com.au/region%20select.asp?name%3DNSW%26state%3DNew%20South%20Wales%20and%20ACT&amp;ei=I4vIVdnUIcS2mwXu3apA&amp;bvm=bv.99804247,d.dGY&amp;psig=AFQjCNGZg2rkZivREEf4UYMZ0jS9tDidvw&amp;ust=1439292523822254"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www.ndis.gov.au/"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www.ndis.nsw.gov.a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2.jpe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www.coag.gov.au/node/49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AU" dirty="0"/>
              <a:t/>
            </a:r>
            <a:br>
              <a:rPr lang="en-AU" dirty="0"/>
            </a:br>
            <a:r>
              <a:rPr lang="en-AU" dirty="0"/>
              <a:t/>
            </a:r>
            <a:br>
              <a:rPr lang="en-AU" dirty="0"/>
            </a:br>
            <a:r>
              <a:rPr lang="en-AU" dirty="0" smtClean="0"/>
              <a:t>Learning and Wellbeing</a:t>
            </a:r>
            <a:endParaRPr lang="en-AU" dirty="0"/>
          </a:p>
        </p:txBody>
      </p:sp>
      <p:sp>
        <p:nvSpPr>
          <p:cNvPr id="9" name="Subtitle 8"/>
          <p:cNvSpPr>
            <a:spLocks noGrp="1"/>
          </p:cNvSpPr>
          <p:nvPr>
            <p:ph type="subTitle" idx="1"/>
          </p:nvPr>
        </p:nvSpPr>
        <p:spPr/>
        <p:txBody>
          <a:bodyPr>
            <a:normAutofit fontScale="92500" lnSpcReduction="10000"/>
          </a:bodyPr>
          <a:lstStyle/>
          <a:p>
            <a:r>
              <a:rPr lang="en-AU" dirty="0" smtClean="0">
                <a:latin typeface="+mj-lt"/>
              </a:rPr>
              <a:t>Introduction to the National Disability Insurance Scheme and its interface with school education</a:t>
            </a:r>
            <a:endParaRPr lang="en-AU" dirty="0"/>
          </a:p>
        </p:txBody>
      </p:sp>
      <p:sp>
        <p:nvSpPr>
          <p:cNvPr id="21" name="Date Placeholder 20"/>
          <p:cNvSpPr>
            <a:spLocks noGrp="1"/>
          </p:cNvSpPr>
          <p:nvPr>
            <p:ph type="dt" sz="half" idx="10"/>
          </p:nvPr>
        </p:nvSpPr>
        <p:spPr/>
        <p:txBody>
          <a:bodyPr/>
          <a:lstStyle/>
          <a:p>
            <a:r>
              <a:rPr lang="en-AU" dirty="0" smtClean="0"/>
              <a:t>October 2016</a:t>
            </a:r>
            <a:endParaRPr lang="en-AU" dirty="0"/>
          </a:p>
        </p:txBody>
      </p:sp>
      <p:sp>
        <p:nvSpPr>
          <p:cNvPr id="22" name="Footer Placeholder 21"/>
          <p:cNvSpPr>
            <a:spLocks noGrp="1"/>
          </p:cNvSpPr>
          <p:nvPr>
            <p:ph type="ftr" sz="quarter" idx="11"/>
          </p:nvPr>
        </p:nvSpPr>
        <p:spPr/>
        <p:txBody>
          <a:bodyPr/>
          <a:lstStyle/>
          <a:p>
            <a:r>
              <a:rPr lang="en-AU" dirty="0" smtClean="0"/>
              <a:t>© NSW Department of Education | NDIS</a:t>
            </a:r>
            <a:endParaRPr lang="en-AU" dirty="0"/>
          </a:p>
        </p:txBody>
      </p:sp>
      <p:sp>
        <p:nvSpPr>
          <p:cNvPr id="2" name="TextBox 1"/>
          <p:cNvSpPr txBox="1"/>
          <p:nvPr/>
        </p:nvSpPr>
        <p:spPr>
          <a:xfrm>
            <a:off x="3455876" y="123478"/>
            <a:ext cx="3168352" cy="369332"/>
          </a:xfrm>
          <a:prstGeom prst="rect">
            <a:avLst/>
          </a:prstGeom>
          <a:solidFill>
            <a:schemeClr val="bg1"/>
          </a:solidFill>
        </p:spPr>
        <p:txBody>
          <a:bodyPr wrap="square" rtlCol="0">
            <a:spAutoFit/>
          </a:bodyPr>
          <a:lstStyle/>
          <a:p>
            <a:pPr algn="ctr"/>
            <a:r>
              <a:rPr lang="en-AU" dirty="0" smtClean="0"/>
              <a:t>Issue 2 – October 2016</a:t>
            </a:r>
            <a:endParaRPr lang="en-GB" dirty="0"/>
          </a:p>
        </p:txBody>
      </p:sp>
    </p:spTree>
    <p:extLst>
      <p:ext uri="{BB962C8B-B14F-4D97-AF65-F5344CB8AC3E}">
        <p14:creationId xmlns:p14="http://schemas.microsoft.com/office/powerpoint/2010/main" val="3665740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from trial to full implementation in NSW</a:t>
            </a:r>
            <a:endParaRPr lang="en-AU"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30776032"/>
              </p:ext>
            </p:extLst>
          </p:nvPr>
        </p:nvGraphicFramePr>
        <p:xfrm>
          <a:off x="755576" y="1059582"/>
          <a:ext cx="7632848" cy="380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www.regionalmediaworks.com.au/Images/State%20Map%20-%20NSW.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98099">
            <a:off x="461681" y="2976628"/>
            <a:ext cx="2673435" cy="162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9718" y="4716356"/>
            <a:ext cx="8680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AU" altLang="en-US" sz="2000" dirty="0" smtClean="0"/>
              <a:t>     </a:t>
            </a:r>
            <a:r>
              <a:rPr lang="en-AU" altLang="en-US" sz="1800" dirty="0" smtClean="0"/>
              <a:t>By </a:t>
            </a:r>
            <a:r>
              <a:rPr lang="en-AU" altLang="en-US" sz="1800" dirty="0"/>
              <a:t>2018, the NDIS is estimated to support </a:t>
            </a:r>
            <a:r>
              <a:rPr lang="en-AU" altLang="en-US" sz="1800" dirty="0" smtClean="0"/>
              <a:t>140,000 individuals (0-65 years) across </a:t>
            </a:r>
            <a:r>
              <a:rPr lang="en-AU" altLang="en-US" sz="1800" dirty="0"/>
              <a:t>NSW</a:t>
            </a:r>
          </a:p>
        </p:txBody>
      </p:sp>
    </p:spTree>
    <p:extLst>
      <p:ext uri="{BB962C8B-B14F-4D97-AF65-F5344CB8AC3E}">
        <p14:creationId xmlns:p14="http://schemas.microsoft.com/office/powerpoint/2010/main" val="30214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5208198-AF49-490C-AFF6-1D6872E0DD2B}"/>
                                            </p:graphicEl>
                                          </p:spTgt>
                                        </p:tgtEl>
                                        <p:attrNameLst>
                                          <p:attrName>style.visibility</p:attrName>
                                        </p:attrNameLst>
                                      </p:cBhvr>
                                      <p:to>
                                        <p:strVal val="visible"/>
                                      </p:to>
                                    </p:set>
                                    <p:animEffect transition="in" filter="wipe(left)">
                                      <p:cBhvr>
                                        <p:cTn id="7" dur="500"/>
                                        <p:tgtEl>
                                          <p:spTgt spid="4">
                                            <p:graphicEl>
                                              <a:dgm id="{85208198-AF49-490C-AFF6-1D6872E0DD2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736F89A1-7AB7-44C4-9090-2BB86EF0ADCE}"/>
                                            </p:graphicEl>
                                          </p:spTgt>
                                        </p:tgtEl>
                                        <p:attrNameLst>
                                          <p:attrName>style.visibility</p:attrName>
                                        </p:attrNameLst>
                                      </p:cBhvr>
                                      <p:to>
                                        <p:strVal val="visible"/>
                                      </p:to>
                                    </p:set>
                                    <p:animEffect transition="in" filter="wipe(left)">
                                      <p:cBhvr>
                                        <p:cTn id="10" dur="500"/>
                                        <p:tgtEl>
                                          <p:spTgt spid="4">
                                            <p:graphicEl>
                                              <a:dgm id="{736F89A1-7AB7-44C4-9090-2BB86EF0ADC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53B7DDD1-1AAA-4F06-91F1-4929B43F67F9}"/>
                                            </p:graphicEl>
                                          </p:spTgt>
                                        </p:tgtEl>
                                        <p:attrNameLst>
                                          <p:attrName>style.visibility</p:attrName>
                                        </p:attrNameLst>
                                      </p:cBhvr>
                                      <p:to>
                                        <p:strVal val="visible"/>
                                      </p:to>
                                    </p:set>
                                    <p:animEffect transition="in" filter="wipe(left)">
                                      <p:cBhvr>
                                        <p:cTn id="15" dur="500"/>
                                        <p:tgtEl>
                                          <p:spTgt spid="4">
                                            <p:graphicEl>
                                              <a:dgm id="{53B7DDD1-1AAA-4F06-91F1-4929B43F67F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40380DDE-A651-468B-93BC-DCC795B9413B}"/>
                                            </p:graphicEl>
                                          </p:spTgt>
                                        </p:tgtEl>
                                        <p:attrNameLst>
                                          <p:attrName>style.visibility</p:attrName>
                                        </p:attrNameLst>
                                      </p:cBhvr>
                                      <p:to>
                                        <p:strVal val="visible"/>
                                      </p:to>
                                    </p:set>
                                    <p:animEffect transition="in" filter="wipe(left)">
                                      <p:cBhvr>
                                        <p:cTn id="18" dur="500"/>
                                        <p:tgtEl>
                                          <p:spTgt spid="4">
                                            <p:graphicEl>
                                              <a:dgm id="{40380DDE-A651-468B-93BC-DCC795B9413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8C9ECF7C-F42F-404B-BEE1-11A100CADC28}"/>
                                            </p:graphicEl>
                                          </p:spTgt>
                                        </p:tgtEl>
                                        <p:attrNameLst>
                                          <p:attrName>style.visibility</p:attrName>
                                        </p:attrNameLst>
                                      </p:cBhvr>
                                      <p:to>
                                        <p:strVal val="visible"/>
                                      </p:to>
                                    </p:set>
                                    <p:animEffect transition="in" filter="wipe(left)">
                                      <p:cBhvr>
                                        <p:cTn id="23" dur="500"/>
                                        <p:tgtEl>
                                          <p:spTgt spid="4">
                                            <p:graphicEl>
                                              <a:dgm id="{8C9ECF7C-F42F-404B-BEE1-11A100CADC28}"/>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090D390D-C2BE-4BE0-A645-252D499C6BF0}"/>
                                            </p:graphicEl>
                                          </p:spTgt>
                                        </p:tgtEl>
                                        <p:attrNameLst>
                                          <p:attrName>style.visibility</p:attrName>
                                        </p:attrNameLst>
                                      </p:cBhvr>
                                      <p:to>
                                        <p:strVal val="visible"/>
                                      </p:to>
                                    </p:set>
                                    <p:animEffect transition="in" filter="wipe(left)">
                                      <p:cBhvr>
                                        <p:cTn id="26" dur="500"/>
                                        <p:tgtEl>
                                          <p:spTgt spid="4">
                                            <p:graphicEl>
                                              <a:dgm id="{090D390D-C2BE-4BE0-A645-252D499C6B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FC10AD6B-DD65-434B-BDF2-8B72292980F7}"/>
                                            </p:graphicEl>
                                          </p:spTgt>
                                        </p:tgtEl>
                                        <p:attrNameLst>
                                          <p:attrName>style.visibility</p:attrName>
                                        </p:attrNameLst>
                                      </p:cBhvr>
                                      <p:to>
                                        <p:strVal val="visible"/>
                                      </p:to>
                                    </p:set>
                                    <p:animEffect transition="in" filter="wipe(left)">
                                      <p:cBhvr>
                                        <p:cTn id="31" dur="500"/>
                                        <p:tgtEl>
                                          <p:spTgt spid="4">
                                            <p:graphicEl>
                                              <a:dgm id="{FC10AD6B-DD65-434B-BDF2-8B72292980F7}"/>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graphicEl>
                                              <a:dgm id="{79E86DF6-A210-4BBE-84E2-3FF6FCE483FE}"/>
                                            </p:graphicEl>
                                          </p:spTgt>
                                        </p:tgtEl>
                                        <p:attrNameLst>
                                          <p:attrName>style.visibility</p:attrName>
                                        </p:attrNameLst>
                                      </p:cBhvr>
                                      <p:to>
                                        <p:strVal val="visible"/>
                                      </p:to>
                                    </p:set>
                                    <p:animEffect transition="in" filter="wipe(left)">
                                      <p:cBhvr>
                                        <p:cTn id="34" dur="500"/>
                                        <p:tgtEl>
                                          <p:spTgt spid="4">
                                            <p:graphicEl>
                                              <a:dgm id="{79E86DF6-A210-4BBE-84E2-3FF6FCE483F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1E3EBD03-18DF-4D0F-9177-AECAA9457143}"/>
                                            </p:graphicEl>
                                          </p:spTgt>
                                        </p:tgtEl>
                                        <p:attrNameLst>
                                          <p:attrName>style.visibility</p:attrName>
                                        </p:attrNameLst>
                                      </p:cBhvr>
                                      <p:to>
                                        <p:strVal val="visible"/>
                                      </p:to>
                                    </p:set>
                                    <p:animEffect transition="in" filter="wipe(left)">
                                      <p:cBhvr>
                                        <p:cTn id="39" dur="500"/>
                                        <p:tgtEl>
                                          <p:spTgt spid="4">
                                            <p:graphicEl>
                                              <a:dgm id="{1E3EBD03-18DF-4D0F-9177-AECAA9457143}"/>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F1334B85-EFC2-4054-98FD-F2763E56A9AD}"/>
                                            </p:graphicEl>
                                          </p:spTgt>
                                        </p:tgtEl>
                                        <p:attrNameLst>
                                          <p:attrName>style.visibility</p:attrName>
                                        </p:attrNameLst>
                                      </p:cBhvr>
                                      <p:to>
                                        <p:strVal val="visible"/>
                                      </p:to>
                                    </p:set>
                                    <p:animEffect transition="in" filter="wipe(left)">
                                      <p:cBhvr>
                                        <p:cTn id="42" dur="500"/>
                                        <p:tgtEl>
                                          <p:spTgt spid="4">
                                            <p:graphicEl>
                                              <a:dgm id="{F1334B85-EFC2-4054-98FD-F2763E56A9A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0AAD61FC-6B57-46EC-B645-46676FD9126F}"/>
                                            </p:graphicEl>
                                          </p:spTgt>
                                        </p:tgtEl>
                                        <p:attrNameLst>
                                          <p:attrName>style.visibility</p:attrName>
                                        </p:attrNameLst>
                                      </p:cBhvr>
                                      <p:to>
                                        <p:strVal val="visible"/>
                                      </p:to>
                                    </p:set>
                                    <p:animEffect transition="in" filter="wipe(left)">
                                      <p:cBhvr>
                                        <p:cTn id="47" dur="500"/>
                                        <p:tgtEl>
                                          <p:spTgt spid="4">
                                            <p:graphicEl>
                                              <a:dgm id="{0AAD61FC-6B57-46EC-B645-46676FD9126F}"/>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dgm id="{9C0F9CA4-F1B3-4704-8DAA-482EAF2CAE3C}"/>
                                            </p:graphicEl>
                                          </p:spTgt>
                                        </p:tgtEl>
                                        <p:attrNameLst>
                                          <p:attrName>style.visibility</p:attrName>
                                        </p:attrNameLst>
                                      </p:cBhvr>
                                      <p:to>
                                        <p:strVal val="visible"/>
                                      </p:to>
                                    </p:set>
                                    <p:animEffect transition="in" filter="wipe(left)">
                                      <p:cBhvr>
                                        <p:cTn id="50" dur="500"/>
                                        <p:tgtEl>
                                          <p:spTgt spid="4">
                                            <p:graphicEl>
                                              <a:dgm id="{9C0F9CA4-F1B3-4704-8DAA-482EAF2CAE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99" y="159482"/>
            <a:ext cx="8280920" cy="709587"/>
          </a:xfrm>
        </p:spPr>
        <p:txBody>
          <a:bodyPr>
            <a:normAutofit/>
          </a:bodyPr>
          <a:lstStyle/>
          <a:p>
            <a:r>
              <a:rPr lang="en-AU" dirty="0"/>
              <a:t>NDIS </a:t>
            </a:r>
            <a:r>
              <a:rPr lang="en-AU" dirty="0" smtClean="0"/>
              <a:t>Transition Schedule</a:t>
            </a:r>
            <a:endParaRPr lang="en-GB" dirty="0"/>
          </a:p>
        </p:txBody>
      </p:sp>
      <p:sp>
        <p:nvSpPr>
          <p:cNvPr id="54" name="TextBox 53"/>
          <p:cNvSpPr txBox="1"/>
          <p:nvPr/>
        </p:nvSpPr>
        <p:spPr>
          <a:xfrm>
            <a:off x="280606" y="1039890"/>
            <a:ext cx="2800423" cy="249299"/>
          </a:xfrm>
          <a:prstGeom prst="rect">
            <a:avLst/>
          </a:prstGeom>
          <a:noFill/>
        </p:spPr>
        <p:txBody>
          <a:bodyPr wrap="square" lIns="0" tIns="0" rIns="0" bIns="0">
            <a:spAutoFit/>
          </a:bodyPr>
          <a:lstStyle/>
          <a:p>
            <a:pPr defTabSz="1221913" fontAlgn="auto">
              <a:lnSpc>
                <a:spcPct val="90000"/>
              </a:lnSpc>
              <a:spcBef>
                <a:spcPts val="0"/>
              </a:spcBef>
              <a:spcAft>
                <a:spcPts val="0"/>
              </a:spcAft>
              <a:defRPr/>
            </a:pPr>
            <a:r>
              <a:rPr lang="en-US" b="1" kern="0" dirty="0">
                <a:solidFill>
                  <a:srgbClr val="1F497D"/>
                </a:solidFill>
                <a:latin typeface="Arial" panose="020B0604020202020204" pitchFamily="34" charset="0"/>
                <a:cs typeface="Arial" panose="020B0604020202020204" pitchFamily="34" charset="0"/>
              </a:rPr>
              <a:t>From 1 July 2016</a:t>
            </a:r>
            <a:endParaRPr lang="en-AU" b="1" kern="0" dirty="0">
              <a:solidFill>
                <a:srgbClr val="1F497D"/>
              </a:solidFill>
              <a:latin typeface="Arial" panose="020B0604020202020204" pitchFamily="34" charset="0"/>
              <a:cs typeface="Arial" panose="020B0604020202020204" pitchFamily="34" charset="0"/>
            </a:endParaRPr>
          </a:p>
        </p:txBody>
      </p:sp>
      <p:grpSp>
        <p:nvGrpSpPr>
          <p:cNvPr id="60" name="Group 1"/>
          <p:cNvGrpSpPr>
            <a:grpSpLocks noChangeAspect="1"/>
          </p:cNvGrpSpPr>
          <p:nvPr/>
        </p:nvGrpSpPr>
        <p:grpSpPr bwMode="auto">
          <a:xfrm>
            <a:off x="5403992" y="1289185"/>
            <a:ext cx="3507540" cy="2333984"/>
            <a:chOff x="141920" y="1343703"/>
            <a:chExt cx="5263333" cy="4669255"/>
          </a:xfrm>
        </p:grpSpPr>
        <p:grpSp>
          <p:nvGrpSpPr>
            <p:cNvPr id="61" name="Group 60"/>
            <p:cNvGrpSpPr>
              <a:grpSpLocks noChangeAspect="1"/>
            </p:cNvGrpSpPr>
            <p:nvPr/>
          </p:nvGrpSpPr>
          <p:grpSpPr>
            <a:xfrm>
              <a:off x="141920" y="1343703"/>
              <a:ext cx="5263333" cy="4669255"/>
              <a:chOff x="8169276" y="2992438"/>
              <a:chExt cx="2441575" cy="2149475"/>
            </a:xfrm>
            <a:solidFill>
              <a:sysClr val="window" lastClr="FFFFFF">
                <a:lumMod val="85000"/>
              </a:sysClr>
            </a:solidFill>
          </p:grpSpPr>
          <p:sp>
            <p:nvSpPr>
              <p:cNvPr id="67" name="Freeform 72"/>
              <p:cNvSpPr>
                <a:spLocks/>
              </p:cNvSpPr>
              <p:nvPr/>
            </p:nvSpPr>
            <p:spPr bwMode="auto">
              <a:xfrm>
                <a:off x="8169276" y="3189288"/>
                <a:ext cx="803275" cy="1344613"/>
              </a:xfrm>
              <a:custGeom>
                <a:avLst/>
                <a:gdLst>
                  <a:gd name="T0" fmla="*/ 515 w 833"/>
                  <a:gd name="T1" fmla="*/ 1340 h 1393"/>
                  <a:gd name="T2" fmla="*/ 567 w 833"/>
                  <a:gd name="T3" fmla="*/ 1253 h 1393"/>
                  <a:gd name="T4" fmla="*/ 631 w 833"/>
                  <a:gd name="T5" fmla="*/ 1223 h 1393"/>
                  <a:gd name="T6" fmla="*/ 706 w 833"/>
                  <a:gd name="T7" fmla="*/ 1216 h 1393"/>
                  <a:gd name="T8" fmla="*/ 712 w 833"/>
                  <a:gd name="T9" fmla="*/ 1129 h 1393"/>
                  <a:gd name="T10" fmla="*/ 682 w 833"/>
                  <a:gd name="T11" fmla="*/ 1034 h 1393"/>
                  <a:gd name="T12" fmla="*/ 698 w 833"/>
                  <a:gd name="T13" fmla="*/ 997 h 1393"/>
                  <a:gd name="T14" fmla="*/ 748 w 833"/>
                  <a:gd name="T15" fmla="*/ 976 h 1393"/>
                  <a:gd name="T16" fmla="*/ 781 w 833"/>
                  <a:gd name="T17" fmla="*/ 950 h 1393"/>
                  <a:gd name="T18" fmla="*/ 826 w 833"/>
                  <a:gd name="T19" fmla="*/ 937 h 1393"/>
                  <a:gd name="T20" fmla="*/ 824 w 833"/>
                  <a:gd name="T21" fmla="*/ 874 h 1393"/>
                  <a:gd name="T22" fmla="*/ 793 w 833"/>
                  <a:gd name="T23" fmla="*/ 837 h 1393"/>
                  <a:gd name="T24" fmla="*/ 758 w 833"/>
                  <a:gd name="T25" fmla="*/ 826 h 1393"/>
                  <a:gd name="T26" fmla="*/ 725 w 833"/>
                  <a:gd name="T27" fmla="*/ 808 h 1393"/>
                  <a:gd name="T28" fmla="*/ 690 w 833"/>
                  <a:gd name="T29" fmla="*/ 778 h 1393"/>
                  <a:gd name="T30" fmla="*/ 660 w 833"/>
                  <a:gd name="T31" fmla="*/ 765 h 1393"/>
                  <a:gd name="T32" fmla="*/ 635 w 833"/>
                  <a:gd name="T33" fmla="*/ 719 h 1393"/>
                  <a:gd name="T34" fmla="*/ 609 w 833"/>
                  <a:gd name="T35" fmla="*/ 699 h 1393"/>
                  <a:gd name="T36" fmla="*/ 650 w 833"/>
                  <a:gd name="T37" fmla="*/ 688 h 1393"/>
                  <a:gd name="T38" fmla="*/ 651 w 833"/>
                  <a:gd name="T39" fmla="*/ 664 h 1393"/>
                  <a:gd name="T40" fmla="*/ 697 w 833"/>
                  <a:gd name="T41" fmla="*/ 621 h 1393"/>
                  <a:gd name="T42" fmla="*/ 667 w 833"/>
                  <a:gd name="T43" fmla="*/ 602 h 1393"/>
                  <a:gd name="T44" fmla="*/ 609 w 833"/>
                  <a:gd name="T45" fmla="*/ 538 h 1393"/>
                  <a:gd name="T46" fmla="*/ 635 w 833"/>
                  <a:gd name="T47" fmla="*/ 495 h 1393"/>
                  <a:gd name="T48" fmla="*/ 667 w 833"/>
                  <a:gd name="T49" fmla="*/ 480 h 1393"/>
                  <a:gd name="T50" fmla="*/ 706 w 833"/>
                  <a:gd name="T51" fmla="*/ 441 h 1393"/>
                  <a:gd name="T52" fmla="*/ 637 w 833"/>
                  <a:gd name="T53" fmla="*/ 318 h 1393"/>
                  <a:gd name="T54" fmla="*/ 642 w 833"/>
                  <a:gd name="T55" fmla="*/ 286 h 1393"/>
                  <a:gd name="T56" fmla="*/ 633 w 833"/>
                  <a:gd name="T57" fmla="*/ 246 h 1393"/>
                  <a:gd name="T58" fmla="*/ 622 w 833"/>
                  <a:gd name="T59" fmla="*/ 219 h 1393"/>
                  <a:gd name="T60" fmla="*/ 633 w 833"/>
                  <a:gd name="T61" fmla="*/ 153 h 1393"/>
                  <a:gd name="T62" fmla="*/ 681 w 833"/>
                  <a:gd name="T63" fmla="*/ 88 h 1393"/>
                  <a:gd name="T64" fmla="*/ 685 w 833"/>
                  <a:gd name="T65" fmla="*/ 50 h 1393"/>
                  <a:gd name="T66" fmla="*/ 671 w 833"/>
                  <a:gd name="T67" fmla="*/ 17 h 1393"/>
                  <a:gd name="T68" fmla="*/ 0 w 833"/>
                  <a:gd name="T69" fmla="*/ 0 h 1393"/>
                  <a:gd name="T70" fmla="*/ 4 w 833"/>
                  <a:gd name="T71" fmla="*/ 1182 h 1393"/>
                  <a:gd name="T72" fmla="*/ 35 w 833"/>
                  <a:gd name="T73" fmla="*/ 1191 h 1393"/>
                  <a:gd name="T74" fmla="*/ 63 w 833"/>
                  <a:gd name="T75" fmla="*/ 1202 h 1393"/>
                  <a:gd name="T76" fmla="*/ 100 w 833"/>
                  <a:gd name="T77" fmla="*/ 1211 h 1393"/>
                  <a:gd name="T78" fmla="*/ 129 w 833"/>
                  <a:gd name="T79" fmla="*/ 1205 h 1393"/>
                  <a:gd name="T80" fmla="*/ 221 w 833"/>
                  <a:gd name="T81" fmla="*/ 1213 h 1393"/>
                  <a:gd name="T82" fmla="*/ 235 w 833"/>
                  <a:gd name="T83" fmla="*/ 1214 h 1393"/>
                  <a:gd name="T84" fmla="*/ 249 w 833"/>
                  <a:gd name="T85" fmla="*/ 1242 h 1393"/>
                  <a:gd name="T86" fmla="*/ 276 w 833"/>
                  <a:gd name="T87" fmla="*/ 1252 h 1393"/>
                  <a:gd name="T88" fmla="*/ 274 w 833"/>
                  <a:gd name="T89" fmla="*/ 1290 h 1393"/>
                  <a:gd name="T90" fmla="*/ 292 w 833"/>
                  <a:gd name="T91" fmla="*/ 1305 h 1393"/>
                  <a:gd name="T92" fmla="*/ 301 w 833"/>
                  <a:gd name="T93" fmla="*/ 1333 h 1393"/>
                  <a:gd name="T94" fmla="*/ 327 w 833"/>
                  <a:gd name="T95" fmla="*/ 1356 h 1393"/>
                  <a:gd name="T96" fmla="*/ 334 w 833"/>
                  <a:gd name="T97" fmla="*/ 1341 h 1393"/>
                  <a:gd name="T98" fmla="*/ 341 w 833"/>
                  <a:gd name="T99" fmla="*/ 1317 h 1393"/>
                  <a:gd name="T100" fmla="*/ 356 w 833"/>
                  <a:gd name="T101" fmla="*/ 1304 h 1393"/>
                  <a:gd name="T102" fmla="*/ 371 w 833"/>
                  <a:gd name="T103" fmla="*/ 1317 h 1393"/>
                  <a:gd name="T104" fmla="*/ 388 w 833"/>
                  <a:gd name="T105" fmla="*/ 1325 h 1393"/>
                  <a:gd name="T106" fmla="*/ 429 w 833"/>
                  <a:gd name="T107" fmla="*/ 1336 h 1393"/>
                  <a:gd name="T108" fmla="*/ 467 w 833"/>
                  <a:gd name="T109" fmla="*/ 1357 h 1393"/>
                  <a:gd name="T110" fmla="*/ 483 w 833"/>
                  <a:gd name="T111" fmla="*/ 1382 h 1393"/>
                  <a:gd name="T112" fmla="*/ 502 w 833"/>
                  <a:gd name="T113" fmla="*/ 1387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3" h="1393">
                    <a:moveTo>
                      <a:pt x="502" y="1387"/>
                    </a:moveTo>
                    <a:cubicBezTo>
                      <a:pt x="502" y="1379"/>
                      <a:pt x="509" y="1357"/>
                      <a:pt x="515" y="1340"/>
                    </a:cubicBezTo>
                    <a:cubicBezTo>
                      <a:pt x="521" y="1324"/>
                      <a:pt x="533" y="1286"/>
                      <a:pt x="539" y="1278"/>
                    </a:cubicBezTo>
                    <a:cubicBezTo>
                      <a:pt x="545" y="1270"/>
                      <a:pt x="567" y="1253"/>
                      <a:pt x="567" y="1253"/>
                    </a:cubicBezTo>
                    <a:cubicBezTo>
                      <a:pt x="567" y="1253"/>
                      <a:pt x="597" y="1259"/>
                      <a:pt x="602" y="1244"/>
                    </a:cubicBezTo>
                    <a:cubicBezTo>
                      <a:pt x="607" y="1229"/>
                      <a:pt x="631" y="1223"/>
                      <a:pt x="631" y="1223"/>
                    </a:cubicBezTo>
                    <a:cubicBezTo>
                      <a:pt x="631" y="1223"/>
                      <a:pt x="660" y="1234"/>
                      <a:pt x="671" y="1229"/>
                    </a:cubicBezTo>
                    <a:cubicBezTo>
                      <a:pt x="682" y="1224"/>
                      <a:pt x="704" y="1230"/>
                      <a:pt x="706" y="1216"/>
                    </a:cubicBezTo>
                    <a:cubicBezTo>
                      <a:pt x="708" y="1203"/>
                      <a:pt x="704" y="1199"/>
                      <a:pt x="706" y="1182"/>
                    </a:cubicBezTo>
                    <a:cubicBezTo>
                      <a:pt x="708" y="1164"/>
                      <a:pt x="718" y="1144"/>
                      <a:pt x="712" y="1129"/>
                    </a:cubicBezTo>
                    <a:cubicBezTo>
                      <a:pt x="706" y="1115"/>
                      <a:pt x="716" y="1087"/>
                      <a:pt x="700" y="1074"/>
                    </a:cubicBezTo>
                    <a:cubicBezTo>
                      <a:pt x="683" y="1061"/>
                      <a:pt x="685" y="1038"/>
                      <a:pt x="682" y="1034"/>
                    </a:cubicBezTo>
                    <a:cubicBezTo>
                      <a:pt x="679" y="1030"/>
                      <a:pt x="666" y="1002"/>
                      <a:pt x="666" y="1002"/>
                    </a:cubicBezTo>
                    <a:cubicBezTo>
                      <a:pt x="666" y="1002"/>
                      <a:pt x="690" y="994"/>
                      <a:pt x="698" y="997"/>
                    </a:cubicBezTo>
                    <a:cubicBezTo>
                      <a:pt x="705" y="1000"/>
                      <a:pt x="724" y="987"/>
                      <a:pt x="728" y="985"/>
                    </a:cubicBezTo>
                    <a:cubicBezTo>
                      <a:pt x="732" y="983"/>
                      <a:pt x="746" y="988"/>
                      <a:pt x="748" y="976"/>
                    </a:cubicBezTo>
                    <a:cubicBezTo>
                      <a:pt x="750" y="963"/>
                      <a:pt x="754" y="941"/>
                      <a:pt x="761" y="941"/>
                    </a:cubicBezTo>
                    <a:cubicBezTo>
                      <a:pt x="768" y="941"/>
                      <a:pt x="777" y="950"/>
                      <a:pt x="781" y="950"/>
                    </a:cubicBezTo>
                    <a:cubicBezTo>
                      <a:pt x="784" y="950"/>
                      <a:pt x="796" y="942"/>
                      <a:pt x="801" y="937"/>
                    </a:cubicBezTo>
                    <a:cubicBezTo>
                      <a:pt x="806" y="932"/>
                      <a:pt x="826" y="937"/>
                      <a:pt x="826" y="937"/>
                    </a:cubicBezTo>
                    <a:cubicBezTo>
                      <a:pt x="833" y="870"/>
                      <a:pt x="833" y="870"/>
                      <a:pt x="833" y="870"/>
                    </a:cubicBezTo>
                    <a:cubicBezTo>
                      <a:pt x="828" y="872"/>
                      <a:pt x="824" y="874"/>
                      <a:pt x="824" y="874"/>
                    </a:cubicBezTo>
                    <a:cubicBezTo>
                      <a:pt x="824" y="874"/>
                      <a:pt x="802" y="871"/>
                      <a:pt x="799" y="869"/>
                    </a:cubicBezTo>
                    <a:cubicBezTo>
                      <a:pt x="796" y="868"/>
                      <a:pt x="795" y="845"/>
                      <a:pt x="793" y="837"/>
                    </a:cubicBezTo>
                    <a:cubicBezTo>
                      <a:pt x="791" y="829"/>
                      <a:pt x="795" y="817"/>
                      <a:pt x="782" y="822"/>
                    </a:cubicBezTo>
                    <a:cubicBezTo>
                      <a:pt x="769" y="828"/>
                      <a:pt x="762" y="834"/>
                      <a:pt x="758" y="826"/>
                    </a:cubicBezTo>
                    <a:cubicBezTo>
                      <a:pt x="753" y="818"/>
                      <a:pt x="755" y="814"/>
                      <a:pt x="745" y="815"/>
                    </a:cubicBezTo>
                    <a:cubicBezTo>
                      <a:pt x="736" y="816"/>
                      <a:pt x="727" y="815"/>
                      <a:pt x="725" y="808"/>
                    </a:cubicBezTo>
                    <a:cubicBezTo>
                      <a:pt x="722" y="801"/>
                      <a:pt x="712" y="795"/>
                      <a:pt x="712" y="795"/>
                    </a:cubicBezTo>
                    <a:cubicBezTo>
                      <a:pt x="712" y="795"/>
                      <a:pt x="694" y="783"/>
                      <a:pt x="690" y="778"/>
                    </a:cubicBezTo>
                    <a:cubicBezTo>
                      <a:pt x="687" y="773"/>
                      <a:pt x="682" y="763"/>
                      <a:pt x="680" y="765"/>
                    </a:cubicBezTo>
                    <a:cubicBezTo>
                      <a:pt x="678" y="766"/>
                      <a:pt x="662" y="771"/>
                      <a:pt x="660" y="765"/>
                    </a:cubicBezTo>
                    <a:cubicBezTo>
                      <a:pt x="658" y="759"/>
                      <a:pt x="655" y="749"/>
                      <a:pt x="655" y="744"/>
                    </a:cubicBezTo>
                    <a:cubicBezTo>
                      <a:pt x="656" y="738"/>
                      <a:pt x="636" y="722"/>
                      <a:pt x="635" y="719"/>
                    </a:cubicBezTo>
                    <a:cubicBezTo>
                      <a:pt x="634" y="716"/>
                      <a:pt x="625" y="721"/>
                      <a:pt x="622" y="718"/>
                    </a:cubicBezTo>
                    <a:cubicBezTo>
                      <a:pt x="619" y="715"/>
                      <a:pt x="608" y="701"/>
                      <a:pt x="609" y="699"/>
                    </a:cubicBezTo>
                    <a:cubicBezTo>
                      <a:pt x="611" y="697"/>
                      <a:pt x="622" y="692"/>
                      <a:pt x="622" y="692"/>
                    </a:cubicBezTo>
                    <a:cubicBezTo>
                      <a:pt x="622" y="692"/>
                      <a:pt x="648" y="690"/>
                      <a:pt x="650" y="688"/>
                    </a:cubicBezTo>
                    <a:cubicBezTo>
                      <a:pt x="653" y="686"/>
                      <a:pt x="659" y="681"/>
                      <a:pt x="658" y="678"/>
                    </a:cubicBezTo>
                    <a:cubicBezTo>
                      <a:pt x="658" y="676"/>
                      <a:pt x="651" y="664"/>
                      <a:pt x="651" y="664"/>
                    </a:cubicBezTo>
                    <a:cubicBezTo>
                      <a:pt x="651" y="664"/>
                      <a:pt x="680" y="646"/>
                      <a:pt x="686" y="639"/>
                    </a:cubicBezTo>
                    <a:cubicBezTo>
                      <a:pt x="692" y="632"/>
                      <a:pt x="697" y="621"/>
                      <a:pt x="697" y="621"/>
                    </a:cubicBezTo>
                    <a:cubicBezTo>
                      <a:pt x="697" y="621"/>
                      <a:pt x="687" y="606"/>
                      <a:pt x="685" y="604"/>
                    </a:cubicBezTo>
                    <a:cubicBezTo>
                      <a:pt x="683" y="602"/>
                      <a:pt x="668" y="602"/>
                      <a:pt x="667" y="602"/>
                    </a:cubicBezTo>
                    <a:cubicBezTo>
                      <a:pt x="666" y="603"/>
                      <a:pt x="655" y="606"/>
                      <a:pt x="653" y="602"/>
                    </a:cubicBezTo>
                    <a:cubicBezTo>
                      <a:pt x="651" y="599"/>
                      <a:pt x="613" y="543"/>
                      <a:pt x="609" y="538"/>
                    </a:cubicBezTo>
                    <a:cubicBezTo>
                      <a:pt x="606" y="533"/>
                      <a:pt x="601" y="523"/>
                      <a:pt x="603" y="520"/>
                    </a:cubicBezTo>
                    <a:cubicBezTo>
                      <a:pt x="605" y="516"/>
                      <a:pt x="628" y="497"/>
                      <a:pt x="635" y="495"/>
                    </a:cubicBezTo>
                    <a:cubicBezTo>
                      <a:pt x="642" y="494"/>
                      <a:pt x="646" y="481"/>
                      <a:pt x="653" y="483"/>
                    </a:cubicBezTo>
                    <a:cubicBezTo>
                      <a:pt x="660" y="485"/>
                      <a:pt x="665" y="486"/>
                      <a:pt x="667" y="480"/>
                    </a:cubicBezTo>
                    <a:cubicBezTo>
                      <a:pt x="669" y="474"/>
                      <a:pt x="675" y="456"/>
                      <a:pt x="686" y="451"/>
                    </a:cubicBezTo>
                    <a:cubicBezTo>
                      <a:pt x="698" y="446"/>
                      <a:pt x="700" y="440"/>
                      <a:pt x="706" y="441"/>
                    </a:cubicBezTo>
                    <a:cubicBezTo>
                      <a:pt x="712" y="441"/>
                      <a:pt x="732" y="450"/>
                      <a:pt x="728" y="440"/>
                    </a:cubicBezTo>
                    <a:cubicBezTo>
                      <a:pt x="724" y="430"/>
                      <a:pt x="637" y="318"/>
                      <a:pt x="637" y="318"/>
                    </a:cubicBezTo>
                    <a:cubicBezTo>
                      <a:pt x="664" y="293"/>
                      <a:pt x="664" y="293"/>
                      <a:pt x="664" y="293"/>
                    </a:cubicBezTo>
                    <a:cubicBezTo>
                      <a:pt x="642" y="286"/>
                      <a:pt x="642" y="286"/>
                      <a:pt x="642" y="286"/>
                    </a:cubicBezTo>
                    <a:cubicBezTo>
                      <a:pt x="642" y="286"/>
                      <a:pt x="645" y="261"/>
                      <a:pt x="642" y="256"/>
                    </a:cubicBezTo>
                    <a:cubicBezTo>
                      <a:pt x="639" y="251"/>
                      <a:pt x="636" y="245"/>
                      <a:pt x="633" y="246"/>
                    </a:cubicBezTo>
                    <a:cubicBezTo>
                      <a:pt x="629" y="247"/>
                      <a:pt x="608" y="243"/>
                      <a:pt x="609" y="242"/>
                    </a:cubicBezTo>
                    <a:cubicBezTo>
                      <a:pt x="609" y="241"/>
                      <a:pt x="622" y="227"/>
                      <a:pt x="622" y="219"/>
                    </a:cubicBezTo>
                    <a:cubicBezTo>
                      <a:pt x="622" y="212"/>
                      <a:pt x="625" y="200"/>
                      <a:pt x="622" y="189"/>
                    </a:cubicBezTo>
                    <a:cubicBezTo>
                      <a:pt x="618" y="178"/>
                      <a:pt x="625" y="159"/>
                      <a:pt x="633" y="153"/>
                    </a:cubicBezTo>
                    <a:cubicBezTo>
                      <a:pt x="642" y="146"/>
                      <a:pt x="667" y="115"/>
                      <a:pt x="668" y="114"/>
                    </a:cubicBezTo>
                    <a:cubicBezTo>
                      <a:pt x="669" y="112"/>
                      <a:pt x="681" y="95"/>
                      <a:pt x="681" y="88"/>
                    </a:cubicBezTo>
                    <a:cubicBezTo>
                      <a:pt x="681" y="82"/>
                      <a:pt x="674" y="72"/>
                      <a:pt x="676" y="67"/>
                    </a:cubicBezTo>
                    <a:cubicBezTo>
                      <a:pt x="678" y="63"/>
                      <a:pt x="681" y="61"/>
                      <a:pt x="685" y="50"/>
                    </a:cubicBezTo>
                    <a:cubicBezTo>
                      <a:pt x="689" y="40"/>
                      <a:pt x="689" y="26"/>
                      <a:pt x="686" y="22"/>
                    </a:cubicBezTo>
                    <a:cubicBezTo>
                      <a:pt x="683" y="19"/>
                      <a:pt x="672" y="23"/>
                      <a:pt x="671" y="17"/>
                    </a:cubicBezTo>
                    <a:cubicBezTo>
                      <a:pt x="671" y="14"/>
                      <a:pt x="671" y="7"/>
                      <a:pt x="671" y="0"/>
                    </a:cubicBezTo>
                    <a:cubicBezTo>
                      <a:pt x="0" y="0"/>
                      <a:pt x="0" y="0"/>
                      <a:pt x="0" y="0"/>
                    </a:cubicBezTo>
                    <a:cubicBezTo>
                      <a:pt x="0" y="1179"/>
                      <a:pt x="0" y="1179"/>
                      <a:pt x="0" y="1179"/>
                    </a:cubicBezTo>
                    <a:cubicBezTo>
                      <a:pt x="0" y="1179"/>
                      <a:pt x="1" y="1181"/>
                      <a:pt x="4" y="1182"/>
                    </a:cubicBezTo>
                    <a:cubicBezTo>
                      <a:pt x="7" y="1183"/>
                      <a:pt x="23" y="1188"/>
                      <a:pt x="27" y="1187"/>
                    </a:cubicBezTo>
                    <a:cubicBezTo>
                      <a:pt x="31" y="1186"/>
                      <a:pt x="27" y="1193"/>
                      <a:pt x="35" y="1191"/>
                    </a:cubicBezTo>
                    <a:cubicBezTo>
                      <a:pt x="43" y="1189"/>
                      <a:pt x="44" y="1187"/>
                      <a:pt x="47" y="1188"/>
                    </a:cubicBezTo>
                    <a:cubicBezTo>
                      <a:pt x="50" y="1188"/>
                      <a:pt x="59" y="1200"/>
                      <a:pt x="63" y="1202"/>
                    </a:cubicBezTo>
                    <a:cubicBezTo>
                      <a:pt x="67" y="1203"/>
                      <a:pt x="79" y="1202"/>
                      <a:pt x="86" y="1207"/>
                    </a:cubicBezTo>
                    <a:cubicBezTo>
                      <a:pt x="92" y="1213"/>
                      <a:pt x="96" y="1208"/>
                      <a:pt x="100" y="1211"/>
                    </a:cubicBezTo>
                    <a:cubicBezTo>
                      <a:pt x="104" y="1213"/>
                      <a:pt x="110" y="1220"/>
                      <a:pt x="113" y="1217"/>
                    </a:cubicBezTo>
                    <a:cubicBezTo>
                      <a:pt x="117" y="1214"/>
                      <a:pt x="128" y="1206"/>
                      <a:pt x="129" y="1205"/>
                    </a:cubicBezTo>
                    <a:cubicBezTo>
                      <a:pt x="130" y="1204"/>
                      <a:pt x="215" y="1204"/>
                      <a:pt x="215" y="1204"/>
                    </a:cubicBezTo>
                    <a:cubicBezTo>
                      <a:pt x="215" y="1204"/>
                      <a:pt x="217" y="1215"/>
                      <a:pt x="221" y="1213"/>
                    </a:cubicBezTo>
                    <a:cubicBezTo>
                      <a:pt x="225" y="1211"/>
                      <a:pt x="231" y="1207"/>
                      <a:pt x="233" y="1208"/>
                    </a:cubicBezTo>
                    <a:cubicBezTo>
                      <a:pt x="235" y="1208"/>
                      <a:pt x="235" y="1214"/>
                      <a:pt x="235" y="1214"/>
                    </a:cubicBezTo>
                    <a:cubicBezTo>
                      <a:pt x="235" y="1214"/>
                      <a:pt x="248" y="1216"/>
                      <a:pt x="249" y="1225"/>
                    </a:cubicBezTo>
                    <a:cubicBezTo>
                      <a:pt x="249" y="1233"/>
                      <a:pt x="248" y="1241"/>
                      <a:pt x="249" y="1242"/>
                    </a:cubicBezTo>
                    <a:cubicBezTo>
                      <a:pt x="250" y="1243"/>
                      <a:pt x="263" y="1248"/>
                      <a:pt x="265" y="1250"/>
                    </a:cubicBezTo>
                    <a:cubicBezTo>
                      <a:pt x="266" y="1252"/>
                      <a:pt x="275" y="1248"/>
                      <a:pt x="276" y="1252"/>
                    </a:cubicBezTo>
                    <a:cubicBezTo>
                      <a:pt x="276" y="1255"/>
                      <a:pt x="269" y="1260"/>
                      <a:pt x="271" y="1269"/>
                    </a:cubicBezTo>
                    <a:cubicBezTo>
                      <a:pt x="273" y="1278"/>
                      <a:pt x="273" y="1288"/>
                      <a:pt x="274" y="1290"/>
                    </a:cubicBezTo>
                    <a:cubicBezTo>
                      <a:pt x="275" y="1291"/>
                      <a:pt x="282" y="1301"/>
                      <a:pt x="283" y="1302"/>
                    </a:cubicBezTo>
                    <a:cubicBezTo>
                      <a:pt x="285" y="1303"/>
                      <a:pt x="292" y="1305"/>
                      <a:pt x="292" y="1305"/>
                    </a:cubicBezTo>
                    <a:cubicBezTo>
                      <a:pt x="292" y="1305"/>
                      <a:pt x="293" y="1316"/>
                      <a:pt x="293" y="1320"/>
                    </a:cubicBezTo>
                    <a:cubicBezTo>
                      <a:pt x="294" y="1325"/>
                      <a:pt x="300" y="1333"/>
                      <a:pt x="301" y="1333"/>
                    </a:cubicBezTo>
                    <a:cubicBezTo>
                      <a:pt x="302" y="1333"/>
                      <a:pt x="301" y="1345"/>
                      <a:pt x="303" y="1349"/>
                    </a:cubicBezTo>
                    <a:cubicBezTo>
                      <a:pt x="305" y="1352"/>
                      <a:pt x="325" y="1360"/>
                      <a:pt x="327" y="1356"/>
                    </a:cubicBezTo>
                    <a:cubicBezTo>
                      <a:pt x="329" y="1351"/>
                      <a:pt x="326" y="1342"/>
                      <a:pt x="326" y="1342"/>
                    </a:cubicBezTo>
                    <a:cubicBezTo>
                      <a:pt x="326" y="1342"/>
                      <a:pt x="333" y="1344"/>
                      <a:pt x="334" y="1341"/>
                    </a:cubicBezTo>
                    <a:cubicBezTo>
                      <a:pt x="336" y="1337"/>
                      <a:pt x="336" y="1331"/>
                      <a:pt x="336" y="1331"/>
                    </a:cubicBezTo>
                    <a:cubicBezTo>
                      <a:pt x="341" y="1317"/>
                      <a:pt x="341" y="1317"/>
                      <a:pt x="341" y="1317"/>
                    </a:cubicBezTo>
                    <a:cubicBezTo>
                      <a:pt x="346" y="1313"/>
                      <a:pt x="346" y="1313"/>
                      <a:pt x="346" y="1313"/>
                    </a:cubicBezTo>
                    <a:cubicBezTo>
                      <a:pt x="356" y="1304"/>
                      <a:pt x="356" y="1304"/>
                      <a:pt x="356" y="1304"/>
                    </a:cubicBezTo>
                    <a:cubicBezTo>
                      <a:pt x="363" y="1313"/>
                      <a:pt x="363" y="1313"/>
                      <a:pt x="363" y="1313"/>
                    </a:cubicBezTo>
                    <a:cubicBezTo>
                      <a:pt x="363" y="1313"/>
                      <a:pt x="370" y="1311"/>
                      <a:pt x="371" y="1317"/>
                    </a:cubicBezTo>
                    <a:cubicBezTo>
                      <a:pt x="372" y="1323"/>
                      <a:pt x="378" y="1325"/>
                      <a:pt x="378" y="1325"/>
                    </a:cubicBezTo>
                    <a:cubicBezTo>
                      <a:pt x="388" y="1325"/>
                      <a:pt x="388" y="1325"/>
                      <a:pt x="388" y="1325"/>
                    </a:cubicBezTo>
                    <a:cubicBezTo>
                      <a:pt x="406" y="1335"/>
                      <a:pt x="406" y="1335"/>
                      <a:pt x="406" y="1335"/>
                    </a:cubicBezTo>
                    <a:cubicBezTo>
                      <a:pt x="406" y="1335"/>
                      <a:pt x="429" y="1335"/>
                      <a:pt x="429" y="1336"/>
                    </a:cubicBezTo>
                    <a:cubicBezTo>
                      <a:pt x="430" y="1337"/>
                      <a:pt x="444" y="1349"/>
                      <a:pt x="447" y="1349"/>
                    </a:cubicBezTo>
                    <a:cubicBezTo>
                      <a:pt x="451" y="1349"/>
                      <a:pt x="464" y="1348"/>
                      <a:pt x="467" y="1357"/>
                    </a:cubicBezTo>
                    <a:cubicBezTo>
                      <a:pt x="470" y="1366"/>
                      <a:pt x="470" y="1373"/>
                      <a:pt x="470" y="1373"/>
                    </a:cubicBezTo>
                    <a:cubicBezTo>
                      <a:pt x="470" y="1373"/>
                      <a:pt x="484" y="1381"/>
                      <a:pt x="483" y="1382"/>
                    </a:cubicBezTo>
                    <a:cubicBezTo>
                      <a:pt x="483" y="1383"/>
                      <a:pt x="474" y="1384"/>
                      <a:pt x="469" y="1385"/>
                    </a:cubicBezTo>
                    <a:cubicBezTo>
                      <a:pt x="482" y="1388"/>
                      <a:pt x="502" y="1393"/>
                      <a:pt x="502" y="1387"/>
                    </a:cubicBezTo>
                    <a:close/>
                  </a:path>
                </a:pathLst>
              </a:custGeom>
              <a:solidFill>
                <a:srgbClr val="A6CC39"/>
              </a:solidFill>
              <a:ln w="3175" cap="flat">
                <a:solidFill>
                  <a:sysClr val="window" lastClr="FFFFFF"/>
                </a:solidFill>
                <a:prstDash val="solid"/>
                <a:miter lim="800000"/>
                <a:headEnd/>
                <a:tailEnd/>
              </a:ln>
            </p:spPr>
            <p:txBody>
              <a:bodyPr/>
              <a:lstStyle/>
              <a:p>
                <a:pPr algn="ctr" defTabSz="1221661" fontAlgn="auto">
                  <a:spcBef>
                    <a:spcPts val="0"/>
                  </a:spcBef>
                  <a:spcAft>
                    <a:spcPts val="0"/>
                  </a:spcAft>
                  <a:defRPr/>
                </a:pPr>
                <a:endParaRPr lang="en-AU" sz="800" kern="0" dirty="0">
                  <a:solidFill>
                    <a:prstClr val="black"/>
                  </a:solidFill>
                  <a:latin typeface="Arial" panose="020B0604020202020204" pitchFamily="34" charset="0"/>
                  <a:cs typeface="Arial" panose="020B0604020202020204" pitchFamily="34" charset="0"/>
                </a:endParaRPr>
              </a:p>
            </p:txBody>
          </p:sp>
          <p:sp>
            <p:nvSpPr>
              <p:cNvPr id="68" name="Freeform 73"/>
              <p:cNvSpPr>
                <a:spLocks/>
              </p:cNvSpPr>
              <p:nvPr/>
            </p:nvSpPr>
            <p:spPr bwMode="auto">
              <a:xfrm>
                <a:off x="8613776" y="4022725"/>
                <a:ext cx="1120775" cy="960438"/>
              </a:xfrm>
              <a:custGeom>
                <a:avLst/>
                <a:gdLst>
                  <a:gd name="T0" fmla="*/ 1097 w 1161"/>
                  <a:gd name="T1" fmla="*/ 626 h 993"/>
                  <a:gd name="T2" fmla="*/ 1048 w 1161"/>
                  <a:gd name="T3" fmla="*/ 591 h 993"/>
                  <a:gd name="T4" fmla="*/ 1056 w 1161"/>
                  <a:gd name="T5" fmla="*/ 488 h 993"/>
                  <a:gd name="T6" fmla="*/ 1080 w 1161"/>
                  <a:gd name="T7" fmla="*/ 442 h 993"/>
                  <a:gd name="T8" fmla="*/ 1137 w 1161"/>
                  <a:gd name="T9" fmla="*/ 454 h 993"/>
                  <a:gd name="T10" fmla="*/ 1152 w 1161"/>
                  <a:gd name="T11" fmla="*/ 356 h 993"/>
                  <a:gd name="T12" fmla="*/ 1139 w 1161"/>
                  <a:gd name="T13" fmla="*/ 295 h 993"/>
                  <a:gd name="T14" fmla="*/ 1091 w 1161"/>
                  <a:gd name="T15" fmla="*/ 308 h 993"/>
                  <a:gd name="T16" fmla="*/ 1048 w 1161"/>
                  <a:gd name="T17" fmla="*/ 315 h 993"/>
                  <a:gd name="T18" fmla="*/ 983 w 1161"/>
                  <a:gd name="T19" fmla="*/ 326 h 993"/>
                  <a:gd name="T20" fmla="*/ 932 w 1161"/>
                  <a:gd name="T21" fmla="*/ 333 h 993"/>
                  <a:gd name="T22" fmla="*/ 887 w 1161"/>
                  <a:gd name="T23" fmla="*/ 312 h 993"/>
                  <a:gd name="T24" fmla="*/ 839 w 1161"/>
                  <a:gd name="T25" fmla="*/ 245 h 993"/>
                  <a:gd name="T26" fmla="*/ 800 w 1161"/>
                  <a:gd name="T27" fmla="*/ 202 h 993"/>
                  <a:gd name="T28" fmla="*/ 722 w 1161"/>
                  <a:gd name="T29" fmla="*/ 143 h 993"/>
                  <a:gd name="T30" fmla="*/ 639 w 1161"/>
                  <a:gd name="T31" fmla="*/ 109 h 993"/>
                  <a:gd name="T32" fmla="*/ 598 w 1161"/>
                  <a:gd name="T33" fmla="*/ 115 h 993"/>
                  <a:gd name="T34" fmla="*/ 552 w 1161"/>
                  <a:gd name="T35" fmla="*/ 127 h 993"/>
                  <a:gd name="T36" fmla="*/ 483 w 1161"/>
                  <a:gd name="T37" fmla="*/ 95 h 993"/>
                  <a:gd name="T38" fmla="*/ 467 w 1161"/>
                  <a:gd name="T39" fmla="*/ 28 h 993"/>
                  <a:gd name="T40" fmla="*/ 400 w 1161"/>
                  <a:gd name="T41" fmla="*/ 14 h 993"/>
                  <a:gd name="T42" fmla="*/ 365 w 1161"/>
                  <a:gd name="T43" fmla="*/ 73 h 993"/>
                  <a:gd name="T44" fmla="*/ 300 w 1161"/>
                  <a:gd name="T45" fmla="*/ 77 h 993"/>
                  <a:gd name="T46" fmla="*/ 237 w 1161"/>
                  <a:gd name="T47" fmla="*/ 133 h 993"/>
                  <a:gd name="T48" fmla="*/ 239 w 1161"/>
                  <a:gd name="T49" fmla="*/ 210 h 993"/>
                  <a:gd name="T50" fmla="*/ 245 w 1161"/>
                  <a:gd name="T51" fmla="*/ 352 h 993"/>
                  <a:gd name="T52" fmla="*/ 141 w 1161"/>
                  <a:gd name="T53" fmla="*/ 380 h 993"/>
                  <a:gd name="T54" fmla="*/ 54 w 1161"/>
                  <a:gd name="T55" fmla="*/ 476 h 993"/>
                  <a:gd name="T56" fmla="*/ 4 w 1161"/>
                  <a:gd name="T57" fmla="*/ 522 h 993"/>
                  <a:gd name="T58" fmla="*/ 12 w 1161"/>
                  <a:gd name="T59" fmla="*/ 579 h 993"/>
                  <a:gd name="T60" fmla="*/ 53 w 1161"/>
                  <a:gd name="T61" fmla="*/ 606 h 993"/>
                  <a:gd name="T62" fmla="*/ 67 w 1161"/>
                  <a:gd name="T63" fmla="*/ 642 h 993"/>
                  <a:gd name="T64" fmla="*/ 141 w 1161"/>
                  <a:gd name="T65" fmla="*/ 682 h 993"/>
                  <a:gd name="T66" fmla="*/ 205 w 1161"/>
                  <a:gd name="T67" fmla="*/ 737 h 993"/>
                  <a:gd name="T68" fmla="*/ 274 w 1161"/>
                  <a:gd name="T69" fmla="*/ 814 h 993"/>
                  <a:gd name="T70" fmla="*/ 329 w 1161"/>
                  <a:gd name="T71" fmla="*/ 812 h 993"/>
                  <a:gd name="T72" fmla="*/ 365 w 1161"/>
                  <a:gd name="T73" fmla="*/ 752 h 993"/>
                  <a:gd name="T74" fmla="*/ 437 w 1161"/>
                  <a:gd name="T75" fmla="*/ 749 h 993"/>
                  <a:gd name="T76" fmla="*/ 499 w 1161"/>
                  <a:gd name="T77" fmla="*/ 790 h 993"/>
                  <a:gd name="T78" fmla="*/ 575 w 1161"/>
                  <a:gd name="T79" fmla="*/ 798 h 993"/>
                  <a:gd name="T80" fmla="*/ 648 w 1161"/>
                  <a:gd name="T81" fmla="*/ 785 h 993"/>
                  <a:gd name="T82" fmla="*/ 730 w 1161"/>
                  <a:gd name="T83" fmla="*/ 817 h 993"/>
                  <a:gd name="T84" fmla="*/ 776 w 1161"/>
                  <a:gd name="T85" fmla="*/ 804 h 993"/>
                  <a:gd name="T86" fmla="*/ 827 w 1161"/>
                  <a:gd name="T87" fmla="*/ 784 h 993"/>
                  <a:gd name="T88" fmla="*/ 889 w 1161"/>
                  <a:gd name="T89" fmla="*/ 782 h 993"/>
                  <a:gd name="T90" fmla="*/ 966 w 1161"/>
                  <a:gd name="T91" fmla="*/ 918 h 993"/>
                  <a:gd name="T92" fmla="*/ 971 w 1161"/>
                  <a:gd name="T93" fmla="*/ 975 h 993"/>
                  <a:gd name="T94" fmla="*/ 985 w 1161"/>
                  <a:gd name="T95" fmla="*/ 972 h 993"/>
                  <a:gd name="T96" fmla="*/ 992 w 1161"/>
                  <a:gd name="T97" fmla="*/ 916 h 993"/>
                  <a:gd name="T98" fmla="*/ 1026 w 1161"/>
                  <a:gd name="T99" fmla="*/ 860 h 993"/>
                  <a:gd name="T100" fmla="*/ 1050 w 1161"/>
                  <a:gd name="T101" fmla="*/ 811 h 993"/>
                  <a:gd name="T102" fmla="*/ 1045 w 1161"/>
                  <a:gd name="T103" fmla="*/ 733 h 993"/>
                  <a:gd name="T104" fmla="*/ 1091 w 1161"/>
                  <a:gd name="T105" fmla="*/ 720 h 993"/>
                  <a:gd name="T106" fmla="*/ 1098 w 1161"/>
                  <a:gd name="T107" fmla="*/ 64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993">
                    <a:moveTo>
                      <a:pt x="1098" y="649"/>
                    </a:moveTo>
                    <a:cubicBezTo>
                      <a:pt x="1098" y="647"/>
                      <a:pt x="1098" y="635"/>
                      <a:pt x="1098" y="625"/>
                    </a:cubicBezTo>
                    <a:cubicBezTo>
                      <a:pt x="1097" y="626"/>
                      <a:pt x="1097" y="626"/>
                      <a:pt x="1097" y="626"/>
                    </a:cubicBezTo>
                    <a:cubicBezTo>
                      <a:pt x="1080" y="617"/>
                      <a:pt x="1080" y="617"/>
                      <a:pt x="1080" y="617"/>
                    </a:cubicBezTo>
                    <a:cubicBezTo>
                      <a:pt x="1059" y="617"/>
                      <a:pt x="1059" y="617"/>
                      <a:pt x="1059" y="617"/>
                    </a:cubicBezTo>
                    <a:cubicBezTo>
                      <a:pt x="1059" y="617"/>
                      <a:pt x="1053" y="595"/>
                      <a:pt x="1048" y="591"/>
                    </a:cubicBezTo>
                    <a:cubicBezTo>
                      <a:pt x="1043" y="588"/>
                      <a:pt x="1058" y="557"/>
                      <a:pt x="1049" y="548"/>
                    </a:cubicBezTo>
                    <a:cubicBezTo>
                      <a:pt x="1040" y="539"/>
                      <a:pt x="1049" y="518"/>
                      <a:pt x="1049" y="515"/>
                    </a:cubicBezTo>
                    <a:cubicBezTo>
                      <a:pt x="1049" y="512"/>
                      <a:pt x="1054" y="490"/>
                      <a:pt x="1056" y="488"/>
                    </a:cubicBezTo>
                    <a:cubicBezTo>
                      <a:pt x="1058" y="486"/>
                      <a:pt x="1056" y="468"/>
                      <a:pt x="1056" y="466"/>
                    </a:cubicBezTo>
                    <a:cubicBezTo>
                      <a:pt x="1056" y="464"/>
                      <a:pt x="1070" y="447"/>
                      <a:pt x="1070" y="442"/>
                    </a:cubicBezTo>
                    <a:cubicBezTo>
                      <a:pt x="1070" y="437"/>
                      <a:pt x="1077" y="442"/>
                      <a:pt x="1080" y="442"/>
                    </a:cubicBezTo>
                    <a:cubicBezTo>
                      <a:pt x="1082" y="442"/>
                      <a:pt x="1101" y="446"/>
                      <a:pt x="1101" y="446"/>
                    </a:cubicBezTo>
                    <a:cubicBezTo>
                      <a:pt x="1101" y="446"/>
                      <a:pt x="1117" y="461"/>
                      <a:pt x="1124" y="465"/>
                    </a:cubicBezTo>
                    <a:cubicBezTo>
                      <a:pt x="1131" y="468"/>
                      <a:pt x="1137" y="460"/>
                      <a:pt x="1137" y="454"/>
                    </a:cubicBezTo>
                    <a:cubicBezTo>
                      <a:pt x="1137" y="449"/>
                      <a:pt x="1140" y="435"/>
                      <a:pt x="1143" y="419"/>
                    </a:cubicBezTo>
                    <a:cubicBezTo>
                      <a:pt x="1145" y="403"/>
                      <a:pt x="1160" y="389"/>
                      <a:pt x="1161" y="383"/>
                    </a:cubicBezTo>
                    <a:cubicBezTo>
                      <a:pt x="1161" y="377"/>
                      <a:pt x="1153" y="360"/>
                      <a:pt x="1152" y="356"/>
                    </a:cubicBezTo>
                    <a:cubicBezTo>
                      <a:pt x="1152" y="351"/>
                      <a:pt x="1145" y="345"/>
                      <a:pt x="1139" y="331"/>
                    </a:cubicBezTo>
                    <a:cubicBezTo>
                      <a:pt x="1132" y="317"/>
                      <a:pt x="1146" y="305"/>
                      <a:pt x="1146" y="305"/>
                    </a:cubicBezTo>
                    <a:cubicBezTo>
                      <a:pt x="1139" y="295"/>
                      <a:pt x="1139" y="295"/>
                      <a:pt x="1139" y="295"/>
                    </a:cubicBezTo>
                    <a:cubicBezTo>
                      <a:pt x="1137" y="298"/>
                      <a:pt x="1134" y="303"/>
                      <a:pt x="1130" y="303"/>
                    </a:cubicBezTo>
                    <a:cubicBezTo>
                      <a:pt x="1124" y="304"/>
                      <a:pt x="1117" y="294"/>
                      <a:pt x="1112" y="296"/>
                    </a:cubicBezTo>
                    <a:cubicBezTo>
                      <a:pt x="1106" y="298"/>
                      <a:pt x="1091" y="304"/>
                      <a:pt x="1091" y="308"/>
                    </a:cubicBezTo>
                    <a:cubicBezTo>
                      <a:pt x="1091" y="311"/>
                      <a:pt x="1094" y="314"/>
                      <a:pt x="1090" y="318"/>
                    </a:cubicBezTo>
                    <a:cubicBezTo>
                      <a:pt x="1087" y="322"/>
                      <a:pt x="1079" y="337"/>
                      <a:pt x="1074" y="332"/>
                    </a:cubicBezTo>
                    <a:cubicBezTo>
                      <a:pt x="1069" y="328"/>
                      <a:pt x="1051" y="316"/>
                      <a:pt x="1048" y="315"/>
                    </a:cubicBezTo>
                    <a:cubicBezTo>
                      <a:pt x="1045" y="314"/>
                      <a:pt x="1034" y="301"/>
                      <a:pt x="1028" y="316"/>
                    </a:cubicBezTo>
                    <a:cubicBezTo>
                      <a:pt x="1021" y="331"/>
                      <a:pt x="1008" y="337"/>
                      <a:pt x="1006" y="336"/>
                    </a:cubicBezTo>
                    <a:cubicBezTo>
                      <a:pt x="1004" y="335"/>
                      <a:pt x="986" y="324"/>
                      <a:pt x="983" y="326"/>
                    </a:cubicBezTo>
                    <a:cubicBezTo>
                      <a:pt x="979" y="328"/>
                      <a:pt x="955" y="324"/>
                      <a:pt x="955" y="324"/>
                    </a:cubicBezTo>
                    <a:cubicBezTo>
                      <a:pt x="944" y="319"/>
                      <a:pt x="944" y="319"/>
                      <a:pt x="944" y="319"/>
                    </a:cubicBezTo>
                    <a:cubicBezTo>
                      <a:pt x="932" y="333"/>
                      <a:pt x="932" y="333"/>
                      <a:pt x="932" y="333"/>
                    </a:cubicBezTo>
                    <a:cubicBezTo>
                      <a:pt x="908" y="339"/>
                      <a:pt x="908" y="339"/>
                      <a:pt x="908" y="339"/>
                    </a:cubicBezTo>
                    <a:cubicBezTo>
                      <a:pt x="908" y="339"/>
                      <a:pt x="891" y="347"/>
                      <a:pt x="891" y="344"/>
                    </a:cubicBezTo>
                    <a:cubicBezTo>
                      <a:pt x="891" y="341"/>
                      <a:pt x="889" y="314"/>
                      <a:pt x="887" y="312"/>
                    </a:cubicBezTo>
                    <a:cubicBezTo>
                      <a:pt x="885" y="310"/>
                      <a:pt x="882" y="294"/>
                      <a:pt x="873" y="293"/>
                    </a:cubicBezTo>
                    <a:cubicBezTo>
                      <a:pt x="864" y="292"/>
                      <a:pt x="850" y="287"/>
                      <a:pt x="850" y="285"/>
                    </a:cubicBezTo>
                    <a:cubicBezTo>
                      <a:pt x="849" y="283"/>
                      <a:pt x="842" y="250"/>
                      <a:pt x="839" y="245"/>
                    </a:cubicBezTo>
                    <a:cubicBezTo>
                      <a:pt x="836" y="240"/>
                      <a:pt x="831" y="223"/>
                      <a:pt x="829" y="221"/>
                    </a:cubicBezTo>
                    <a:cubicBezTo>
                      <a:pt x="827" y="219"/>
                      <a:pt x="821" y="195"/>
                      <a:pt x="817" y="195"/>
                    </a:cubicBezTo>
                    <a:cubicBezTo>
                      <a:pt x="813" y="195"/>
                      <a:pt x="800" y="202"/>
                      <a:pt x="800" y="202"/>
                    </a:cubicBezTo>
                    <a:cubicBezTo>
                      <a:pt x="800" y="202"/>
                      <a:pt x="772" y="214"/>
                      <a:pt x="767" y="210"/>
                    </a:cubicBezTo>
                    <a:cubicBezTo>
                      <a:pt x="761" y="205"/>
                      <a:pt x="745" y="180"/>
                      <a:pt x="743" y="177"/>
                    </a:cubicBezTo>
                    <a:cubicBezTo>
                      <a:pt x="741" y="174"/>
                      <a:pt x="727" y="147"/>
                      <a:pt x="722" y="143"/>
                    </a:cubicBezTo>
                    <a:cubicBezTo>
                      <a:pt x="718" y="140"/>
                      <a:pt x="701" y="134"/>
                      <a:pt x="690" y="131"/>
                    </a:cubicBezTo>
                    <a:cubicBezTo>
                      <a:pt x="680" y="129"/>
                      <a:pt x="665" y="113"/>
                      <a:pt x="657" y="115"/>
                    </a:cubicBezTo>
                    <a:cubicBezTo>
                      <a:pt x="649" y="117"/>
                      <a:pt x="641" y="107"/>
                      <a:pt x="639" y="109"/>
                    </a:cubicBezTo>
                    <a:cubicBezTo>
                      <a:pt x="637" y="111"/>
                      <a:pt x="627" y="123"/>
                      <a:pt x="626" y="123"/>
                    </a:cubicBezTo>
                    <a:cubicBezTo>
                      <a:pt x="625" y="123"/>
                      <a:pt x="606" y="127"/>
                      <a:pt x="605" y="125"/>
                    </a:cubicBezTo>
                    <a:cubicBezTo>
                      <a:pt x="604" y="124"/>
                      <a:pt x="598" y="115"/>
                      <a:pt x="598" y="115"/>
                    </a:cubicBezTo>
                    <a:cubicBezTo>
                      <a:pt x="598" y="115"/>
                      <a:pt x="586" y="124"/>
                      <a:pt x="583" y="126"/>
                    </a:cubicBezTo>
                    <a:cubicBezTo>
                      <a:pt x="580" y="128"/>
                      <a:pt x="559" y="124"/>
                      <a:pt x="560" y="129"/>
                    </a:cubicBezTo>
                    <a:cubicBezTo>
                      <a:pt x="561" y="135"/>
                      <a:pt x="552" y="127"/>
                      <a:pt x="552" y="127"/>
                    </a:cubicBezTo>
                    <a:cubicBezTo>
                      <a:pt x="552" y="127"/>
                      <a:pt x="547" y="106"/>
                      <a:pt x="544" y="103"/>
                    </a:cubicBezTo>
                    <a:cubicBezTo>
                      <a:pt x="541" y="101"/>
                      <a:pt x="535" y="98"/>
                      <a:pt x="528" y="98"/>
                    </a:cubicBezTo>
                    <a:cubicBezTo>
                      <a:pt x="521" y="98"/>
                      <a:pt x="488" y="94"/>
                      <a:pt x="483" y="95"/>
                    </a:cubicBezTo>
                    <a:cubicBezTo>
                      <a:pt x="478" y="96"/>
                      <a:pt x="465" y="94"/>
                      <a:pt x="467" y="90"/>
                    </a:cubicBezTo>
                    <a:cubicBezTo>
                      <a:pt x="469" y="86"/>
                      <a:pt x="477" y="69"/>
                      <a:pt x="476" y="60"/>
                    </a:cubicBezTo>
                    <a:cubicBezTo>
                      <a:pt x="474" y="52"/>
                      <a:pt x="469" y="29"/>
                      <a:pt x="467" y="28"/>
                    </a:cubicBezTo>
                    <a:cubicBezTo>
                      <a:pt x="465" y="27"/>
                      <a:pt x="444" y="18"/>
                      <a:pt x="443" y="17"/>
                    </a:cubicBezTo>
                    <a:cubicBezTo>
                      <a:pt x="441" y="17"/>
                      <a:pt x="427" y="18"/>
                      <a:pt x="423" y="18"/>
                    </a:cubicBezTo>
                    <a:cubicBezTo>
                      <a:pt x="419" y="19"/>
                      <a:pt x="404" y="20"/>
                      <a:pt x="400" y="14"/>
                    </a:cubicBezTo>
                    <a:cubicBezTo>
                      <a:pt x="396" y="8"/>
                      <a:pt x="388" y="0"/>
                      <a:pt x="386" y="1"/>
                    </a:cubicBezTo>
                    <a:cubicBezTo>
                      <a:pt x="385" y="1"/>
                      <a:pt x="378" y="4"/>
                      <a:pt x="372" y="6"/>
                    </a:cubicBezTo>
                    <a:cubicBezTo>
                      <a:pt x="365" y="73"/>
                      <a:pt x="365" y="73"/>
                      <a:pt x="365" y="73"/>
                    </a:cubicBezTo>
                    <a:cubicBezTo>
                      <a:pt x="365" y="73"/>
                      <a:pt x="345" y="68"/>
                      <a:pt x="340" y="73"/>
                    </a:cubicBezTo>
                    <a:cubicBezTo>
                      <a:pt x="335" y="78"/>
                      <a:pt x="323" y="86"/>
                      <a:pt x="320" y="86"/>
                    </a:cubicBezTo>
                    <a:cubicBezTo>
                      <a:pt x="316" y="86"/>
                      <a:pt x="307" y="77"/>
                      <a:pt x="300" y="77"/>
                    </a:cubicBezTo>
                    <a:cubicBezTo>
                      <a:pt x="293" y="77"/>
                      <a:pt x="289" y="99"/>
                      <a:pt x="287" y="112"/>
                    </a:cubicBezTo>
                    <a:cubicBezTo>
                      <a:pt x="285" y="124"/>
                      <a:pt x="271" y="119"/>
                      <a:pt x="267" y="121"/>
                    </a:cubicBezTo>
                    <a:cubicBezTo>
                      <a:pt x="263" y="123"/>
                      <a:pt x="244" y="136"/>
                      <a:pt x="237" y="133"/>
                    </a:cubicBezTo>
                    <a:cubicBezTo>
                      <a:pt x="229" y="130"/>
                      <a:pt x="205" y="138"/>
                      <a:pt x="205" y="138"/>
                    </a:cubicBezTo>
                    <a:cubicBezTo>
                      <a:pt x="205" y="138"/>
                      <a:pt x="218" y="166"/>
                      <a:pt x="221" y="170"/>
                    </a:cubicBezTo>
                    <a:cubicBezTo>
                      <a:pt x="224" y="174"/>
                      <a:pt x="222" y="197"/>
                      <a:pt x="239" y="210"/>
                    </a:cubicBezTo>
                    <a:cubicBezTo>
                      <a:pt x="255" y="223"/>
                      <a:pt x="245" y="251"/>
                      <a:pt x="251" y="265"/>
                    </a:cubicBezTo>
                    <a:cubicBezTo>
                      <a:pt x="257" y="280"/>
                      <a:pt x="247" y="300"/>
                      <a:pt x="245" y="318"/>
                    </a:cubicBezTo>
                    <a:cubicBezTo>
                      <a:pt x="243" y="335"/>
                      <a:pt x="247" y="339"/>
                      <a:pt x="245" y="352"/>
                    </a:cubicBezTo>
                    <a:cubicBezTo>
                      <a:pt x="243" y="366"/>
                      <a:pt x="221" y="360"/>
                      <a:pt x="210" y="365"/>
                    </a:cubicBezTo>
                    <a:cubicBezTo>
                      <a:pt x="199" y="370"/>
                      <a:pt x="170" y="359"/>
                      <a:pt x="170" y="359"/>
                    </a:cubicBezTo>
                    <a:cubicBezTo>
                      <a:pt x="170" y="359"/>
                      <a:pt x="146" y="365"/>
                      <a:pt x="141" y="380"/>
                    </a:cubicBezTo>
                    <a:cubicBezTo>
                      <a:pt x="136" y="395"/>
                      <a:pt x="106" y="389"/>
                      <a:pt x="106" y="389"/>
                    </a:cubicBezTo>
                    <a:cubicBezTo>
                      <a:pt x="106" y="389"/>
                      <a:pt x="84" y="406"/>
                      <a:pt x="78" y="414"/>
                    </a:cubicBezTo>
                    <a:cubicBezTo>
                      <a:pt x="72" y="422"/>
                      <a:pt x="60" y="460"/>
                      <a:pt x="54" y="476"/>
                    </a:cubicBezTo>
                    <a:cubicBezTo>
                      <a:pt x="48" y="493"/>
                      <a:pt x="41" y="515"/>
                      <a:pt x="41" y="523"/>
                    </a:cubicBezTo>
                    <a:cubicBezTo>
                      <a:pt x="41" y="529"/>
                      <a:pt x="21" y="524"/>
                      <a:pt x="8" y="521"/>
                    </a:cubicBezTo>
                    <a:cubicBezTo>
                      <a:pt x="6" y="521"/>
                      <a:pt x="5" y="522"/>
                      <a:pt x="4" y="522"/>
                    </a:cubicBezTo>
                    <a:cubicBezTo>
                      <a:pt x="3" y="523"/>
                      <a:pt x="0" y="534"/>
                      <a:pt x="1" y="540"/>
                    </a:cubicBezTo>
                    <a:cubicBezTo>
                      <a:pt x="2" y="547"/>
                      <a:pt x="5" y="561"/>
                      <a:pt x="5" y="565"/>
                    </a:cubicBezTo>
                    <a:cubicBezTo>
                      <a:pt x="5" y="568"/>
                      <a:pt x="10" y="572"/>
                      <a:pt x="12" y="579"/>
                    </a:cubicBezTo>
                    <a:cubicBezTo>
                      <a:pt x="13" y="585"/>
                      <a:pt x="18" y="596"/>
                      <a:pt x="23" y="597"/>
                    </a:cubicBezTo>
                    <a:cubicBezTo>
                      <a:pt x="29" y="599"/>
                      <a:pt x="40" y="601"/>
                      <a:pt x="41" y="601"/>
                    </a:cubicBezTo>
                    <a:cubicBezTo>
                      <a:pt x="43" y="601"/>
                      <a:pt x="53" y="602"/>
                      <a:pt x="53" y="606"/>
                    </a:cubicBezTo>
                    <a:cubicBezTo>
                      <a:pt x="53" y="610"/>
                      <a:pt x="56" y="618"/>
                      <a:pt x="54" y="623"/>
                    </a:cubicBezTo>
                    <a:cubicBezTo>
                      <a:pt x="52" y="628"/>
                      <a:pt x="52" y="634"/>
                      <a:pt x="55" y="636"/>
                    </a:cubicBezTo>
                    <a:cubicBezTo>
                      <a:pt x="58" y="637"/>
                      <a:pt x="65" y="642"/>
                      <a:pt x="67" y="642"/>
                    </a:cubicBezTo>
                    <a:cubicBezTo>
                      <a:pt x="70" y="643"/>
                      <a:pt x="92" y="649"/>
                      <a:pt x="95" y="654"/>
                    </a:cubicBezTo>
                    <a:cubicBezTo>
                      <a:pt x="99" y="660"/>
                      <a:pt x="120" y="672"/>
                      <a:pt x="121" y="672"/>
                    </a:cubicBezTo>
                    <a:cubicBezTo>
                      <a:pt x="122" y="672"/>
                      <a:pt x="139" y="680"/>
                      <a:pt x="141" y="682"/>
                    </a:cubicBezTo>
                    <a:cubicBezTo>
                      <a:pt x="143" y="684"/>
                      <a:pt x="163" y="694"/>
                      <a:pt x="163" y="696"/>
                    </a:cubicBezTo>
                    <a:cubicBezTo>
                      <a:pt x="163" y="699"/>
                      <a:pt x="180" y="726"/>
                      <a:pt x="185" y="727"/>
                    </a:cubicBezTo>
                    <a:cubicBezTo>
                      <a:pt x="190" y="728"/>
                      <a:pt x="200" y="732"/>
                      <a:pt x="205" y="737"/>
                    </a:cubicBezTo>
                    <a:cubicBezTo>
                      <a:pt x="210" y="742"/>
                      <a:pt x="218" y="768"/>
                      <a:pt x="222" y="770"/>
                    </a:cubicBezTo>
                    <a:cubicBezTo>
                      <a:pt x="226" y="773"/>
                      <a:pt x="247" y="792"/>
                      <a:pt x="253" y="799"/>
                    </a:cubicBezTo>
                    <a:cubicBezTo>
                      <a:pt x="258" y="806"/>
                      <a:pt x="265" y="811"/>
                      <a:pt x="274" y="814"/>
                    </a:cubicBezTo>
                    <a:cubicBezTo>
                      <a:pt x="282" y="816"/>
                      <a:pt x="297" y="824"/>
                      <a:pt x="299" y="820"/>
                    </a:cubicBezTo>
                    <a:cubicBezTo>
                      <a:pt x="301" y="817"/>
                      <a:pt x="308" y="808"/>
                      <a:pt x="313" y="808"/>
                    </a:cubicBezTo>
                    <a:cubicBezTo>
                      <a:pt x="318" y="808"/>
                      <a:pt x="328" y="815"/>
                      <a:pt x="329" y="812"/>
                    </a:cubicBezTo>
                    <a:cubicBezTo>
                      <a:pt x="329" y="808"/>
                      <a:pt x="325" y="795"/>
                      <a:pt x="324" y="792"/>
                    </a:cubicBezTo>
                    <a:cubicBezTo>
                      <a:pt x="323" y="789"/>
                      <a:pt x="328" y="765"/>
                      <a:pt x="330" y="761"/>
                    </a:cubicBezTo>
                    <a:cubicBezTo>
                      <a:pt x="333" y="757"/>
                      <a:pt x="363" y="751"/>
                      <a:pt x="365" y="752"/>
                    </a:cubicBezTo>
                    <a:cubicBezTo>
                      <a:pt x="366" y="754"/>
                      <a:pt x="385" y="757"/>
                      <a:pt x="385" y="757"/>
                    </a:cubicBezTo>
                    <a:cubicBezTo>
                      <a:pt x="385" y="757"/>
                      <a:pt x="403" y="759"/>
                      <a:pt x="409" y="759"/>
                    </a:cubicBezTo>
                    <a:cubicBezTo>
                      <a:pt x="414" y="759"/>
                      <a:pt x="435" y="750"/>
                      <a:pt x="437" y="749"/>
                    </a:cubicBezTo>
                    <a:cubicBezTo>
                      <a:pt x="439" y="748"/>
                      <a:pt x="452" y="752"/>
                      <a:pt x="453" y="755"/>
                    </a:cubicBezTo>
                    <a:cubicBezTo>
                      <a:pt x="454" y="758"/>
                      <a:pt x="471" y="771"/>
                      <a:pt x="474" y="776"/>
                    </a:cubicBezTo>
                    <a:cubicBezTo>
                      <a:pt x="477" y="780"/>
                      <a:pt x="493" y="790"/>
                      <a:pt x="499" y="790"/>
                    </a:cubicBezTo>
                    <a:cubicBezTo>
                      <a:pt x="505" y="790"/>
                      <a:pt x="513" y="784"/>
                      <a:pt x="520" y="785"/>
                    </a:cubicBezTo>
                    <a:cubicBezTo>
                      <a:pt x="527" y="786"/>
                      <a:pt x="538" y="794"/>
                      <a:pt x="543" y="795"/>
                    </a:cubicBezTo>
                    <a:cubicBezTo>
                      <a:pt x="547" y="796"/>
                      <a:pt x="565" y="792"/>
                      <a:pt x="575" y="798"/>
                    </a:cubicBezTo>
                    <a:cubicBezTo>
                      <a:pt x="585" y="803"/>
                      <a:pt x="600" y="803"/>
                      <a:pt x="608" y="803"/>
                    </a:cubicBezTo>
                    <a:cubicBezTo>
                      <a:pt x="615" y="803"/>
                      <a:pt x="623" y="796"/>
                      <a:pt x="627" y="791"/>
                    </a:cubicBezTo>
                    <a:cubicBezTo>
                      <a:pt x="631" y="787"/>
                      <a:pt x="644" y="782"/>
                      <a:pt x="648" y="785"/>
                    </a:cubicBezTo>
                    <a:cubicBezTo>
                      <a:pt x="651" y="788"/>
                      <a:pt x="672" y="790"/>
                      <a:pt x="678" y="799"/>
                    </a:cubicBezTo>
                    <a:cubicBezTo>
                      <a:pt x="685" y="807"/>
                      <a:pt x="708" y="809"/>
                      <a:pt x="709" y="810"/>
                    </a:cubicBezTo>
                    <a:cubicBezTo>
                      <a:pt x="710" y="811"/>
                      <a:pt x="730" y="818"/>
                      <a:pt x="730" y="817"/>
                    </a:cubicBezTo>
                    <a:cubicBezTo>
                      <a:pt x="730" y="816"/>
                      <a:pt x="747" y="814"/>
                      <a:pt x="750" y="809"/>
                    </a:cubicBezTo>
                    <a:cubicBezTo>
                      <a:pt x="754" y="805"/>
                      <a:pt x="760" y="799"/>
                      <a:pt x="760" y="799"/>
                    </a:cubicBezTo>
                    <a:cubicBezTo>
                      <a:pt x="760" y="799"/>
                      <a:pt x="764" y="801"/>
                      <a:pt x="776" y="804"/>
                    </a:cubicBezTo>
                    <a:cubicBezTo>
                      <a:pt x="788" y="806"/>
                      <a:pt x="794" y="807"/>
                      <a:pt x="799" y="805"/>
                    </a:cubicBezTo>
                    <a:cubicBezTo>
                      <a:pt x="804" y="803"/>
                      <a:pt x="816" y="795"/>
                      <a:pt x="816" y="792"/>
                    </a:cubicBezTo>
                    <a:cubicBezTo>
                      <a:pt x="816" y="790"/>
                      <a:pt x="820" y="785"/>
                      <a:pt x="827" y="784"/>
                    </a:cubicBezTo>
                    <a:cubicBezTo>
                      <a:pt x="835" y="782"/>
                      <a:pt x="851" y="784"/>
                      <a:pt x="851" y="789"/>
                    </a:cubicBezTo>
                    <a:cubicBezTo>
                      <a:pt x="851" y="794"/>
                      <a:pt x="858" y="791"/>
                      <a:pt x="863" y="788"/>
                    </a:cubicBezTo>
                    <a:cubicBezTo>
                      <a:pt x="868" y="784"/>
                      <a:pt x="876" y="775"/>
                      <a:pt x="889" y="782"/>
                    </a:cubicBezTo>
                    <a:cubicBezTo>
                      <a:pt x="903" y="789"/>
                      <a:pt x="943" y="800"/>
                      <a:pt x="946" y="821"/>
                    </a:cubicBezTo>
                    <a:cubicBezTo>
                      <a:pt x="949" y="843"/>
                      <a:pt x="951" y="887"/>
                      <a:pt x="952" y="890"/>
                    </a:cubicBezTo>
                    <a:cubicBezTo>
                      <a:pt x="953" y="892"/>
                      <a:pt x="965" y="908"/>
                      <a:pt x="966" y="918"/>
                    </a:cubicBezTo>
                    <a:cubicBezTo>
                      <a:pt x="967" y="927"/>
                      <a:pt x="971" y="933"/>
                      <a:pt x="971" y="933"/>
                    </a:cubicBezTo>
                    <a:cubicBezTo>
                      <a:pt x="971" y="933"/>
                      <a:pt x="981" y="932"/>
                      <a:pt x="983" y="943"/>
                    </a:cubicBezTo>
                    <a:cubicBezTo>
                      <a:pt x="984" y="954"/>
                      <a:pt x="980" y="965"/>
                      <a:pt x="971" y="975"/>
                    </a:cubicBezTo>
                    <a:cubicBezTo>
                      <a:pt x="963" y="985"/>
                      <a:pt x="966" y="993"/>
                      <a:pt x="970" y="992"/>
                    </a:cubicBezTo>
                    <a:cubicBezTo>
                      <a:pt x="972" y="992"/>
                      <a:pt x="976" y="990"/>
                      <a:pt x="980" y="990"/>
                    </a:cubicBezTo>
                    <a:cubicBezTo>
                      <a:pt x="983" y="982"/>
                      <a:pt x="985" y="974"/>
                      <a:pt x="985" y="972"/>
                    </a:cubicBezTo>
                    <a:cubicBezTo>
                      <a:pt x="984" y="970"/>
                      <a:pt x="996" y="953"/>
                      <a:pt x="996" y="953"/>
                    </a:cubicBezTo>
                    <a:cubicBezTo>
                      <a:pt x="999" y="934"/>
                      <a:pt x="999" y="934"/>
                      <a:pt x="999" y="934"/>
                    </a:cubicBezTo>
                    <a:cubicBezTo>
                      <a:pt x="999" y="934"/>
                      <a:pt x="993" y="919"/>
                      <a:pt x="992" y="916"/>
                    </a:cubicBezTo>
                    <a:cubicBezTo>
                      <a:pt x="990" y="913"/>
                      <a:pt x="996" y="902"/>
                      <a:pt x="998" y="896"/>
                    </a:cubicBezTo>
                    <a:cubicBezTo>
                      <a:pt x="999" y="891"/>
                      <a:pt x="1007" y="884"/>
                      <a:pt x="1007" y="884"/>
                    </a:cubicBezTo>
                    <a:cubicBezTo>
                      <a:pt x="1026" y="860"/>
                      <a:pt x="1026" y="860"/>
                      <a:pt x="1026" y="860"/>
                    </a:cubicBezTo>
                    <a:cubicBezTo>
                      <a:pt x="1026" y="860"/>
                      <a:pt x="1023" y="852"/>
                      <a:pt x="1026" y="838"/>
                    </a:cubicBezTo>
                    <a:cubicBezTo>
                      <a:pt x="1029" y="823"/>
                      <a:pt x="1035" y="821"/>
                      <a:pt x="1034" y="819"/>
                    </a:cubicBezTo>
                    <a:cubicBezTo>
                      <a:pt x="1033" y="817"/>
                      <a:pt x="1050" y="817"/>
                      <a:pt x="1050" y="811"/>
                    </a:cubicBezTo>
                    <a:cubicBezTo>
                      <a:pt x="1050" y="805"/>
                      <a:pt x="1050" y="798"/>
                      <a:pt x="1042" y="792"/>
                    </a:cubicBezTo>
                    <a:cubicBezTo>
                      <a:pt x="1035" y="785"/>
                      <a:pt x="1029" y="774"/>
                      <a:pt x="1026" y="762"/>
                    </a:cubicBezTo>
                    <a:cubicBezTo>
                      <a:pt x="1023" y="750"/>
                      <a:pt x="1038" y="739"/>
                      <a:pt x="1045" y="733"/>
                    </a:cubicBezTo>
                    <a:cubicBezTo>
                      <a:pt x="1051" y="726"/>
                      <a:pt x="1052" y="712"/>
                      <a:pt x="1053" y="704"/>
                    </a:cubicBezTo>
                    <a:cubicBezTo>
                      <a:pt x="1055" y="696"/>
                      <a:pt x="1064" y="712"/>
                      <a:pt x="1072" y="715"/>
                    </a:cubicBezTo>
                    <a:cubicBezTo>
                      <a:pt x="1080" y="717"/>
                      <a:pt x="1086" y="719"/>
                      <a:pt x="1091" y="720"/>
                    </a:cubicBezTo>
                    <a:cubicBezTo>
                      <a:pt x="1092" y="721"/>
                      <a:pt x="1094" y="722"/>
                      <a:pt x="1096" y="723"/>
                    </a:cubicBezTo>
                    <a:cubicBezTo>
                      <a:pt x="1095" y="708"/>
                      <a:pt x="1094" y="671"/>
                      <a:pt x="1093" y="668"/>
                    </a:cubicBezTo>
                    <a:cubicBezTo>
                      <a:pt x="1092" y="664"/>
                      <a:pt x="1099" y="652"/>
                      <a:pt x="1098" y="649"/>
                    </a:cubicBez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69" name="Freeform 74"/>
              <p:cNvSpPr>
                <a:spLocks/>
              </p:cNvSpPr>
              <p:nvPr/>
            </p:nvSpPr>
            <p:spPr bwMode="auto">
              <a:xfrm>
                <a:off x="9667876" y="4587875"/>
                <a:ext cx="125413" cy="184150"/>
              </a:xfrm>
              <a:custGeom>
                <a:avLst/>
                <a:gdLst>
                  <a:gd name="T0" fmla="*/ 115 w 130"/>
                  <a:gd name="T1" fmla="*/ 42 h 191"/>
                  <a:gd name="T2" fmla="*/ 96 w 130"/>
                  <a:gd name="T3" fmla="*/ 24 h 191"/>
                  <a:gd name="T4" fmla="*/ 73 w 130"/>
                  <a:gd name="T5" fmla="*/ 0 h 191"/>
                  <a:gd name="T6" fmla="*/ 29 w 130"/>
                  <a:gd name="T7" fmla="*/ 26 h 191"/>
                  <a:gd name="T8" fmla="*/ 6 w 130"/>
                  <a:gd name="T9" fmla="*/ 41 h 191"/>
                  <a:gd name="T10" fmla="*/ 6 w 130"/>
                  <a:gd name="T11" fmla="*/ 65 h 191"/>
                  <a:gd name="T12" fmla="*/ 1 w 130"/>
                  <a:gd name="T13" fmla="*/ 84 h 191"/>
                  <a:gd name="T14" fmla="*/ 4 w 130"/>
                  <a:gd name="T15" fmla="*/ 139 h 191"/>
                  <a:gd name="T16" fmla="*/ 16 w 130"/>
                  <a:gd name="T17" fmla="*/ 144 h 191"/>
                  <a:gd name="T18" fmla="*/ 19 w 130"/>
                  <a:gd name="T19" fmla="*/ 171 h 191"/>
                  <a:gd name="T20" fmla="*/ 46 w 130"/>
                  <a:gd name="T21" fmla="*/ 189 h 191"/>
                  <a:gd name="T22" fmla="*/ 64 w 130"/>
                  <a:gd name="T23" fmla="*/ 161 h 191"/>
                  <a:gd name="T24" fmla="*/ 58 w 130"/>
                  <a:gd name="T25" fmla="*/ 118 h 191"/>
                  <a:gd name="T26" fmla="*/ 73 w 130"/>
                  <a:gd name="T27" fmla="*/ 112 h 191"/>
                  <a:gd name="T28" fmla="*/ 78 w 130"/>
                  <a:gd name="T29" fmla="*/ 72 h 191"/>
                  <a:gd name="T30" fmla="*/ 91 w 130"/>
                  <a:gd name="T31" fmla="*/ 58 h 191"/>
                  <a:gd name="T32" fmla="*/ 121 w 130"/>
                  <a:gd name="T33" fmla="*/ 51 h 191"/>
                  <a:gd name="T34" fmla="*/ 115 w 130"/>
                  <a:gd name="T35"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91">
                    <a:moveTo>
                      <a:pt x="115" y="42"/>
                    </a:moveTo>
                    <a:cubicBezTo>
                      <a:pt x="113" y="44"/>
                      <a:pt x="96" y="24"/>
                      <a:pt x="96" y="24"/>
                    </a:cubicBezTo>
                    <a:cubicBezTo>
                      <a:pt x="96" y="24"/>
                      <a:pt x="82" y="0"/>
                      <a:pt x="73" y="0"/>
                    </a:cubicBezTo>
                    <a:cubicBezTo>
                      <a:pt x="63" y="0"/>
                      <a:pt x="31" y="25"/>
                      <a:pt x="29" y="26"/>
                    </a:cubicBezTo>
                    <a:cubicBezTo>
                      <a:pt x="27" y="28"/>
                      <a:pt x="10" y="38"/>
                      <a:pt x="6" y="41"/>
                    </a:cubicBezTo>
                    <a:cubicBezTo>
                      <a:pt x="6" y="51"/>
                      <a:pt x="6" y="63"/>
                      <a:pt x="6" y="65"/>
                    </a:cubicBezTo>
                    <a:cubicBezTo>
                      <a:pt x="7" y="68"/>
                      <a:pt x="0" y="80"/>
                      <a:pt x="1" y="84"/>
                    </a:cubicBezTo>
                    <a:cubicBezTo>
                      <a:pt x="2" y="87"/>
                      <a:pt x="3" y="124"/>
                      <a:pt x="4" y="139"/>
                    </a:cubicBezTo>
                    <a:cubicBezTo>
                      <a:pt x="8" y="141"/>
                      <a:pt x="13" y="144"/>
                      <a:pt x="16" y="144"/>
                    </a:cubicBezTo>
                    <a:cubicBezTo>
                      <a:pt x="20" y="144"/>
                      <a:pt x="18" y="164"/>
                      <a:pt x="19" y="171"/>
                    </a:cubicBezTo>
                    <a:cubicBezTo>
                      <a:pt x="20" y="178"/>
                      <a:pt x="39" y="187"/>
                      <a:pt x="46" y="189"/>
                    </a:cubicBezTo>
                    <a:cubicBezTo>
                      <a:pt x="53" y="191"/>
                      <a:pt x="63" y="175"/>
                      <a:pt x="64" y="161"/>
                    </a:cubicBezTo>
                    <a:cubicBezTo>
                      <a:pt x="66" y="147"/>
                      <a:pt x="60" y="120"/>
                      <a:pt x="58" y="118"/>
                    </a:cubicBezTo>
                    <a:cubicBezTo>
                      <a:pt x="57" y="116"/>
                      <a:pt x="73" y="114"/>
                      <a:pt x="73" y="112"/>
                    </a:cubicBezTo>
                    <a:cubicBezTo>
                      <a:pt x="72" y="110"/>
                      <a:pt x="78" y="78"/>
                      <a:pt x="78" y="72"/>
                    </a:cubicBezTo>
                    <a:cubicBezTo>
                      <a:pt x="78" y="66"/>
                      <a:pt x="91" y="58"/>
                      <a:pt x="91" y="58"/>
                    </a:cubicBezTo>
                    <a:cubicBezTo>
                      <a:pt x="91" y="58"/>
                      <a:pt x="111" y="54"/>
                      <a:pt x="121" y="51"/>
                    </a:cubicBezTo>
                    <a:cubicBezTo>
                      <a:pt x="130" y="48"/>
                      <a:pt x="117" y="40"/>
                      <a:pt x="115" y="42"/>
                    </a:cubicBezTo>
                    <a:close/>
                  </a:path>
                </a:pathLst>
              </a:custGeom>
              <a:solidFill>
                <a:sysClr val="window" lastClr="FFFFFF">
                  <a:lumMod val="85000"/>
                </a:sysClr>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0" name="Freeform 75"/>
              <p:cNvSpPr>
                <a:spLocks/>
              </p:cNvSpPr>
              <p:nvPr/>
            </p:nvSpPr>
            <p:spPr bwMode="auto">
              <a:xfrm>
                <a:off x="9645651" y="3035300"/>
                <a:ext cx="811213" cy="1098550"/>
              </a:xfrm>
              <a:custGeom>
                <a:avLst/>
                <a:gdLst>
                  <a:gd name="T0" fmla="*/ 719 w 840"/>
                  <a:gd name="T1" fmla="*/ 706 h 1137"/>
                  <a:gd name="T2" fmla="*/ 750 w 840"/>
                  <a:gd name="T3" fmla="*/ 609 h 1137"/>
                  <a:gd name="T4" fmla="*/ 753 w 840"/>
                  <a:gd name="T5" fmla="*/ 491 h 1137"/>
                  <a:gd name="T6" fmla="*/ 720 w 840"/>
                  <a:gd name="T7" fmla="*/ 367 h 1137"/>
                  <a:gd name="T8" fmla="*/ 748 w 840"/>
                  <a:gd name="T9" fmla="*/ 288 h 1137"/>
                  <a:gd name="T10" fmla="*/ 737 w 840"/>
                  <a:gd name="T11" fmla="*/ 223 h 1137"/>
                  <a:gd name="T12" fmla="*/ 770 w 840"/>
                  <a:gd name="T13" fmla="*/ 154 h 1137"/>
                  <a:gd name="T14" fmla="*/ 743 w 840"/>
                  <a:gd name="T15" fmla="*/ 79 h 1137"/>
                  <a:gd name="T16" fmla="*/ 745 w 840"/>
                  <a:gd name="T17" fmla="*/ 0 h 1137"/>
                  <a:gd name="T18" fmla="*/ 680 w 840"/>
                  <a:gd name="T19" fmla="*/ 37 h 1137"/>
                  <a:gd name="T20" fmla="*/ 681 w 840"/>
                  <a:gd name="T21" fmla="*/ 90 h 1137"/>
                  <a:gd name="T22" fmla="*/ 630 w 840"/>
                  <a:gd name="T23" fmla="*/ 144 h 1137"/>
                  <a:gd name="T24" fmla="*/ 575 w 840"/>
                  <a:gd name="T25" fmla="*/ 151 h 1137"/>
                  <a:gd name="T26" fmla="*/ 526 w 840"/>
                  <a:gd name="T27" fmla="*/ 146 h 1137"/>
                  <a:gd name="T28" fmla="*/ 464 w 840"/>
                  <a:gd name="T29" fmla="*/ 92 h 1137"/>
                  <a:gd name="T30" fmla="*/ 400 w 840"/>
                  <a:gd name="T31" fmla="*/ 77 h 1137"/>
                  <a:gd name="T32" fmla="*/ 338 w 840"/>
                  <a:gd name="T33" fmla="*/ 61 h 1137"/>
                  <a:gd name="T34" fmla="*/ 300 w 840"/>
                  <a:gd name="T35" fmla="*/ 51 h 1137"/>
                  <a:gd name="T36" fmla="*/ 241 w 840"/>
                  <a:gd name="T37" fmla="*/ 64 h 1137"/>
                  <a:gd name="T38" fmla="*/ 183 w 840"/>
                  <a:gd name="T39" fmla="*/ 56 h 1137"/>
                  <a:gd name="T40" fmla="*/ 127 w 840"/>
                  <a:gd name="T41" fmla="*/ 90 h 1137"/>
                  <a:gd name="T42" fmla="*/ 80 w 840"/>
                  <a:gd name="T43" fmla="*/ 133 h 1137"/>
                  <a:gd name="T44" fmla="*/ 43 w 840"/>
                  <a:gd name="T45" fmla="*/ 158 h 1137"/>
                  <a:gd name="T46" fmla="*/ 21 w 840"/>
                  <a:gd name="T47" fmla="*/ 203 h 1137"/>
                  <a:gd name="T48" fmla="*/ 5 w 840"/>
                  <a:gd name="T49" fmla="*/ 275 h 1137"/>
                  <a:gd name="T50" fmla="*/ 44 w 840"/>
                  <a:gd name="T51" fmla="*/ 304 h 1137"/>
                  <a:gd name="T52" fmla="*/ 77 w 840"/>
                  <a:gd name="T53" fmla="*/ 376 h 1137"/>
                  <a:gd name="T54" fmla="*/ 49 w 840"/>
                  <a:gd name="T55" fmla="*/ 450 h 1137"/>
                  <a:gd name="T56" fmla="*/ 32 w 840"/>
                  <a:gd name="T57" fmla="*/ 520 h 1137"/>
                  <a:gd name="T58" fmla="*/ 63 w 840"/>
                  <a:gd name="T59" fmla="*/ 544 h 1137"/>
                  <a:gd name="T60" fmla="*/ 91 w 840"/>
                  <a:gd name="T61" fmla="*/ 563 h 1137"/>
                  <a:gd name="T62" fmla="*/ 130 w 840"/>
                  <a:gd name="T63" fmla="*/ 596 h 1137"/>
                  <a:gd name="T64" fmla="*/ 198 w 840"/>
                  <a:gd name="T65" fmla="*/ 606 h 1137"/>
                  <a:gd name="T66" fmla="*/ 232 w 840"/>
                  <a:gd name="T67" fmla="*/ 645 h 1137"/>
                  <a:gd name="T68" fmla="*/ 228 w 840"/>
                  <a:gd name="T69" fmla="*/ 681 h 1137"/>
                  <a:gd name="T70" fmla="*/ 246 w 840"/>
                  <a:gd name="T71" fmla="*/ 718 h 1137"/>
                  <a:gd name="T72" fmla="*/ 251 w 840"/>
                  <a:gd name="T73" fmla="*/ 761 h 1137"/>
                  <a:gd name="T74" fmla="*/ 269 w 840"/>
                  <a:gd name="T75" fmla="*/ 791 h 1137"/>
                  <a:gd name="T76" fmla="*/ 265 w 840"/>
                  <a:gd name="T77" fmla="*/ 827 h 1137"/>
                  <a:gd name="T78" fmla="*/ 228 w 840"/>
                  <a:gd name="T79" fmla="*/ 881 h 1137"/>
                  <a:gd name="T80" fmla="*/ 278 w 840"/>
                  <a:gd name="T81" fmla="*/ 940 h 1137"/>
                  <a:gd name="T82" fmla="*/ 324 w 840"/>
                  <a:gd name="T83" fmla="*/ 958 h 1137"/>
                  <a:gd name="T84" fmla="*/ 327 w 840"/>
                  <a:gd name="T85" fmla="*/ 1018 h 1137"/>
                  <a:gd name="T86" fmla="*/ 336 w 840"/>
                  <a:gd name="T87" fmla="*/ 1074 h 1137"/>
                  <a:gd name="T88" fmla="*/ 412 w 840"/>
                  <a:gd name="T89" fmla="*/ 1109 h 1137"/>
                  <a:gd name="T90" fmla="*/ 459 w 840"/>
                  <a:gd name="T91" fmla="*/ 1118 h 1137"/>
                  <a:gd name="T92" fmla="*/ 528 w 840"/>
                  <a:gd name="T93" fmla="*/ 1107 h 1137"/>
                  <a:gd name="T94" fmla="*/ 592 w 840"/>
                  <a:gd name="T95" fmla="*/ 1137 h 1137"/>
                  <a:gd name="T96" fmla="*/ 592 w 840"/>
                  <a:gd name="T97" fmla="*/ 1088 h 1137"/>
                  <a:gd name="T98" fmla="*/ 627 w 840"/>
                  <a:gd name="T99" fmla="*/ 1054 h 1137"/>
                  <a:gd name="T100" fmla="*/ 709 w 840"/>
                  <a:gd name="T101" fmla="*/ 1033 h 1137"/>
                  <a:gd name="T102" fmla="*/ 661 w 840"/>
                  <a:gd name="T103" fmla="*/ 1019 h 1137"/>
                  <a:gd name="T104" fmla="*/ 767 w 840"/>
                  <a:gd name="T105" fmla="*/ 966 h 1137"/>
                  <a:gd name="T106" fmla="*/ 788 w 840"/>
                  <a:gd name="T107" fmla="*/ 850 h 1137"/>
                  <a:gd name="T108" fmla="*/ 840 w 840"/>
                  <a:gd name="T109" fmla="*/ 768 h 1137"/>
                  <a:gd name="T110" fmla="*/ 754 w 840"/>
                  <a:gd name="T111" fmla="*/ 728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0" h="1137">
                    <a:moveTo>
                      <a:pt x="754" y="728"/>
                    </a:moveTo>
                    <a:cubicBezTo>
                      <a:pt x="742" y="726"/>
                      <a:pt x="756" y="709"/>
                      <a:pt x="744" y="694"/>
                    </a:cubicBezTo>
                    <a:cubicBezTo>
                      <a:pt x="732" y="679"/>
                      <a:pt x="719" y="706"/>
                      <a:pt x="719" y="706"/>
                    </a:cubicBezTo>
                    <a:cubicBezTo>
                      <a:pt x="719" y="706"/>
                      <a:pt x="705" y="680"/>
                      <a:pt x="710" y="666"/>
                    </a:cubicBezTo>
                    <a:cubicBezTo>
                      <a:pt x="716" y="651"/>
                      <a:pt x="721" y="641"/>
                      <a:pt x="734" y="632"/>
                    </a:cubicBezTo>
                    <a:cubicBezTo>
                      <a:pt x="747" y="624"/>
                      <a:pt x="752" y="617"/>
                      <a:pt x="750" y="609"/>
                    </a:cubicBezTo>
                    <a:cubicBezTo>
                      <a:pt x="747" y="601"/>
                      <a:pt x="748" y="566"/>
                      <a:pt x="744" y="565"/>
                    </a:cubicBezTo>
                    <a:cubicBezTo>
                      <a:pt x="741" y="564"/>
                      <a:pt x="746" y="530"/>
                      <a:pt x="761" y="520"/>
                    </a:cubicBezTo>
                    <a:cubicBezTo>
                      <a:pt x="777" y="510"/>
                      <a:pt x="761" y="496"/>
                      <a:pt x="753" y="491"/>
                    </a:cubicBezTo>
                    <a:cubicBezTo>
                      <a:pt x="746" y="486"/>
                      <a:pt x="747" y="466"/>
                      <a:pt x="740" y="462"/>
                    </a:cubicBezTo>
                    <a:cubicBezTo>
                      <a:pt x="733" y="458"/>
                      <a:pt x="742" y="422"/>
                      <a:pt x="735" y="414"/>
                    </a:cubicBezTo>
                    <a:cubicBezTo>
                      <a:pt x="728" y="407"/>
                      <a:pt x="727" y="385"/>
                      <a:pt x="720" y="367"/>
                    </a:cubicBezTo>
                    <a:cubicBezTo>
                      <a:pt x="713" y="348"/>
                      <a:pt x="711" y="359"/>
                      <a:pt x="705" y="350"/>
                    </a:cubicBezTo>
                    <a:cubicBezTo>
                      <a:pt x="698" y="341"/>
                      <a:pt x="721" y="329"/>
                      <a:pt x="728" y="324"/>
                    </a:cubicBezTo>
                    <a:cubicBezTo>
                      <a:pt x="735" y="318"/>
                      <a:pt x="738" y="296"/>
                      <a:pt x="748" y="288"/>
                    </a:cubicBezTo>
                    <a:cubicBezTo>
                      <a:pt x="757" y="281"/>
                      <a:pt x="755" y="271"/>
                      <a:pt x="759" y="261"/>
                    </a:cubicBezTo>
                    <a:cubicBezTo>
                      <a:pt x="762" y="251"/>
                      <a:pt x="759" y="235"/>
                      <a:pt x="759" y="235"/>
                    </a:cubicBezTo>
                    <a:cubicBezTo>
                      <a:pt x="758" y="235"/>
                      <a:pt x="743" y="234"/>
                      <a:pt x="737" y="223"/>
                    </a:cubicBezTo>
                    <a:cubicBezTo>
                      <a:pt x="731" y="212"/>
                      <a:pt x="749" y="211"/>
                      <a:pt x="751" y="204"/>
                    </a:cubicBezTo>
                    <a:cubicBezTo>
                      <a:pt x="752" y="198"/>
                      <a:pt x="759" y="184"/>
                      <a:pt x="759" y="158"/>
                    </a:cubicBezTo>
                    <a:cubicBezTo>
                      <a:pt x="758" y="133"/>
                      <a:pt x="770" y="154"/>
                      <a:pt x="770" y="154"/>
                    </a:cubicBezTo>
                    <a:cubicBezTo>
                      <a:pt x="785" y="131"/>
                      <a:pt x="785" y="131"/>
                      <a:pt x="785" y="131"/>
                    </a:cubicBezTo>
                    <a:cubicBezTo>
                      <a:pt x="785" y="131"/>
                      <a:pt x="784" y="108"/>
                      <a:pt x="772" y="98"/>
                    </a:cubicBezTo>
                    <a:cubicBezTo>
                      <a:pt x="760" y="88"/>
                      <a:pt x="754" y="81"/>
                      <a:pt x="743" y="79"/>
                    </a:cubicBezTo>
                    <a:cubicBezTo>
                      <a:pt x="731" y="77"/>
                      <a:pt x="734" y="60"/>
                      <a:pt x="733" y="45"/>
                    </a:cubicBezTo>
                    <a:cubicBezTo>
                      <a:pt x="732" y="31"/>
                      <a:pt x="746" y="18"/>
                      <a:pt x="744" y="14"/>
                    </a:cubicBezTo>
                    <a:cubicBezTo>
                      <a:pt x="743" y="13"/>
                      <a:pt x="744" y="7"/>
                      <a:pt x="745" y="0"/>
                    </a:cubicBezTo>
                    <a:cubicBezTo>
                      <a:pt x="737" y="3"/>
                      <a:pt x="728" y="8"/>
                      <a:pt x="724" y="12"/>
                    </a:cubicBezTo>
                    <a:cubicBezTo>
                      <a:pt x="719" y="17"/>
                      <a:pt x="716" y="20"/>
                      <a:pt x="711" y="23"/>
                    </a:cubicBezTo>
                    <a:cubicBezTo>
                      <a:pt x="707" y="26"/>
                      <a:pt x="688" y="35"/>
                      <a:pt x="680" y="37"/>
                    </a:cubicBezTo>
                    <a:cubicBezTo>
                      <a:pt x="671" y="39"/>
                      <a:pt x="659" y="42"/>
                      <a:pt x="663" y="47"/>
                    </a:cubicBezTo>
                    <a:cubicBezTo>
                      <a:pt x="666" y="52"/>
                      <a:pt x="667" y="62"/>
                      <a:pt x="673" y="69"/>
                    </a:cubicBezTo>
                    <a:cubicBezTo>
                      <a:pt x="680" y="76"/>
                      <a:pt x="686" y="77"/>
                      <a:pt x="681" y="90"/>
                    </a:cubicBezTo>
                    <a:cubicBezTo>
                      <a:pt x="677" y="104"/>
                      <a:pt x="690" y="124"/>
                      <a:pt x="675" y="132"/>
                    </a:cubicBezTo>
                    <a:cubicBezTo>
                      <a:pt x="660" y="141"/>
                      <a:pt x="654" y="133"/>
                      <a:pt x="646" y="134"/>
                    </a:cubicBezTo>
                    <a:cubicBezTo>
                      <a:pt x="639" y="135"/>
                      <a:pt x="636" y="147"/>
                      <a:pt x="630" y="144"/>
                    </a:cubicBezTo>
                    <a:cubicBezTo>
                      <a:pt x="624" y="141"/>
                      <a:pt x="624" y="120"/>
                      <a:pt x="614" y="123"/>
                    </a:cubicBezTo>
                    <a:cubicBezTo>
                      <a:pt x="604" y="126"/>
                      <a:pt x="592" y="132"/>
                      <a:pt x="590" y="134"/>
                    </a:cubicBezTo>
                    <a:cubicBezTo>
                      <a:pt x="588" y="136"/>
                      <a:pt x="583" y="140"/>
                      <a:pt x="575" y="151"/>
                    </a:cubicBezTo>
                    <a:cubicBezTo>
                      <a:pt x="567" y="161"/>
                      <a:pt x="570" y="182"/>
                      <a:pt x="555" y="189"/>
                    </a:cubicBezTo>
                    <a:cubicBezTo>
                      <a:pt x="540" y="197"/>
                      <a:pt x="531" y="195"/>
                      <a:pt x="530" y="185"/>
                    </a:cubicBezTo>
                    <a:cubicBezTo>
                      <a:pt x="529" y="176"/>
                      <a:pt x="531" y="158"/>
                      <a:pt x="526" y="146"/>
                    </a:cubicBezTo>
                    <a:cubicBezTo>
                      <a:pt x="521" y="133"/>
                      <a:pt x="492" y="117"/>
                      <a:pt x="486" y="118"/>
                    </a:cubicBezTo>
                    <a:cubicBezTo>
                      <a:pt x="480" y="118"/>
                      <a:pt x="481" y="120"/>
                      <a:pt x="475" y="108"/>
                    </a:cubicBezTo>
                    <a:cubicBezTo>
                      <a:pt x="470" y="96"/>
                      <a:pt x="478" y="99"/>
                      <a:pt x="464" y="92"/>
                    </a:cubicBezTo>
                    <a:cubicBezTo>
                      <a:pt x="449" y="86"/>
                      <a:pt x="454" y="86"/>
                      <a:pt x="447" y="83"/>
                    </a:cubicBezTo>
                    <a:cubicBezTo>
                      <a:pt x="441" y="80"/>
                      <a:pt x="427" y="70"/>
                      <a:pt x="421" y="71"/>
                    </a:cubicBezTo>
                    <a:cubicBezTo>
                      <a:pt x="416" y="73"/>
                      <a:pt x="405" y="77"/>
                      <a:pt x="400" y="77"/>
                    </a:cubicBezTo>
                    <a:cubicBezTo>
                      <a:pt x="394" y="77"/>
                      <a:pt x="382" y="74"/>
                      <a:pt x="378" y="75"/>
                    </a:cubicBezTo>
                    <a:cubicBezTo>
                      <a:pt x="374" y="77"/>
                      <a:pt x="357" y="77"/>
                      <a:pt x="354" y="75"/>
                    </a:cubicBezTo>
                    <a:cubicBezTo>
                      <a:pt x="351" y="73"/>
                      <a:pt x="342" y="65"/>
                      <a:pt x="338" y="61"/>
                    </a:cubicBezTo>
                    <a:cubicBezTo>
                      <a:pt x="334" y="57"/>
                      <a:pt x="326" y="44"/>
                      <a:pt x="322" y="46"/>
                    </a:cubicBezTo>
                    <a:cubicBezTo>
                      <a:pt x="318" y="48"/>
                      <a:pt x="317" y="53"/>
                      <a:pt x="312" y="53"/>
                    </a:cubicBezTo>
                    <a:cubicBezTo>
                      <a:pt x="308" y="54"/>
                      <a:pt x="307" y="50"/>
                      <a:pt x="300" y="51"/>
                    </a:cubicBezTo>
                    <a:cubicBezTo>
                      <a:pt x="293" y="51"/>
                      <a:pt x="285" y="58"/>
                      <a:pt x="278" y="58"/>
                    </a:cubicBezTo>
                    <a:cubicBezTo>
                      <a:pt x="272" y="59"/>
                      <a:pt x="271" y="60"/>
                      <a:pt x="262" y="63"/>
                    </a:cubicBezTo>
                    <a:cubicBezTo>
                      <a:pt x="253" y="66"/>
                      <a:pt x="249" y="64"/>
                      <a:pt x="241" y="64"/>
                    </a:cubicBezTo>
                    <a:cubicBezTo>
                      <a:pt x="232" y="63"/>
                      <a:pt x="218" y="61"/>
                      <a:pt x="216" y="63"/>
                    </a:cubicBezTo>
                    <a:cubicBezTo>
                      <a:pt x="214" y="65"/>
                      <a:pt x="211" y="72"/>
                      <a:pt x="205" y="70"/>
                    </a:cubicBezTo>
                    <a:cubicBezTo>
                      <a:pt x="199" y="67"/>
                      <a:pt x="193" y="57"/>
                      <a:pt x="183" y="56"/>
                    </a:cubicBezTo>
                    <a:cubicBezTo>
                      <a:pt x="173" y="56"/>
                      <a:pt x="158" y="56"/>
                      <a:pt x="155" y="63"/>
                    </a:cubicBezTo>
                    <a:cubicBezTo>
                      <a:pt x="151" y="71"/>
                      <a:pt x="152" y="76"/>
                      <a:pt x="144" y="82"/>
                    </a:cubicBezTo>
                    <a:cubicBezTo>
                      <a:pt x="135" y="87"/>
                      <a:pt x="133" y="85"/>
                      <a:pt x="127" y="90"/>
                    </a:cubicBezTo>
                    <a:cubicBezTo>
                      <a:pt x="120" y="94"/>
                      <a:pt x="110" y="103"/>
                      <a:pt x="108" y="105"/>
                    </a:cubicBezTo>
                    <a:cubicBezTo>
                      <a:pt x="106" y="107"/>
                      <a:pt x="101" y="109"/>
                      <a:pt x="94" y="114"/>
                    </a:cubicBezTo>
                    <a:cubicBezTo>
                      <a:pt x="86" y="118"/>
                      <a:pt x="80" y="130"/>
                      <a:pt x="80" y="133"/>
                    </a:cubicBezTo>
                    <a:cubicBezTo>
                      <a:pt x="80" y="135"/>
                      <a:pt x="79" y="140"/>
                      <a:pt x="75" y="144"/>
                    </a:cubicBezTo>
                    <a:cubicBezTo>
                      <a:pt x="71" y="148"/>
                      <a:pt x="66" y="152"/>
                      <a:pt x="61" y="154"/>
                    </a:cubicBezTo>
                    <a:cubicBezTo>
                      <a:pt x="57" y="156"/>
                      <a:pt x="48" y="158"/>
                      <a:pt x="43" y="158"/>
                    </a:cubicBezTo>
                    <a:cubicBezTo>
                      <a:pt x="42" y="162"/>
                      <a:pt x="41" y="165"/>
                      <a:pt x="38" y="167"/>
                    </a:cubicBezTo>
                    <a:cubicBezTo>
                      <a:pt x="32" y="172"/>
                      <a:pt x="26" y="182"/>
                      <a:pt x="26" y="185"/>
                    </a:cubicBezTo>
                    <a:cubicBezTo>
                      <a:pt x="26" y="189"/>
                      <a:pt x="21" y="203"/>
                      <a:pt x="21" y="203"/>
                    </a:cubicBezTo>
                    <a:cubicBezTo>
                      <a:pt x="21" y="203"/>
                      <a:pt x="9" y="224"/>
                      <a:pt x="8" y="229"/>
                    </a:cubicBezTo>
                    <a:cubicBezTo>
                      <a:pt x="6" y="234"/>
                      <a:pt x="4" y="247"/>
                      <a:pt x="5" y="250"/>
                    </a:cubicBezTo>
                    <a:cubicBezTo>
                      <a:pt x="6" y="252"/>
                      <a:pt x="0" y="272"/>
                      <a:pt x="5" y="275"/>
                    </a:cubicBezTo>
                    <a:cubicBezTo>
                      <a:pt x="9" y="278"/>
                      <a:pt x="31" y="274"/>
                      <a:pt x="32" y="273"/>
                    </a:cubicBezTo>
                    <a:cubicBezTo>
                      <a:pt x="33" y="271"/>
                      <a:pt x="49" y="265"/>
                      <a:pt x="47" y="274"/>
                    </a:cubicBezTo>
                    <a:cubicBezTo>
                      <a:pt x="46" y="283"/>
                      <a:pt x="43" y="304"/>
                      <a:pt x="44" y="304"/>
                    </a:cubicBezTo>
                    <a:cubicBezTo>
                      <a:pt x="45" y="304"/>
                      <a:pt x="57" y="315"/>
                      <a:pt x="67" y="316"/>
                    </a:cubicBezTo>
                    <a:cubicBezTo>
                      <a:pt x="76" y="317"/>
                      <a:pt x="81" y="319"/>
                      <a:pt x="82" y="328"/>
                    </a:cubicBezTo>
                    <a:cubicBezTo>
                      <a:pt x="84" y="336"/>
                      <a:pt x="77" y="375"/>
                      <a:pt x="77" y="376"/>
                    </a:cubicBezTo>
                    <a:cubicBezTo>
                      <a:pt x="77" y="378"/>
                      <a:pt x="86" y="379"/>
                      <a:pt x="83" y="391"/>
                    </a:cubicBezTo>
                    <a:cubicBezTo>
                      <a:pt x="80" y="403"/>
                      <a:pt x="74" y="415"/>
                      <a:pt x="67" y="422"/>
                    </a:cubicBezTo>
                    <a:cubicBezTo>
                      <a:pt x="59" y="429"/>
                      <a:pt x="49" y="443"/>
                      <a:pt x="49" y="450"/>
                    </a:cubicBezTo>
                    <a:cubicBezTo>
                      <a:pt x="49" y="458"/>
                      <a:pt x="46" y="469"/>
                      <a:pt x="45" y="470"/>
                    </a:cubicBezTo>
                    <a:cubicBezTo>
                      <a:pt x="44" y="472"/>
                      <a:pt x="40" y="492"/>
                      <a:pt x="37" y="498"/>
                    </a:cubicBezTo>
                    <a:cubicBezTo>
                      <a:pt x="35" y="503"/>
                      <a:pt x="32" y="519"/>
                      <a:pt x="32" y="520"/>
                    </a:cubicBezTo>
                    <a:cubicBezTo>
                      <a:pt x="32" y="522"/>
                      <a:pt x="26" y="546"/>
                      <a:pt x="30" y="548"/>
                    </a:cubicBezTo>
                    <a:cubicBezTo>
                      <a:pt x="34" y="549"/>
                      <a:pt x="47" y="540"/>
                      <a:pt x="49" y="539"/>
                    </a:cubicBezTo>
                    <a:cubicBezTo>
                      <a:pt x="50" y="539"/>
                      <a:pt x="60" y="548"/>
                      <a:pt x="63" y="544"/>
                    </a:cubicBezTo>
                    <a:cubicBezTo>
                      <a:pt x="66" y="541"/>
                      <a:pt x="69" y="531"/>
                      <a:pt x="72" y="534"/>
                    </a:cubicBezTo>
                    <a:cubicBezTo>
                      <a:pt x="76" y="537"/>
                      <a:pt x="77" y="553"/>
                      <a:pt x="79" y="556"/>
                    </a:cubicBezTo>
                    <a:cubicBezTo>
                      <a:pt x="80" y="558"/>
                      <a:pt x="90" y="556"/>
                      <a:pt x="91" y="563"/>
                    </a:cubicBezTo>
                    <a:cubicBezTo>
                      <a:pt x="93" y="570"/>
                      <a:pt x="96" y="583"/>
                      <a:pt x="99" y="584"/>
                    </a:cubicBezTo>
                    <a:cubicBezTo>
                      <a:pt x="102" y="586"/>
                      <a:pt x="106" y="603"/>
                      <a:pt x="108" y="601"/>
                    </a:cubicBezTo>
                    <a:cubicBezTo>
                      <a:pt x="110" y="598"/>
                      <a:pt x="127" y="596"/>
                      <a:pt x="130" y="596"/>
                    </a:cubicBezTo>
                    <a:cubicBezTo>
                      <a:pt x="133" y="595"/>
                      <a:pt x="147" y="595"/>
                      <a:pt x="157" y="597"/>
                    </a:cubicBezTo>
                    <a:cubicBezTo>
                      <a:pt x="168" y="600"/>
                      <a:pt x="178" y="593"/>
                      <a:pt x="182" y="595"/>
                    </a:cubicBezTo>
                    <a:cubicBezTo>
                      <a:pt x="187" y="597"/>
                      <a:pt x="195" y="603"/>
                      <a:pt x="198" y="606"/>
                    </a:cubicBezTo>
                    <a:cubicBezTo>
                      <a:pt x="201" y="609"/>
                      <a:pt x="217" y="618"/>
                      <a:pt x="223" y="614"/>
                    </a:cubicBezTo>
                    <a:cubicBezTo>
                      <a:pt x="229" y="610"/>
                      <a:pt x="235" y="617"/>
                      <a:pt x="235" y="619"/>
                    </a:cubicBezTo>
                    <a:cubicBezTo>
                      <a:pt x="235" y="620"/>
                      <a:pt x="232" y="645"/>
                      <a:pt x="232" y="645"/>
                    </a:cubicBezTo>
                    <a:cubicBezTo>
                      <a:pt x="244" y="649"/>
                      <a:pt x="244" y="649"/>
                      <a:pt x="244" y="649"/>
                    </a:cubicBezTo>
                    <a:cubicBezTo>
                      <a:pt x="244" y="649"/>
                      <a:pt x="245" y="666"/>
                      <a:pt x="242" y="669"/>
                    </a:cubicBezTo>
                    <a:cubicBezTo>
                      <a:pt x="239" y="672"/>
                      <a:pt x="228" y="675"/>
                      <a:pt x="228" y="681"/>
                    </a:cubicBezTo>
                    <a:cubicBezTo>
                      <a:pt x="228" y="687"/>
                      <a:pt x="226" y="700"/>
                      <a:pt x="227" y="702"/>
                    </a:cubicBezTo>
                    <a:cubicBezTo>
                      <a:pt x="228" y="704"/>
                      <a:pt x="230" y="715"/>
                      <a:pt x="230" y="715"/>
                    </a:cubicBezTo>
                    <a:cubicBezTo>
                      <a:pt x="230" y="715"/>
                      <a:pt x="243" y="710"/>
                      <a:pt x="246" y="718"/>
                    </a:cubicBezTo>
                    <a:cubicBezTo>
                      <a:pt x="248" y="726"/>
                      <a:pt x="241" y="739"/>
                      <a:pt x="241" y="741"/>
                    </a:cubicBezTo>
                    <a:cubicBezTo>
                      <a:pt x="241" y="743"/>
                      <a:pt x="246" y="750"/>
                      <a:pt x="246" y="750"/>
                    </a:cubicBezTo>
                    <a:cubicBezTo>
                      <a:pt x="246" y="750"/>
                      <a:pt x="252" y="759"/>
                      <a:pt x="251" y="761"/>
                    </a:cubicBezTo>
                    <a:cubicBezTo>
                      <a:pt x="249" y="762"/>
                      <a:pt x="237" y="772"/>
                      <a:pt x="237" y="774"/>
                    </a:cubicBezTo>
                    <a:cubicBezTo>
                      <a:pt x="237" y="776"/>
                      <a:pt x="245" y="799"/>
                      <a:pt x="253" y="796"/>
                    </a:cubicBezTo>
                    <a:cubicBezTo>
                      <a:pt x="260" y="792"/>
                      <a:pt x="269" y="791"/>
                      <a:pt x="269" y="791"/>
                    </a:cubicBezTo>
                    <a:cubicBezTo>
                      <a:pt x="269" y="791"/>
                      <a:pt x="278" y="789"/>
                      <a:pt x="279" y="794"/>
                    </a:cubicBezTo>
                    <a:cubicBezTo>
                      <a:pt x="281" y="798"/>
                      <a:pt x="284" y="797"/>
                      <a:pt x="279" y="808"/>
                    </a:cubicBezTo>
                    <a:cubicBezTo>
                      <a:pt x="274" y="820"/>
                      <a:pt x="265" y="827"/>
                      <a:pt x="265" y="827"/>
                    </a:cubicBezTo>
                    <a:cubicBezTo>
                      <a:pt x="265" y="827"/>
                      <a:pt x="247" y="835"/>
                      <a:pt x="246" y="837"/>
                    </a:cubicBezTo>
                    <a:cubicBezTo>
                      <a:pt x="244" y="840"/>
                      <a:pt x="237" y="857"/>
                      <a:pt x="238" y="858"/>
                    </a:cubicBezTo>
                    <a:cubicBezTo>
                      <a:pt x="239" y="859"/>
                      <a:pt x="223" y="876"/>
                      <a:pt x="228" y="881"/>
                    </a:cubicBezTo>
                    <a:cubicBezTo>
                      <a:pt x="233" y="885"/>
                      <a:pt x="261" y="894"/>
                      <a:pt x="261" y="894"/>
                    </a:cubicBezTo>
                    <a:cubicBezTo>
                      <a:pt x="261" y="894"/>
                      <a:pt x="269" y="883"/>
                      <a:pt x="274" y="904"/>
                    </a:cubicBezTo>
                    <a:cubicBezTo>
                      <a:pt x="278" y="925"/>
                      <a:pt x="274" y="939"/>
                      <a:pt x="278" y="940"/>
                    </a:cubicBezTo>
                    <a:cubicBezTo>
                      <a:pt x="282" y="941"/>
                      <a:pt x="295" y="939"/>
                      <a:pt x="298" y="938"/>
                    </a:cubicBezTo>
                    <a:cubicBezTo>
                      <a:pt x="300" y="936"/>
                      <a:pt x="314" y="929"/>
                      <a:pt x="318" y="938"/>
                    </a:cubicBezTo>
                    <a:cubicBezTo>
                      <a:pt x="322" y="947"/>
                      <a:pt x="324" y="957"/>
                      <a:pt x="324" y="958"/>
                    </a:cubicBezTo>
                    <a:cubicBezTo>
                      <a:pt x="324" y="960"/>
                      <a:pt x="313" y="975"/>
                      <a:pt x="315" y="978"/>
                    </a:cubicBezTo>
                    <a:cubicBezTo>
                      <a:pt x="317" y="981"/>
                      <a:pt x="319" y="1006"/>
                      <a:pt x="319" y="1006"/>
                    </a:cubicBezTo>
                    <a:cubicBezTo>
                      <a:pt x="319" y="1006"/>
                      <a:pt x="327" y="1013"/>
                      <a:pt x="327" y="1018"/>
                    </a:cubicBezTo>
                    <a:cubicBezTo>
                      <a:pt x="327" y="1024"/>
                      <a:pt x="322" y="1035"/>
                      <a:pt x="324" y="1037"/>
                    </a:cubicBezTo>
                    <a:cubicBezTo>
                      <a:pt x="325" y="1039"/>
                      <a:pt x="339" y="1045"/>
                      <a:pt x="339" y="1051"/>
                    </a:cubicBezTo>
                    <a:cubicBezTo>
                      <a:pt x="339" y="1055"/>
                      <a:pt x="337" y="1070"/>
                      <a:pt x="336" y="1074"/>
                    </a:cubicBezTo>
                    <a:cubicBezTo>
                      <a:pt x="339" y="1081"/>
                      <a:pt x="343" y="1089"/>
                      <a:pt x="345" y="1094"/>
                    </a:cubicBezTo>
                    <a:cubicBezTo>
                      <a:pt x="348" y="1104"/>
                      <a:pt x="363" y="1109"/>
                      <a:pt x="372" y="1109"/>
                    </a:cubicBezTo>
                    <a:cubicBezTo>
                      <a:pt x="381" y="1109"/>
                      <a:pt x="413" y="1118"/>
                      <a:pt x="412" y="1109"/>
                    </a:cubicBezTo>
                    <a:cubicBezTo>
                      <a:pt x="412" y="1100"/>
                      <a:pt x="414" y="1098"/>
                      <a:pt x="420" y="1098"/>
                    </a:cubicBezTo>
                    <a:cubicBezTo>
                      <a:pt x="425" y="1098"/>
                      <a:pt x="442" y="1103"/>
                      <a:pt x="444" y="1106"/>
                    </a:cubicBezTo>
                    <a:cubicBezTo>
                      <a:pt x="446" y="1109"/>
                      <a:pt x="459" y="1118"/>
                      <a:pt x="459" y="1118"/>
                    </a:cubicBezTo>
                    <a:cubicBezTo>
                      <a:pt x="459" y="1118"/>
                      <a:pt x="481" y="1120"/>
                      <a:pt x="490" y="1118"/>
                    </a:cubicBezTo>
                    <a:cubicBezTo>
                      <a:pt x="499" y="1117"/>
                      <a:pt x="515" y="1119"/>
                      <a:pt x="515" y="1119"/>
                    </a:cubicBezTo>
                    <a:cubicBezTo>
                      <a:pt x="528" y="1107"/>
                      <a:pt x="528" y="1107"/>
                      <a:pt x="528" y="1107"/>
                    </a:cubicBezTo>
                    <a:cubicBezTo>
                      <a:pt x="528" y="1107"/>
                      <a:pt x="534" y="1118"/>
                      <a:pt x="537" y="1122"/>
                    </a:cubicBezTo>
                    <a:cubicBezTo>
                      <a:pt x="539" y="1125"/>
                      <a:pt x="545" y="1131"/>
                      <a:pt x="550" y="1132"/>
                    </a:cubicBezTo>
                    <a:cubicBezTo>
                      <a:pt x="553" y="1133"/>
                      <a:pt x="579" y="1137"/>
                      <a:pt x="592" y="1137"/>
                    </a:cubicBezTo>
                    <a:cubicBezTo>
                      <a:pt x="590" y="1134"/>
                      <a:pt x="574" y="1128"/>
                      <a:pt x="574" y="1125"/>
                    </a:cubicBezTo>
                    <a:cubicBezTo>
                      <a:pt x="574" y="1122"/>
                      <a:pt x="578" y="1115"/>
                      <a:pt x="583" y="1112"/>
                    </a:cubicBezTo>
                    <a:cubicBezTo>
                      <a:pt x="587" y="1109"/>
                      <a:pt x="592" y="1088"/>
                      <a:pt x="592" y="1088"/>
                    </a:cubicBezTo>
                    <a:cubicBezTo>
                      <a:pt x="592" y="1088"/>
                      <a:pt x="598" y="1110"/>
                      <a:pt x="605" y="1104"/>
                    </a:cubicBezTo>
                    <a:cubicBezTo>
                      <a:pt x="613" y="1098"/>
                      <a:pt x="626" y="1075"/>
                      <a:pt x="627" y="1074"/>
                    </a:cubicBezTo>
                    <a:cubicBezTo>
                      <a:pt x="627" y="1073"/>
                      <a:pt x="624" y="1054"/>
                      <a:pt x="627" y="1054"/>
                    </a:cubicBezTo>
                    <a:cubicBezTo>
                      <a:pt x="629" y="1054"/>
                      <a:pt x="634" y="1062"/>
                      <a:pt x="641" y="1059"/>
                    </a:cubicBezTo>
                    <a:cubicBezTo>
                      <a:pt x="647" y="1055"/>
                      <a:pt x="678" y="1047"/>
                      <a:pt x="683" y="1045"/>
                    </a:cubicBezTo>
                    <a:cubicBezTo>
                      <a:pt x="688" y="1042"/>
                      <a:pt x="712" y="1039"/>
                      <a:pt x="709" y="1033"/>
                    </a:cubicBezTo>
                    <a:cubicBezTo>
                      <a:pt x="705" y="1026"/>
                      <a:pt x="680" y="1033"/>
                      <a:pt x="677" y="1033"/>
                    </a:cubicBezTo>
                    <a:cubicBezTo>
                      <a:pt x="673" y="1032"/>
                      <a:pt x="658" y="1027"/>
                      <a:pt x="658" y="1027"/>
                    </a:cubicBezTo>
                    <a:cubicBezTo>
                      <a:pt x="661" y="1019"/>
                      <a:pt x="661" y="1019"/>
                      <a:pt x="661" y="1019"/>
                    </a:cubicBezTo>
                    <a:cubicBezTo>
                      <a:pt x="661" y="1019"/>
                      <a:pt x="697" y="1020"/>
                      <a:pt x="703" y="1016"/>
                    </a:cubicBezTo>
                    <a:cubicBezTo>
                      <a:pt x="708" y="1013"/>
                      <a:pt x="732" y="988"/>
                      <a:pt x="737" y="985"/>
                    </a:cubicBezTo>
                    <a:cubicBezTo>
                      <a:pt x="742" y="982"/>
                      <a:pt x="759" y="971"/>
                      <a:pt x="767" y="966"/>
                    </a:cubicBezTo>
                    <a:cubicBezTo>
                      <a:pt x="776" y="962"/>
                      <a:pt x="778" y="940"/>
                      <a:pt x="778" y="930"/>
                    </a:cubicBezTo>
                    <a:cubicBezTo>
                      <a:pt x="779" y="921"/>
                      <a:pt x="773" y="905"/>
                      <a:pt x="775" y="895"/>
                    </a:cubicBezTo>
                    <a:cubicBezTo>
                      <a:pt x="777" y="884"/>
                      <a:pt x="774" y="863"/>
                      <a:pt x="788" y="850"/>
                    </a:cubicBezTo>
                    <a:cubicBezTo>
                      <a:pt x="802" y="837"/>
                      <a:pt x="812" y="836"/>
                      <a:pt x="817" y="825"/>
                    </a:cubicBezTo>
                    <a:cubicBezTo>
                      <a:pt x="821" y="814"/>
                      <a:pt x="823" y="800"/>
                      <a:pt x="826" y="795"/>
                    </a:cubicBezTo>
                    <a:cubicBezTo>
                      <a:pt x="829" y="790"/>
                      <a:pt x="840" y="779"/>
                      <a:pt x="840" y="768"/>
                    </a:cubicBezTo>
                    <a:cubicBezTo>
                      <a:pt x="839" y="763"/>
                      <a:pt x="838" y="758"/>
                      <a:pt x="838" y="752"/>
                    </a:cubicBezTo>
                    <a:cubicBezTo>
                      <a:pt x="793" y="735"/>
                      <a:pt x="793" y="735"/>
                      <a:pt x="793" y="735"/>
                    </a:cubicBezTo>
                    <a:cubicBezTo>
                      <a:pt x="793" y="735"/>
                      <a:pt x="767" y="730"/>
                      <a:pt x="754" y="728"/>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1" name="Freeform 76"/>
              <p:cNvSpPr>
                <a:spLocks/>
              </p:cNvSpPr>
              <p:nvPr/>
            </p:nvSpPr>
            <p:spPr bwMode="auto">
              <a:xfrm>
                <a:off x="10326688" y="3352800"/>
                <a:ext cx="222250" cy="409575"/>
              </a:xfrm>
              <a:custGeom>
                <a:avLst/>
                <a:gdLst>
                  <a:gd name="T0" fmla="*/ 183 w 230"/>
                  <a:gd name="T1" fmla="*/ 40 h 423"/>
                  <a:gd name="T2" fmla="*/ 152 w 230"/>
                  <a:gd name="T3" fmla="*/ 47 h 423"/>
                  <a:gd name="T4" fmla="*/ 123 w 230"/>
                  <a:gd name="T5" fmla="*/ 74 h 423"/>
                  <a:gd name="T6" fmla="*/ 94 w 230"/>
                  <a:gd name="T7" fmla="*/ 74 h 423"/>
                  <a:gd name="T8" fmla="*/ 73 w 230"/>
                  <a:gd name="T9" fmla="*/ 113 h 423"/>
                  <a:gd name="T10" fmla="*/ 48 w 230"/>
                  <a:gd name="T11" fmla="*/ 133 h 423"/>
                  <a:gd name="T12" fmla="*/ 40 w 230"/>
                  <a:gd name="T13" fmla="*/ 141 h 423"/>
                  <a:gd name="T14" fmla="*/ 48 w 230"/>
                  <a:gd name="T15" fmla="*/ 162 h 423"/>
                  <a:gd name="T16" fmla="*/ 56 w 230"/>
                  <a:gd name="T17" fmla="*/ 191 h 423"/>
                  <a:gd name="T18" fmla="*/ 39 w 230"/>
                  <a:gd name="T19" fmla="*/ 236 h 423"/>
                  <a:gd name="T20" fmla="*/ 45 w 230"/>
                  <a:gd name="T21" fmla="*/ 280 h 423"/>
                  <a:gd name="T22" fmla="*/ 29 w 230"/>
                  <a:gd name="T23" fmla="*/ 303 h 423"/>
                  <a:gd name="T24" fmla="*/ 5 w 230"/>
                  <a:gd name="T25" fmla="*/ 337 h 423"/>
                  <a:gd name="T26" fmla="*/ 14 w 230"/>
                  <a:gd name="T27" fmla="*/ 377 h 423"/>
                  <a:gd name="T28" fmla="*/ 39 w 230"/>
                  <a:gd name="T29" fmla="*/ 365 h 423"/>
                  <a:gd name="T30" fmla="*/ 49 w 230"/>
                  <a:gd name="T31" fmla="*/ 399 h 423"/>
                  <a:gd name="T32" fmla="*/ 88 w 230"/>
                  <a:gd name="T33" fmla="*/ 406 h 423"/>
                  <a:gd name="T34" fmla="*/ 133 w 230"/>
                  <a:gd name="T35" fmla="*/ 423 h 423"/>
                  <a:gd name="T36" fmla="*/ 137 w 230"/>
                  <a:gd name="T37" fmla="*/ 407 h 423"/>
                  <a:gd name="T38" fmla="*/ 158 w 230"/>
                  <a:gd name="T39" fmla="*/ 367 h 423"/>
                  <a:gd name="T40" fmla="*/ 168 w 230"/>
                  <a:gd name="T41" fmla="*/ 332 h 423"/>
                  <a:gd name="T42" fmla="*/ 173 w 230"/>
                  <a:gd name="T43" fmla="*/ 284 h 423"/>
                  <a:gd name="T44" fmla="*/ 186 w 230"/>
                  <a:gd name="T45" fmla="*/ 249 h 423"/>
                  <a:gd name="T46" fmla="*/ 182 w 230"/>
                  <a:gd name="T47" fmla="*/ 199 h 423"/>
                  <a:gd name="T48" fmla="*/ 183 w 230"/>
                  <a:gd name="T49" fmla="*/ 162 h 423"/>
                  <a:gd name="T50" fmla="*/ 184 w 230"/>
                  <a:gd name="T51" fmla="*/ 125 h 423"/>
                  <a:gd name="T52" fmla="*/ 203 w 230"/>
                  <a:gd name="T53" fmla="*/ 104 h 423"/>
                  <a:gd name="T54" fmla="*/ 208 w 230"/>
                  <a:gd name="T55" fmla="*/ 71 h 423"/>
                  <a:gd name="T56" fmla="*/ 218 w 230"/>
                  <a:gd name="T57" fmla="*/ 41 h 423"/>
                  <a:gd name="T58" fmla="*/ 229 w 230"/>
                  <a:gd name="T59" fmla="*/ 7 h 423"/>
                  <a:gd name="T60" fmla="*/ 230 w 230"/>
                  <a:gd name="T61" fmla="*/ 0 h 423"/>
                  <a:gd name="T62" fmla="*/ 183 w 230"/>
                  <a:gd name="T63" fmla="*/ 4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423">
                    <a:moveTo>
                      <a:pt x="183" y="40"/>
                    </a:moveTo>
                    <a:cubicBezTo>
                      <a:pt x="174" y="55"/>
                      <a:pt x="158" y="47"/>
                      <a:pt x="152" y="47"/>
                    </a:cubicBezTo>
                    <a:cubicBezTo>
                      <a:pt x="146" y="47"/>
                      <a:pt x="131" y="66"/>
                      <a:pt x="123" y="74"/>
                    </a:cubicBezTo>
                    <a:cubicBezTo>
                      <a:pt x="115" y="81"/>
                      <a:pt x="111" y="75"/>
                      <a:pt x="94" y="74"/>
                    </a:cubicBezTo>
                    <a:cubicBezTo>
                      <a:pt x="78" y="73"/>
                      <a:pt x="77" y="95"/>
                      <a:pt x="73" y="113"/>
                    </a:cubicBezTo>
                    <a:cubicBezTo>
                      <a:pt x="69" y="130"/>
                      <a:pt x="58" y="133"/>
                      <a:pt x="48" y="133"/>
                    </a:cubicBezTo>
                    <a:cubicBezTo>
                      <a:pt x="45" y="133"/>
                      <a:pt x="42" y="137"/>
                      <a:pt x="40" y="141"/>
                    </a:cubicBezTo>
                    <a:cubicBezTo>
                      <a:pt x="42" y="148"/>
                      <a:pt x="43" y="158"/>
                      <a:pt x="48" y="162"/>
                    </a:cubicBezTo>
                    <a:cubicBezTo>
                      <a:pt x="56" y="167"/>
                      <a:pt x="72" y="181"/>
                      <a:pt x="56" y="191"/>
                    </a:cubicBezTo>
                    <a:cubicBezTo>
                      <a:pt x="41" y="201"/>
                      <a:pt x="36" y="235"/>
                      <a:pt x="39" y="236"/>
                    </a:cubicBezTo>
                    <a:cubicBezTo>
                      <a:pt x="43" y="237"/>
                      <a:pt x="42" y="272"/>
                      <a:pt x="45" y="280"/>
                    </a:cubicBezTo>
                    <a:cubicBezTo>
                      <a:pt x="47" y="288"/>
                      <a:pt x="42" y="295"/>
                      <a:pt x="29" y="303"/>
                    </a:cubicBezTo>
                    <a:cubicBezTo>
                      <a:pt x="16" y="312"/>
                      <a:pt x="11" y="322"/>
                      <a:pt x="5" y="337"/>
                    </a:cubicBezTo>
                    <a:cubicBezTo>
                      <a:pt x="0" y="351"/>
                      <a:pt x="14" y="377"/>
                      <a:pt x="14" y="377"/>
                    </a:cubicBezTo>
                    <a:cubicBezTo>
                      <a:pt x="14" y="377"/>
                      <a:pt x="27" y="350"/>
                      <a:pt x="39" y="365"/>
                    </a:cubicBezTo>
                    <a:cubicBezTo>
                      <a:pt x="51" y="380"/>
                      <a:pt x="37" y="397"/>
                      <a:pt x="49" y="399"/>
                    </a:cubicBezTo>
                    <a:cubicBezTo>
                      <a:pt x="62" y="401"/>
                      <a:pt x="88" y="406"/>
                      <a:pt x="88" y="406"/>
                    </a:cubicBezTo>
                    <a:cubicBezTo>
                      <a:pt x="133" y="423"/>
                      <a:pt x="133" y="423"/>
                      <a:pt x="133" y="423"/>
                    </a:cubicBezTo>
                    <a:cubicBezTo>
                      <a:pt x="132" y="417"/>
                      <a:pt x="133" y="411"/>
                      <a:pt x="137" y="407"/>
                    </a:cubicBezTo>
                    <a:cubicBezTo>
                      <a:pt x="144" y="398"/>
                      <a:pt x="154" y="375"/>
                      <a:pt x="158" y="367"/>
                    </a:cubicBezTo>
                    <a:cubicBezTo>
                      <a:pt x="163" y="359"/>
                      <a:pt x="166" y="346"/>
                      <a:pt x="168" y="332"/>
                    </a:cubicBezTo>
                    <a:cubicBezTo>
                      <a:pt x="170" y="319"/>
                      <a:pt x="171" y="288"/>
                      <a:pt x="173" y="284"/>
                    </a:cubicBezTo>
                    <a:cubicBezTo>
                      <a:pt x="175" y="279"/>
                      <a:pt x="183" y="265"/>
                      <a:pt x="186" y="249"/>
                    </a:cubicBezTo>
                    <a:cubicBezTo>
                      <a:pt x="190" y="232"/>
                      <a:pt x="183" y="212"/>
                      <a:pt x="182" y="199"/>
                    </a:cubicBezTo>
                    <a:cubicBezTo>
                      <a:pt x="182" y="186"/>
                      <a:pt x="184" y="168"/>
                      <a:pt x="183" y="162"/>
                    </a:cubicBezTo>
                    <a:cubicBezTo>
                      <a:pt x="182" y="157"/>
                      <a:pt x="184" y="125"/>
                      <a:pt x="184" y="125"/>
                    </a:cubicBezTo>
                    <a:cubicBezTo>
                      <a:pt x="184" y="125"/>
                      <a:pt x="199" y="111"/>
                      <a:pt x="203" y="104"/>
                    </a:cubicBezTo>
                    <a:cubicBezTo>
                      <a:pt x="207" y="97"/>
                      <a:pt x="206" y="80"/>
                      <a:pt x="208" y="71"/>
                    </a:cubicBezTo>
                    <a:cubicBezTo>
                      <a:pt x="210" y="62"/>
                      <a:pt x="213" y="55"/>
                      <a:pt x="218" y="41"/>
                    </a:cubicBezTo>
                    <a:cubicBezTo>
                      <a:pt x="224" y="26"/>
                      <a:pt x="226" y="18"/>
                      <a:pt x="229" y="7"/>
                    </a:cubicBezTo>
                    <a:cubicBezTo>
                      <a:pt x="229" y="5"/>
                      <a:pt x="230" y="2"/>
                      <a:pt x="230" y="0"/>
                    </a:cubicBezTo>
                    <a:cubicBezTo>
                      <a:pt x="210" y="6"/>
                      <a:pt x="190" y="28"/>
                      <a:pt x="183" y="40"/>
                    </a:cubicBez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2" name="Freeform 77"/>
              <p:cNvSpPr>
                <a:spLocks/>
              </p:cNvSpPr>
              <p:nvPr/>
            </p:nvSpPr>
            <p:spPr bwMode="auto">
              <a:xfrm>
                <a:off x="10320338" y="2992438"/>
                <a:ext cx="290513" cy="496888"/>
              </a:xfrm>
              <a:custGeom>
                <a:avLst/>
                <a:gdLst>
                  <a:gd name="T0" fmla="*/ 293 w 302"/>
                  <a:gd name="T1" fmla="*/ 99 h 515"/>
                  <a:gd name="T2" fmla="*/ 295 w 302"/>
                  <a:gd name="T3" fmla="*/ 50 h 515"/>
                  <a:gd name="T4" fmla="*/ 292 w 302"/>
                  <a:gd name="T5" fmla="*/ 9 h 515"/>
                  <a:gd name="T6" fmla="*/ 272 w 302"/>
                  <a:gd name="T7" fmla="*/ 3 h 515"/>
                  <a:gd name="T8" fmla="*/ 251 w 302"/>
                  <a:gd name="T9" fmla="*/ 22 h 515"/>
                  <a:gd name="T10" fmla="*/ 221 w 302"/>
                  <a:gd name="T11" fmla="*/ 22 h 515"/>
                  <a:gd name="T12" fmla="*/ 210 w 302"/>
                  <a:gd name="T13" fmla="*/ 30 h 515"/>
                  <a:gd name="T14" fmla="*/ 195 w 302"/>
                  <a:gd name="T15" fmla="*/ 48 h 515"/>
                  <a:gd name="T16" fmla="*/ 163 w 302"/>
                  <a:gd name="T17" fmla="*/ 44 h 515"/>
                  <a:gd name="T18" fmla="*/ 150 w 302"/>
                  <a:gd name="T19" fmla="*/ 37 h 515"/>
                  <a:gd name="T20" fmla="*/ 127 w 302"/>
                  <a:gd name="T21" fmla="*/ 46 h 515"/>
                  <a:gd name="T22" fmla="*/ 89 w 302"/>
                  <a:gd name="T23" fmla="*/ 34 h 515"/>
                  <a:gd name="T24" fmla="*/ 59 w 302"/>
                  <a:gd name="T25" fmla="*/ 40 h 515"/>
                  <a:gd name="T26" fmla="*/ 47 w 302"/>
                  <a:gd name="T27" fmla="*/ 45 h 515"/>
                  <a:gd name="T28" fmla="*/ 46 w 302"/>
                  <a:gd name="T29" fmla="*/ 59 h 515"/>
                  <a:gd name="T30" fmla="*/ 35 w 302"/>
                  <a:gd name="T31" fmla="*/ 90 h 515"/>
                  <a:gd name="T32" fmla="*/ 45 w 302"/>
                  <a:gd name="T33" fmla="*/ 124 h 515"/>
                  <a:gd name="T34" fmla="*/ 74 w 302"/>
                  <a:gd name="T35" fmla="*/ 143 h 515"/>
                  <a:gd name="T36" fmla="*/ 87 w 302"/>
                  <a:gd name="T37" fmla="*/ 176 h 515"/>
                  <a:gd name="T38" fmla="*/ 72 w 302"/>
                  <a:gd name="T39" fmla="*/ 199 h 515"/>
                  <a:gd name="T40" fmla="*/ 61 w 302"/>
                  <a:gd name="T41" fmla="*/ 203 h 515"/>
                  <a:gd name="T42" fmla="*/ 53 w 302"/>
                  <a:gd name="T43" fmla="*/ 249 h 515"/>
                  <a:gd name="T44" fmla="*/ 39 w 302"/>
                  <a:gd name="T45" fmla="*/ 268 h 515"/>
                  <a:gd name="T46" fmla="*/ 61 w 302"/>
                  <a:gd name="T47" fmla="*/ 280 h 515"/>
                  <a:gd name="T48" fmla="*/ 61 w 302"/>
                  <a:gd name="T49" fmla="*/ 306 h 515"/>
                  <a:gd name="T50" fmla="*/ 50 w 302"/>
                  <a:gd name="T51" fmla="*/ 333 h 515"/>
                  <a:gd name="T52" fmla="*/ 30 w 302"/>
                  <a:gd name="T53" fmla="*/ 369 h 515"/>
                  <a:gd name="T54" fmla="*/ 7 w 302"/>
                  <a:gd name="T55" fmla="*/ 395 h 515"/>
                  <a:gd name="T56" fmla="*/ 22 w 302"/>
                  <a:gd name="T57" fmla="*/ 412 h 515"/>
                  <a:gd name="T58" fmla="*/ 37 w 302"/>
                  <a:gd name="T59" fmla="*/ 459 h 515"/>
                  <a:gd name="T60" fmla="*/ 42 w 302"/>
                  <a:gd name="T61" fmla="*/ 507 h 515"/>
                  <a:gd name="T62" fmla="*/ 47 w 302"/>
                  <a:gd name="T63" fmla="*/ 515 h 515"/>
                  <a:gd name="T64" fmla="*/ 55 w 302"/>
                  <a:gd name="T65" fmla="*/ 507 h 515"/>
                  <a:gd name="T66" fmla="*/ 80 w 302"/>
                  <a:gd name="T67" fmla="*/ 487 h 515"/>
                  <a:gd name="T68" fmla="*/ 101 w 302"/>
                  <a:gd name="T69" fmla="*/ 448 h 515"/>
                  <a:gd name="T70" fmla="*/ 130 w 302"/>
                  <a:gd name="T71" fmla="*/ 448 h 515"/>
                  <a:gd name="T72" fmla="*/ 159 w 302"/>
                  <a:gd name="T73" fmla="*/ 421 h 515"/>
                  <a:gd name="T74" fmla="*/ 190 w 302"/>
                  <a:gd name="T75" fmla="*/ 414 h 515"/>
                  <a:gd name="T76" fmla="*/ 237 w 302"/>
                  <a:gd name="T77" fmla="*/ 374 h 515"/>
                  <a:gd name="T78" fmla="*/ 243 w 302"/>
                  <a:gd name="T79" fmla="*/ 333 h 515"/>
                  <a:gd name="T80" fmla="*/ 251 w 302"/>
                  <a:gd name="T81" fmla="*/ 271 h 515"/>
                  <a:gd name="T82" fmla="*/ 257 w 302"/>
                  <a:gd name="T83" fmla="*/ 244 h 515"/>
                  <a:gd name="T84" fmla="*/ 268 w 302"/>
                  <a:gd name="T85" fmla="*/ 218 h 515"/>
                  <a:gd name="T86" fmla="*/ 278 w 302"/>
                  <a:gd name="T87" fmla="*/ 175 h 515"/>
                  <a:gd name="T88" fmla="*/ 292 w 302"/>
                  <a:gd name="T89" fmla="*/ 157 h 515"/>
                  <a:gd name="T90" fmla="*/ 300 w 302"/>
                  <a:gd name="T91" fmla="*/ 132 h 515"/>
                  <a:gd name="T92" fmla="*/ 293 w 302"/>
                  <a:gd name="T93" fmla="*/ 9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515">
                    <a:moveTo>
                      <a:pt x="293" y="99"/>
                    </a:moveTo>
                    <a:cubicBezTo>
                      <a:pt x="292" y="89"/>
                      <a:pt x="292" y="64"/>
                      <a:pt x="295" y="50"/>
                    </a:cubicBezTo>
                    <a:cubicBezTo>
                      <a:pt x="298" y="36"/>
                      <a:pt x="295" y="19"/>
                      <a:pt x="292" y="9"/>
                    </a:cubicBezTo>
                    <a:cubicBezTo>
                      <a:pt x="288" y="0"/>
                      <a:pt x="275" y="1"/>
                      <a:pt x="272" y="3"/>
                    </a:cubicBezTo>
                    <a:cubicBezTo>
                      <a:pt x="268" y="5"/>
                      <a:pt x="258" y="22"/>
                      <a:pt x="251" y="22"/>
                    </a:cubicBezTo>
                    <a:cubicBezTo>
                      <a:pt x="244" y="23"/>
                      <a:pt x="223" y="21"/>
                      <a:pt x="221" y="22"/>
                    </a:cubicBezTo>
                    <a:cubicBezTo>
                      <a:pt x="219" y="24"/>
                      <a:pt x="215" y="25"/>
                      <a:pt x="210" y="30"/>
                    </a:cubicBezTo>
                    <a:cubicBezTo>
                      <a:pt x="205" y="35"/>
                      <a:pt x="206" y="51"/>
                      <a:pt x="195" y="48"/>
                    </a:cubicBezTo>
                    <a:cubicBezTo>
                      <a:pt x="184" y="44"/>
                      <a:pt x="173" y="46"/>
                      <a:pt x="163" y="44"/>
                    </a:cubicBezTo>
                    <a:cubicBezTo>
                      <a:pt x="154" y="41"/>
                      <a:pt x="152" y="37"/>
                      <a:pt x="150" y="37"/>
                    </a:cubicBezTo>
                    <a:cubicBezTo>
                      <a:pt x="147" y="37"/>
                      <a:pt x="133" y="50"/>
                      <a:pt x="127" y="46"/>
                    </a:cubicBezTo>
                    <a:cubicBezTo>
                      <a:pt x="120" y="43"/>
                      <a:pt x="104" y="33"/>
                      <a:pt x="89" y="34"/>
                    </a:cubicBezTo>
                    <a:cubicBezTo>
                      <a:pt x="75" y="36"/>
                      <a:pt x="71" y="37"/>
                      <a:pt x="59" y="40"/>
                    </a:cubicBezTo>
                    <a:cubicBezTo>
                      <a:pt x="56" y="41"/>
                      <a:pt x="51" y="43"/>
                      <a:pt x="47" y="45"/>
                    </a:cubicBezTo>
                    <a:cubicBezTo>
                      <a:pt x="46" y="52"/>
                      <a:pt x="45" y="58"/>
                      <a:pt x="46" y="59"/>
                    </a:cubicBezTo>
                    <a:cubicBezTo>
                      <a:pt x="48" y="63"/>
                      <a:pt x="34" y="76"/>
                      <a:pt x="35" y="90"/>
                    </a:cubicBezTo>
                    <a:cubicBezTo>
                      <a:pt x="36" y="105"/>
                      <a:pt x="33" y="122"/>
                      <a:pt x="45" y="124"/>
                    </a:cubicBezTo>
                    <a:cubicBezTo>
                      <a:pt x="56" y="126"/>
                      <a:pt x="62" y="133"/>
                      <a:pt x="74" y="143"/>
                    </a:cubicBezTo>
                    <a:cubicBezTo>
                      <a:pt x="86" y="153"/>
                      <a:pt x="87" y="176"/>
                      <a:pt x="87" y="176"/>
                    </a:cubicBezTo>
                    <a:cubicBezTo>
                      <a:pt x="72" y="199"/>
                      <a:pt x="72" y="199"/>
                      <a:pt x="72" y="199"/>
                    </a:cubicBezTo>
                    <a:cubicBezTo>
                      <a:pt x="72" y="199"/>
                      <a:pt x="60" y="178"/>
                      <a:pt x="61" y="203"/>
                    </a:cubicBezTo>
                    <a:cubicBezTo>
                      <a:pt x="61" y="229"/>
                      <a:pt x="54" y="243"/>
                      <a:pt x="53" y="249"/>
                    </a:cubicBezTo>
                    <a:cubicBezTo>
                      <a:pt x="51" y="256"/>
                      <a:pt x="33" y="257"/>
                      <a:pt x="39" y="268"/>
                    </a:cubicBezTo>
                    <a:cubicBezTo>
                      <a:pt x="45" y="279"/>
                      <a:pt x="60" y="280"/>
                      <a:pt x="61" y="280"/>
                    </a:cubicBezTo>
                    <a:cubicBezTo>
                      <a:pt x="61" y="280"/>
                      <a:pt x="64" y="296"/>
                      <a:pt x="61" y="306"/>
                    </a:cubicBezTo>
                    <a:cubicBezTo>
                      <a:pt x="57" y="316"/>
                      <a:pt x="59" y="326"/>
                      <a:pt x="50" y="333"/>
                    </a:cubicBezTo>
                    <a:cubicBezTo>
                      <a:pt x="40" y="341"/>
                      <a:pt x="37" y="363"/>
                      <a:pt x="30" y="369"/>
                    </a:cubicBezTo>
                    <a:cubicBezTo>
                      <a:pt x="23" y="374"/>
                      <a:pt x="0" y="386"/>
                      <a:pt x="7" y="395"/>
                    </a:cubicBezTo>
                    <a:cubicBezTo>
                      <a:pt x="13" y="404"/>
                      <a:pt x="15" y="393"/>
                      <a:pt x="22" y="412"/>
                    </a:cubicBezTo>
                    <a:cubicBezTo>
                      <a:pt x="29" y="430"/>
                      <a:pt x="30" y="452"/>
                      <a:pt x="37" y="459"/>
                    </a:cubicBezTo>
                    <a:cubicBezTo>
                      <a:pt x="44" y="467"/>
                      <a:pt x="35" y="503"/>
                      <a:pt x="42" y="507"/>
                    </a:cubicBezTo>
                    <a:cubicBezTo>
                      <a:pt x="44" y="509"/>
                      <a:pt x="45" y="512"/>
                      <a:pt x="47" y="515"/>
                    </a:cubicBezTo>
                    <a:cubicBezTo>
                      <a:pt x="49" y="511"/>
                      <a:pt x="52" y="507"/>
                      <a:pt x="55" y="507"/>
                    </a:cubicBezTo>
                    <a:cubicBezTo>
                      <a:pt x="65" y="507"/>
                      <a:pt x="76" y="504"/>
                      <a:pt x="80" y="487"/>
                    </a:cubicBezTo>
                    <a:cubicBezTo>
                      <a:pt x="84" y="469"/>
                      <a:pt x="85" y="447"/>
                      <a:pt x="101" y="448"/>
                    </a:cubicBezTo>
                    <a:cubicBezTo>
                      <a:pt x="118" y="449"/>
                      <a:pt x="122" y="455"/>
                      <a:pt x="130" y="448"/>
                    </a:cubicBezTo>
                    <a:cubicBezTo>
                      <a:pt x="138" y="440"/>
                      <a:pt x="153" y="421"/>
                      <a:pt x="159" y="421"/>
                    </a:cubicBezTo>
                    <a:cubicBezTo>
                      <a:pt x="165" y="421"/>
                      <a:pt x="181" y="429"/>
                      <a:pt x="190" y="414"/>
                    </a:cubicBezTo>
                    <a:cubicBezTo>
                      <a:pt x="197" y="402"/>
                      <a:pt x="217" y="380"/>
                      <a:pt x="237" y="374"/>
                    </a:cubicBezTo>
                    <a:cubicBezTo>
                      <a:pt x="240" y="360"/>
                      <a:pt x="242" y="338"/>
                      <a:pt x="243" y="333"/>
                    </a:cubicBezTo>
                    <a:cubicBezTo>
                      <a:pt x="244" y="327"/>
                      <a:pt x="251" y="286"/>
                      <a:pt x="251" y="271"/>
                    </a:cubicBezTo>
                    <a:cubicBezTo>
                      <a:pt x="252" y="257"/>
                      <a:pt x="248" y="254"/>
                      <a:pt x="257" y="244"/>
                    </a:cubicBezTo>
                    <a:cubicBezTo>
                      <a:pt x="266" y="234"/>
                      <a:pt x="269" y="235"/>
                      <a:pt x="268" y="218"/>
                    </a:cubicBezTo>
                    <a:cubicBezTo>
                      <a:pt x="267" y="202"/>
                      <a:pt x="276" y="179"/>
                      <a:pt x="278" y="175"/>
                    </a:cubicBezTo>
                    <a:cubicBezTo>
                      <a:pt x="280" y="171"/>
                      <a:pt x="285" y="165"/>
                      <a:pt x="292" y="157"/>
                    </a:cubicBezTo>
                    <a:cubicBezTo>
                      <a:pt x="299" y="148"/>
                      <a:pt x="299" y="149"/>
                      <a:pt x="300" y="132"/>
                    </a:cubicBezTo>
                    <a:cubicBezTo>
                      <a:pt x="302" y="116"/>
                      <a:pt x="294" y="108"/>
                      <a:pt x="293" y="99"/>
                    </a:cubicBez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3" name="Freeform 78"/>
              <p:cNvSpPr>
                <a:spLocks/>
              </p:cNvSpPr>
              <p:nvPr/>
            </p:nvSpPr>
            <p:spPr bwMode="auto">
              <a:xfrm>
                <a:off x="9985376" y="4095750"/>
                <a:ext cx="174625" cy="192088"/>
              </a:xfrm>
              <a:custGeom>
                <a:avLst/>
                <a:gdLst>
                  <a:gd name="T0" fmla="*/ 122 w 181"/>
                  <a:gd name="T1" fmla="*/ 39 h 199"/>
                  <a:gd name="T2" fmla="*/ 121 w 181"/>
                  <a:gd name="T3" fmla="*/ 21 h 199"/>
                  <a:gd name="T4" fmla="*/ 108 w 181"/>
                  <a:gd name="T5" fmla="*/ 20 h 199"/>
                  <a:gd name="T6" fmla="*/ 93 w 181"/>
                  <a:gd name="T7" fmla="*/ 8 h 199"/>
                  <a:gd name="T8" fmla="*/ 69 w 181"/>
                  <a:gd name="T9" fmla="*/ 0 h 199"/>
                  <a:gd name="T10" fmla="*/ 61 w 181"/>
                  <a:gd name="T11" fmla="*/ 11 h 199"/>
                  <a:gd name="T12" fmla="*/ 35 w 181"/>
                  <a:gd name="T13" fmla="*/ 13 h 199"/>
                  <a:gd name="T14" fmla="*/ 34 w 181"/>
                  <a:gd name="T15" fmla="*/ 39 h 199"/>
                  <a:gd name="T16" fmla="*/ 3 w 181"/>
                  <a:gd name="T17" fmla="*/ 76 h 199"/>
                  <a:gd name="T18" fmla="*/ 19 w 181"/>
                  <a:gd name="T19" fmla="*/ 123 h 199"/>
                  <a:gd name="T20" fmla="*/ 28 w 181"/>
                  <a:gd name="T21" fmla="*/ 163 h 199"/>
                  <a:gd name="T22" fmla="*/ 25 w 181"/>
                  <a:gd name="T23" fmla="*/ 192 h 199"/>
                  <a:gd name="T24" fmla="*/ 28 w 181"/>
                  <a:gd name="T25" fmla="*/ 193 h 199"/>
                  <a:gd name="T26" fmla="*/ 93 w 181"/>
                  <a:gd name="T27" fmla="*/ 189 h 199"/>
                  <a:gd name="T28" fmla="*/ 170 w 181"/>
                  <a:gd name="T29" fmla="*/ 195 h 199"/>
                  <a:gd name="T30" fmla="*/ 173 w 181"/>
                  <a:gd name="T31" fmla="*/ 191 h 199"/>
                  <a:gd name="T32" fmla="*/ 180 w 181"/>
                  <a:gd name="T33" fmla="*/ 154 h 199"/>
                  <a:gd name="T34" fmla="*/ 175 w 181"/>
                  <a:gd name="T35" fmla="*/ 139 h 199"/>
                  <a:gd name="T36" fmla="*/ 160 w 181"/>
                  <a:gd name="T37" fmla="*/ 129 h 199"/>
                  <a:gd name="T38" fmla="*/ 143 w 181"/>
                  <a:gd name="T39" fmla="*/ 114 h 199"/>
                  <a:gd name="T40" fmla="*/ 148 w 181"/>
                  <a:gd name="T41" fmla="*/ 105 h 199"/>
                  <a:gd name="T42" fmla="*/ 158 w 181"/>
                  <a:gd name="T43" fmla="*/ 116 h 199"/>
                  <a:gd name="T44" fmla="*/ 171 w 181"/>
                  <a:gd name="T45" fmla="*/ 126 h 199"/>
                  <a:gd name="T46" fmla="*/ 180 w 181"/>
                  <a:gd name="T47" fmla="*/ 120 h 199"/>
                  <a:gd name="T48" fmla="*/ 181 w 181"/>
                  <a:gd name="T49" fmla="*/ 112 h 199"/>
                  <a:gd name="T50" fmla="*/ 160 w 181"/>
                  <a:gd name="T51" fmla="*/ 84 h 199"/>
                  <a:gd name="T52" fmla="*/ 122 w 181"/>
                  <a:gd name="T53"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99">
                    <a:moveTo>
                      <a:pt x="122" y="39"/>
                    </a:moveTo>
                    <a:cubicBezTo>
                      <a:pt x="121" y="32"/>
                      <a:pt x="121" y="26"/>
                      <a:pt x="121" y="21"/>
                    </a:cubicBezTo>
                    <a:cubicBezTo>
                      <a:pt x="114" y="21"/>
                      <a:pt x="108" y="20"/>
                      <a:pt x="108" y="20"/>
                    </a:cubicBezTo>
                    <a:cubicBezTo>
                      <a:pt x="108" y="20"/>
                      <a:pt x="95" y="11"/>
                      <a:pt x="93" y="8"/>
                    </a:cubicBezTo>
                    <a:cubicBezTo>
                      <a:pt x="91" y="5"/>
                      <a:pt x="74" y="0"/>
                      <a:pt x="69" y="0"/>
                    </a:cubicBezTo>
                    <a:cubicBezTo>
                      <a:pt x="63" y="0"/>
                      <a:pt x="61" y="2"/>
                      <a:pt x="61" y="11"/>
                    </a:cubicBezTo>
                    <a:cubicBezTo>
                      <a:pt x="62" y="17"/>
                      <a:pt x="47" y="15"/>
                      <a:pt x="35" y="13"/>
                    </a:cubicBezTo>
                    <a:cubicBezTo>
                      <a:pt x="35" y="22"/>
                      <a:pt x="35" y="32"/>
                      <a:pt x="34" y="39"/>
                    </a:cubicBezTo>
                    <a:cubicBezTo>
                      <a:pt x="32" y="53"/>
                      <a:pt x="0" y="67"/>
                      <a:pt x="3" y="76"/>
                    </a:cubicBezTo>
                    <a:cubicBezTo>
                      <a:pt x="6" y="84"/>
                      <a:pt x="14" y="116"/>
                      <a:pt x="19" y="123"/>
                    </a:cubicBezTo>
                    <a:cubicBezTo>
                      <a:pt x="23" y="130"/>
                      <a:pt x="30" y="157"/>
                      <a:pt x="28" y="163"/>
                    </a:cubicBezTo>
                    <a:cubicBezTo>
                      <a:pt x="27" y="167"/>
                      <a:pt x="25" y="182"/>
                      <a:pt x="25" y="192"/>
                    </a:cubicBezTo>
                    <a:cubicBezTo>
                      <a:pt x="26" y="193"/>
                      <a:pt x="27" y="193"/>
                      <a:pt x="28" y="193"/>
                    </a:cubicBezTo>
                    <a:cubicBezTo>
                      <a:pt x="41" y="199"/>
                      <a:pt x="84" y="195"/>
                      <a:pt x="93" y="189"/>
                    </a:cubicBezTo>
                    <a:cubicBezTo>
                      <a:pt x="99" y="186"/>
                      <a:pt x="142" y="191"/>
                      <a:pt x="170" y="195"/>
                    </a:cubicBezTo>
                    <a:cubicBezTo>
                      <a:pt x="171" y="194"/>
                      <a:pt x="172" y="193"/>
                      <a:pt x="173" y="191"/>
                    </a:cubicBezTo>
                    <a:cubicBezTo>
                      <a:pt x="175" y="185"/>
                      <a:pt x="178" y="160"/>
                      <a:pt x="180" y="154"/>
                    </a:cubicBezTo>
                    <a:cubicBezTo>
                      <a:pt x="181" y="148"/>
                      <a:pt x="179" y="139"/>
                      <a:pt x="175" y="139"/>
                    </a:cubicBezTo>
                    <a:cubicBezTo>
                      <a:pt x="171" y="139"/>
                      <a:pt x="167" y="135"/>
                      <a:pt x="160" y="129"/>
                    </a:cubicBezTo>
                    <a:cubicBezTo>
                      <a:pt x="154" y="123"/>
                      <a:pt x="142" y="118"/>
                      <a:pt x="143" y="114"/>
                    </a:cubicBezTo>
                    <a:cubicBezTo>
                      <a:pt x="143" y="109"/>
                      <a:pt x="145" y="103"/>
                      <a:pt x="148" y="105"/>
                    </a:cubicBezTo>
                    <a:cubicBezTo>
                      <a:pt x="151" y="107"/>
                      <a:pt x="155" y="114"/>
                      <a:pt x="158" y="116"/>
                    </a:cubicBezTo>
                    <a:cubicBezTo>
                      <a:pt x="161" y="117"/>
                      <a:pt x="169" y="126"/>
                      <a:pt x="171" y="126"/>
                    </a:cubicBezTo>
                    <a:cubicBezTo>
                      <a:pt x="173" y="125"/>
                      <a:pt x="181" y="126"/>
                      <a:pt x="180" y="120"/>
                    </a:cubicBezTo>
                    <a:cubicBezTo>
                      <a:pt x="180" y="118"/>
                      <a:pt x="181" y="115"/>
                      <a:pt x="181" y="112"/>
                    </a:cubicBezTo>
                    <a:cubicBezTo>
                      <a:pt x="175" y="104"/>
                      <a:pt x="168" y="95"/>
                      <a:pt x="160" y="84"/>
                    </a:cubicBezTo>
                    <a:cubicBezTo>
                      <a:pt x="138" y="56"/>
                      <a:pt x="125" y="58"/>
                      <a:pt x="122" y="39"/>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4" name="Freeform 79"/>
              <p:cNvSpPr>
                <a:spLocks/>
              </p:cNvSpPr>
              <p:nvPr/>
            </p:nvSpPr>
            <p:spPr bwMode="auto">
              <a:xfrm>
                <a:off x="10101263" y="4105275"/>
                <a:ext cx="115888" cy="107950"/>
              </a:xfrm>
              <a:custGeom>
                <a:avLst/>
                <a:gdLst>
                  <a:gd name="T0" fmla="*/ 120 w 120"/>
                  <a:gd name="T1" fmla="*/ 30 h 112"/>
                  <a:gd name="T2" fmla="*/ 78 w 120"/>
                  <a:gd name="T3" fmla="*/ 25 h 112"/>
                  <a:gd name="T4" fmla="*/ 65 w 120"/>
                  <a:gd name="T5" fmla="*/ 15 h 112"/>
                  <a:gd name="T6" fmla="*/ 56 w 120"/>
                  <a:gd name="T7" fmla="*/ 0 h 112"/>
                  <a:gd name="T8" fmla="*/ 43 w 120"/>
                  <a:gd name="T9" fmla="*/ 12 h 112"/>
                  <a:gd name="T10" fmla="*/ 18 w 120"/>
                  <a:gd name="T11" fmla="*/ 11 h 112"/>
                  <a:gd name="T12" fmla="*/ 0 w 120"/>
                  <a:gd name="T13" fmla="*/ 12 h 112"/>
                  <a:gd name="T14" fmla="*/ 1 w 120"/>
                  <a:gd name="T15" fmla="*/ 30 h 112"/>
                  <a:gd name="T16" fmla="*/ 39 w 120"/>
                  <a:gd name="T17" fmla="*/ 75 h 112"/>
                  <a:gd name="T18" fmla="*/ 60 w 120"/>
                  <a:gd name="T19" fmla="*/ 103 h 112"/>
                  <a:gd name="T20" fmla="*/ 64 w 120"/>
                  <a:gd name="T21" fmla="*/ 92 h 112"/>
                  <a:gd name="T22" fmla="*/ 70 w 120"/>
                  <a:gd name="T23" fmla="*/ 96 h 112"/>
                  <a:gd name="T24" fmla="*/ 70 w 120"/>
                  <a:gd name="T25" fmla="*/ 111 h 112"/>
                  <a:gd name="T26" fmla="*/ 83 w 120"/>
                  <a:gd name="T27" fmla="*/ 103 h 112"/>
                  <a:gd name="T28" fmla="*/ 91 w 120"/>
                  <a:gd name="T29" fmla="*/ 79 h 112"/>
                  <a:gd name="T30" fmla="*/ 87 w 120"/>
                  <a:gd name="T31" fmla="*/ 63 h 112"/>
                  <a:gd name="T32" fmla="*/ 100 w 120"/>
                  <a:gd name="T33" fmla="*/ 42 h 112"/>
                  <a:gd name="T34" fmla="*/ 120 w 120"/>
                  <a:gd name="T35" fmla="*/ 31 h 112"/>
                  <a:gd name="T36" fmla="*/ 120 w 120"/>
                  <a:gd name="T37" fmla="*/ 3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2">
                    <a:moveTo>
                      <a:pt x="120" y="30"/>
                    </a:moveTo>
                    <a:cubicBezTo>
                      <a:pt x="107" y="30"/>
                      <a:pt x="81" y="26"/>
                      <a:pt x="78" y="25"/>
                    </a:cubicBezTo>
                    <a:cubicBezTo>
                      <a:pt x="73" y="24"/>
                      <a:pt x="67" y="18"/>
                      <a:pt x="65" y="15"/>
                    </a:cubicBezTo>
                    <a:cubicBezTo>
                      <a:pt x="62" y="11"/>
                      <a:pt x="56" y="0"/>
                      <a:pt x="56" y="0"/>
                    </a:cubicBezTo>
                    <a:cubicBezTo>
                      <a:pt x="43" y="12"/>
                      <a:pt x="43" y="12"/>
                      <a:pt x="43" y="12"/>
                    </a:cubicBezTo>
                    <a:cubicBezTo>
                      <a:pt x="43" y="12"/>
                      <a:pt x="27" y="10"/>
                      <a:pt x="18" y="11"/>
                    </a:cubicBezTo>
                    <a:cubicBezTo>
                      <a:pt x="14" y="12"/>
                      <a:pt x="6" y="12"/>
                      <a:pt x="0" y="12"/>
                    </a:cubicBezTo>
                    <a:cubicBezTo>
                      <a:pt x="0" y="17"/>
                      <a:pt x="0" y="23"/>
                      <a:pt x="1" y="30"/>
                    </a:cubicBezTo>
                    <a:cubicBezTo>
                      <a:pt x="4" y="49"/>
                      <a:pt x="17" y="47"/>
                      <a:pt x="39" y="75"/>
                    </a:cubicBezTo>
                    <a:cubicBezTo>
                      <a:pt x="47" y="86"/>
                      <a:pt x="54" y="95"/>
                      <a:pt x="60" y="103"/>
                    </a:cubicBezTo>
                    <a:cubicBezTo>
                      <a:pt x="61" y="98"/>
                      <a:pt x="63" y="92"/>
                      <a:pt x="64" y="92"/>
                    </a:cubicBezTo>
                    <a:cubicBezTo>
                      <a:pt x="64" y="91"/>
                      <a:pt x="71" y="91"/>
                      <a:pt x="70" y="96"/>
                    </a:cubicBezTo>
                    <a:cubicBezTo>
                      <a:pt x="69" y="101"/>
                      <a:pt x="66" y="112"/>
                      <a:pt x="70" y="111"/>
                    </a:cubicBezTo>
                    <a:cubicBezTo>
                      <a:pt x="74" y="111"/>
                      <a:pt x="81" y="109"/>
                      <a:pt x="83" y="103"/>
                    </a:cubicBezTo>
                    <a:cubicBezTo>
                      <a:pt x="85" y="96"/>
                      <a:pt x="95" y="83"/>
                      <a:pt x="91" y="79"/>
                    </a:cubicBezTo>
                    <a:cubicBezTo>
                      <a:pt x="88" y="74"/>
                      <a:pt x="85" y="70"/>
                      <a:pt x="87" y="63"/>
                    </a:cubicBezTo>
                    <a:cubicBezTo>
                      <a:pt x="89" y="57"/>
                      <a:pt x="97" y="44"/>
                      <a:pt x="100" y="42"/>
                    </a:cubicBezTo>
                    <a:cubicBezTo>
                      <a:pt x="104" y="39"/>
                      <a:pt x="120" y="34"/>
                      <a:pt x="120" y="31"/>
                    </a:cubicBezTo>
                    <a:cubicBezTo>
                      <a:pt x="120" y="31"/>
                      <a:pt x="120" y="30"/>
                      <a:pt x="120" y="30"/>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5" name="Freeform 80"/>
              <p:cNvSpPr>
                <a:spLocks/>
              </p:cNvSpPr>
              <p:nvPr/>
            </p:nvSpPr>
            <p:spPr bwMode="auto">
              <a:xfrm>
                <a:off x="8748713" y="3187700"/>
                <a:ext cx="1223963" cy="1171575"/>
              </a:xfrm>
              <a:custGeom>
                <a:avLst/>
                <a:gdLst>
                  <a:gd name="T0" fmla="*/ 1006 w 1268"/>
                  <a:gd name="T1" fmla="*/ 989 h 1212"/>
                  <a:gd name="T2" fmla="*/ 1081 w 1268"/>
                  <a:gd name="T3" fmla="*/ 1017 h 1212"/>
                  <a:gd name="T4" fmla="*/ 1156 w 1268"/>
                  <a:gd name="T5" fmla="*/ 1124 h 1212"/>
                  <a:gd name="T6" fmla="*/ 1214 w 1268"/>
                  <a:gd name="T7" fmla="*/ 1009 h 1212"/>
                  <a:gd name="T8" fmla="*/ 1197 w 1268"/>
                  <a:gd name="T9" fmla="*/ 955 h 1212"/>
                  <a:gd name="T10" fmla="*/ 1227 w 1268"/>
                  <a:gd name="T11" fmla="*/ 928 h 1212"/>
                  <a:gd name="T12" fmla="*/ 1265 w 1268"/>
                  <a:gd name="T13" fmla="*/ 918 h 1212"/>
                  <a:gd name="T14" fmla="*/ 1256 w 1268"/>
                  <a:gd name="T15" fmla="*/ 860 h 1212"/>
                  <a:gd name="T16" fmla="*/ 1253 w 1268"/>
                  <a:gd name="T17" fmla="*/ 800 h 1212"/>
                  <a:gd name="T18" fmla="*/ 1207 w 1268"/>
                  <a:gd name="T19" fmla="*/ 782 h 1212"/>
                  <a:gd name="T20" fmla="*/ 1157 w 1268"/>
                  <a:gd name="T21" fmla="*/ 723 h 1212"/>
                  <a:gd name="T22" fmla="*/ 1194 w 1268"/>
                  <a:gd name="T23" fmla="*/ 669 h 1212"/>
                  <a:gd name="T24" fmla="*/ 1198 w 1268"/>
                  <a:gd name="T25" fmla="*/ 633 h 1212"/>
                  <a:gd name="T26" fmla="*/ 1180 w 1268"/>
                  <a:gd name="T27" fmla="*/ 603 h 1212"/>
                  <a:gd name="T28" fmla="*/ 1175 w 1268"/>
                  <a:gd name="T29" fmla="*/ 560 h 1212"/>
                  <a:gd name="T30" fmla="*/ 1157 w 1268"/>
                  <a:gd name="T31" fmla="*/ 523 h 1212"/>
                  <a:gd name="T32" fmla="*/ 1161 w 1268"/>
                  <a:gd name="T33" fmla="*/ 487 h 1212"/>
                  <a:gd name="T34" fmla="*/ 1127 w 1268"/>
                  <a:gd name="T35" fmla="*/ 448 h 1212"/>
                  <a:gd name="T36" fmla="*/ 1059 w 1268"/>
                  <a:gd name="T37" fmla="*/ 438 h 1212"/>
                  <a:gd name="T38" fmla="*/ 1020 w 1268"/>
                  <a:gd name="T39" fmla="*/ 405 h 1212"/>
                  <a:gd name="T40" fmla="*/ 992 w 1268"/>
                  <a:gd name="T41" fmla="*/ 386 h 1212"/>
                  <a:gd name="T42" fmla="*/ 961 w 1268"/>
                  <a:gd name="T43" fmla="*/ 362 h 1212"/>
                  <a:gd name="T44" fmla="*/ 978 w 1268"/>
                  <a:gd name="T45" fmla="*/ 292 h 1212"/>
                  <a:gd name="T46" fmla="*/ 1006 w 1268"/>
                  <a:gd name="T47" fmla="*/ 218 h 1212"/>
                  <a:gd name="T48" fmla="*/ 973 w 1268"/>
                  <a:gd name="T49" fmla="*/ 146 h 1212"/>
                  <a:gd name="T50" fmla="*/ 934 w 1268"/>
                  <a:gd name="T51" fmla="*/ 117 h 1212"/>
                  <a:gd name="T52" fmla="*/ 950 w 1268"/>
                  <a:gd name="T53" fmla="*/ 45 h 1212"/>
                  <a:gd name="T54" fmla="*/ 972 w 1268"/>
                  <a:gd name="T55" fmla="*/ 0 h 1212"/>
                  <a:gd name="T56" fmla="*/ 70 w 1268"/>
                  <a:gd name="T57" fmla="*/ 18 h 1212"/>
                  <a:gd name="T58" fmla="*/ 75 w 1268"/>
                  <a:gd name="T59" fmla="*/ 68 h 1212"/>
                  <a:gd name="T60" fmla="*/ 32 w 1268"/>
                  <a:gd name="T61" fmla="*/ 154 h 1212"/>
                  <a:gd name="T62" fmla="*/ 8 w 1268"/>
                  <a:gd name="T63" fmla="*/ 243 h 1212"/>
                  <a:gd name="T64" fmla="*/ 41 w 1268"/>
                  <a:gd name="T65" fmla="*/ 287 h 1212"/>
                  <a:gd name="T66" fmla="*/ 127 w 1268"/>
                  <a:gd name="T67" fmla="*/ 441 h 1212"/>
                  <a:gd name="T68" fmla="*/ 66 w 1268"/>
                  <a:gd name="T69" fmla="*/ 481 h 1212"/>
                  <a:gd name="T70" fmla="*/ 2 w 1268"/>
                  <a:gd name="T71" fmla="*/ 521 h 1212"/>
                  <a:gd name="T72" fmla="*/ 66 w 1268"/>
                  <a:gd name="T73" fmla="*/ 603 h 1212"/>
                  <a:gd name="T74" fmla="*/ 85 w 1268"/>
                  <a:gd name="T75" fmla="*/ 640 h 1212"/>
                  <a:gd name="T76" fmla="*/ 49 w 1268"/>
                  <a:gd name="T77" fmla="*/ 689 h 1212"/>
                  <a:gd name="T78" fmla="*/ 21 w 1268"/>
                  <a:gd name="T79" fmla="*/ 719 h 1212"/>
                  <a:gd name="T80" fmla="*/ 59 w 1268"/>
                  <a:gd name="T81" fmla="*/ 766 h 1212"/>
                  <a:gd name="T82" fmla="*/ 111 w 1268"/>
                  <a:gd name="T83" fmla="*/ 796 h 1212"/>
                  <a:gd name="T84" fmla="*/ 157 w 1268"/>
                  <a:gd name="T85" fmla="*/ 827 h 1212"/>
                  <a:gd name="T86" fmla="*/ 198 w 1268"/>
                  <a:gd name="T87" fmla="*/ 870 h 1212"/>
                  <a:gd name="T88" fmla="*/ 260 w 1268"/>
                  <a:gd name="T89" fmla="*/ 879 h 1212"/>
                  <a:gd name="T90" fmla="*/ 327 w 1268"/>
                  <a:gd name="T91" fmla="*/ 893 h 1212"/>
                  <a:gd name="T92" fmla="*/ 343 w 1268"/>
                  <a:gd name="T93" fmla="*/ 960 h 1212"/>
                  <a:gd name="T94" fmla="*/ 412 w 1268"/>
                  <a:gd name="T95" fmla="*/ 992 h 1212"/>
                  <a:gd name="T96" fmla="*/ 458 w 1268"/>
                  <a:gd name="T97" fmla="*/ 980 h 1212"/>
                  <a:gd name="T98" fmla="*/ 499 w 1268"/>
                  <a:gd name="T99" fmla="*/ 974 h 1212"/>
                  <a:gd name="T100" fmla="*/ 582 w 1268"/>
                  <a:gd name="T101" fmla="*/ 1008 h 1212"/>
                  <a:gd name="T102" fmla="*/ 660 w 1268"/>
                  <a:gd name="T103" fmla="*/ 1067 h 1212"/>
                  <a:gd name="T104" fmla="*/ 699 w 1268"/>
                  <a:gd name="T105" fmla="*/ 1110 h 1212"/>
                  <a:gd name="T106" fmla="*/ 747 w 1268"/>
                  <a:gd name="T107" fmla="*/ 1177 h 1212"/>
                  <a:gd name="T108" fmla="*/ 792 w 1268"/>
                  <a:gd name="T109" fmla="*/ 1198 h 1212"/>
                  <a:gd name="T110" fmla="*/ 843 w 1268"/>
                  <a:gd name="T111" fmla="*/ 1191 h 1212"/>
                  <a:gd name="T112" fmla="*/ 908 w 1268"/>
                  <a:gd name="T113" fmla="*/ 1180 h 1212"/>
                  <a:gd name="T114" fmla="*/ 951 w 1268"/>
                  <a:gd name="T115" fmla="*/ 1173 h 1212"/>
                  <a:gd name="T116" fmla="*/ 1000 w 1268"/>
                  <a:gd name="T117" fmla="*/ 1157 h 1212"/>
                  <a:gd name="T118" fmla="*/ 1040 w 1268"/>
                  <a:gd name="T119" fmla="*/ 1163 h 1212"/>
                  <a:gd name="T120" fmla="*/ 1037 w 1268"/>
                  <a:gd name="T121" fmla="*/ 108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1212">
                    <a:moveTo>
                      <a:pt x="1037" y="1083"/>
                    </a:moveTo>
                    <a:cubicBezTo>
                      <a:pt x="990" y="1023"/>
                      <a:pt x="990" y="1023"/>
                      <a:pt x="990" y="1023"/>
                    </a:cubicBezTo>
                    <a:cubicBezTo>
                      <a:pt x="1006" y="989"/>
                      <a:pt x="1006" y="989"/>
                      <a:pt x="1006" y="989"/>
                    </a:cubicBezTo>
                    <a:cubicBezTo>
                      <a:pt x="1033" y="940"/>
                      <a:pt x="1033" y="940"/>
                      <a:pt x="1033" y="940"/>
                    </a:cubicBezTo>
                    <a:cubicBezTo>
                      <a:pt x="1071" y="965"/>
                      <a:pt x="1071" y="965"/>
                      <a:pt x="1071" y="965"/>
                    </a:cubicBezTo>
                    <a:cubicBezTo>
                      <a:pt x="1071" y="965"/>
                      <a:pt x="1079" y="1012"/>
                      <a:pt x="1081" y="1017"/>
                    </a:cubicBezTo>
                    <a:cubicBezTo>
                      <a:pt x="1083" y="1022"/>
                      <a:pt x="1082" y="1109"/>
                      <a:pt x="1081" y="1117"/>
                    </a:cubicBezTo>
                    <a:cubicBezTo>
                      <a:pt x="1080" y="1125"/>
                      <a:pt x="1105" y="1136"/>
                      <a:pt x="1105" y="1136"/>
                    </a:cubicBezTo>
                    <a:cubicBezTo>
                      <a:pt x="1156" y="1124"/>
                      <a:pt x="1156" y="1124"/>
                      <a:pt x="1156" y="1124"/>
                    </a:cubicBezTo>
                    <a:cubicBezTo>
                      <a:pt x="1197" y="1102"/>
                      <a:pt x="1197" y="1102"/>
                      <a:pt x="1197" y="1102"/>
                    </a:cubicBezTo>
                    <a:cubicBezTo>
                      <a:pt x="1197" y="1102"/>
                      <a:pt x="1218" y="1060"/>
                      <a:pt x="1223" y="1035"/>
                    </a:cubicBezTo>
                    <a:cubicBezTo>
                      <a:pt x="1220" y="1025"/>
                      <a:pt x="1216" y="1016"/>
                      <a:pt x="1214" y="1009"/>
                    </a:cubicBezTo>
                    <a:cubicBezTo>
                      <a:pt x="1212" y="1001"/>
                      <a:pt x="1214" y="989"/>
                      <a:pt x="1214" y="988"/>
                    </a:cubicBezTo>
                    <a:cubicBezTo>
                      <a:pt x="1213" y="987"/>
                      <a:pt x="1203" y="974"/>
                      <a:pt x="1201" y="972"/>
                    </a:cubicBezTo>
                    <a:cubicBezTo>
                      <a:pt x="1200" y="970"/>
                      <a:pt x="1197" y="962"/>
                      <a:pt x="1197" y="955"/>
                    </a:cubicBezTo>
                    <a:cubicBezTo>
                      <a:pt x="1197" y="949"/>
                      <a:pt x="1211" y="955"/>
                      <a:pt x="1211" y="955"/>
                    </a:cubicBezTo>
                    <a:cubicBezTo>
                      <a:pt x="1211" y="955"/>
                      <a:pt x="1220" y="952"/>
                      <a:pt x="1220" y="949"/>
                    </a:cubicBezTo>
                    <a:cubicBezTo>
                      <a:pt x="1220" y="946"/>
                      <a:pt x="1223" y="936"/>
                      <a:pt x="1227" y="928"/>
                    </a:cubicBezTo>
                    <a:cubicBezTo>
                      <a:pt x="1230" y="921"/>
                      <a:pt x="1242" y="923"/>
                      <a:pt x="1245" y="920"/>
                    </a:cubicBezTo>
                    <a:cubicBezTo>
                      <a:pt x="1249" y="918"/>
                      <a:pt x="1258" y="924"/>
                      <a:pt x="1262" y="924"/>
                    </a:cubicBezTo>
                    <a:cubicBezTo>
                      <a:pt x="1266" y="924"/>
                      <a:pt x="1265" y="918"/>
                      <a:pt x="1265" y="918"/>
                    </a:cubicBezTo>
                    <a:cubicBezTo>
                      <a:pt x="1265" y="918"/>
                      <a:pt x="1268" y="898"/>
                      <a:pt x="1268" y="893"/>
                    </a:cubicBezTo>
                    <a:cubicBezTo>
                      <a:pt x="1268" y="887"/>
                      <a:pt x="1254" y="881"/>
                      <a:pt x="1253" y="879"/>
                    </a:cubicBezTo>
                    <a:cubicBezTo>
                      <a:pt x="1251" y="877"/>
                      <a:pt x="1256" y="866"/>
                      <a:pt x="1256" y="860"/>
                    </a:cubicBezTo>
                    <a:cubicBezTo>
                      <a:pt x="1256" y="855"/>
                      <a:pt x="1248" y="848"/>
                      <a:pt x="1248" y="848"/>
                    </a:cubicBezTo>
                    <a:cubicBezTo>
                      <a:pt x="1248" y="848"/>
                      <a:pt x="1246" y="823"/>
                      <a:pt x="1244" y="820"/>
                    </a:cubicBezTo>
                    <a:cubicBezTo>
                      <a:pt x="1242" y="817"/>
                      <a:pt x="1253" y="802"/>
                      <a:pt x="1253" y="800"/>
                    </a:cubicBezTo>
                    <a:cubicBezTo>
                      <a:pt x="1253" y="799"/>
                      <a:pt x="1251" y="789"/>
                      <a:pt x="1247" y="780"/>
                    </a:cubicBezTo>
                    <a:cubicBezTo>
                      <a:pt x="1243" y="771"/>
                      <a:pt x="1229" y="778"/>
                      <a:pt x="1227" y="780"/>
                    </a:cubicBezTo>
                    <a:cubicBezTo>
                      <a:pt x="1224" y="781"/>
                      <a:pt x="1211" y="783"/>
                      <a:pt x="1207" y="782"/>
                    </a:cubicBezTo>
                    <a:cubicBezTo>
                      <a:pt x="1203" y="781"/>
                      <a:pt x="1207" y="767"/>
                      <a:pt x="1203" y="746"/>
                    </a:cubicBezTo>
                    <a:cubicBezTo>
                      <a:pt x="1198" y="725"/>
                      <a:pt x="1190" y="736"/>
                      <a:pt x="1190" y="736"/>
                    </a:cubicBezTo>
                    <a:cubicBezTo>
                      <a:pt x="1190" y="736"/>
                      <a:pt x="1162" y="727"/>
                      <a:pt x="1157" y="723"/>
                    </a:cubicBezTo>
                    <a:cubicBezTo>
                      <a:pt x="1152" y="718"/>
                      <a:pt x="1168" y="701"/>
                      <a:pt x="1167" y="700"/>
                    </a:cubicBezTo>
                    <a:cubicBezTo>
                      <a:pt x="1166" y="699"/>
                      <a:pt x="1173" y="682"/>
                      <a:pt x="1175" y="679"/>
                    </a:cubicBezTo>
                    <a:cubicBezTo>
                      <a:pt x="1176" y="677"/>
                      <a:pt x="1194" y="669"/>
                      <a:pt x="1194" y="669"/>
                    </a:cubicBezTo>
                    <a:cubicBezTo>
                      <a:pt x="1194" y="669"/>
                      <a:pt x="1203" y="662"/>
                      <a:pt x="1208" y="650"/>
                    </a:cubicBezTo>
                    <a:cubicBezTo>
                      <a:pt x="1213" y="639"/>
                      <a:pt x="1210" y="640"/>
                      <a:pt x="1208" y="636"/>
                    </a:cubicBezTo>
                    <a:cubicBezTo>
                      <a:pt x="1207" y="631"/>
                      <a:pt x="1198" y="633"/>
                      <a:pt x="1198" y="633"/>
                    </a:cubicBezTo>
                    <a:cubicBezTo>
                      <a:pt x="1198" y="633"/>
                      <a:pt x="1189" y="634"/>
                      <a:pt x="1182" y="638"/>
                    </a:cubicBezTo>
                    <a:cubicBezTo>
                      <a:pt x="1174" y="641"/>
                      <a:pt x="1166" y="618"/>
                      <a:pt x="1166" y="616"/>
                    </a:cubicBezTo>
                    <a:cubicBezTo>
                      <a:pt x="1166" y="614"/>
                      <a:pt x="1178" y="604"/>
                      <a:pt x="1180" y="603"/>
                    </a:cubicBezTo>
                    <a:cubicBezTo>
                      <a:pt x="1181" y="601"/>
                      <a:pt x="1175" y="592"/>
                      <a:pt x="1175" y="592"/>
                    </a:cubicBezTo>
                    <a:cubicBezTo>
                      <a:pt x="1175" y="592"/>
                      <a:pt x="1170" y="585"/>
                      <a:pt x="1170" y="583"/>
                    </a:cubicBezTo>
                    <a:cubicBezTo>
                      <a:pt x="1170" y="581"/>
                      <a:pt x="1177" y="568"/>
                      <a:pt x="1175" y="560"/>
                    </a:cubicBezTo>
                    <a:cubicBezTo>
                      <a:pt x="1172" y="552"/>
                      <a:pt x="1159" y="557"/>
                      <a:pt x="1159" y="557"/>
                    </a:cubicBezTo>
                    <a:cubicBezTo>
                      <a:pt x="1159" y="557"/>
                      <a:pt x="1157" y="546"/>
                      <a:pt x="1156" y="544"/>
                    </a:cubicBezTo>
                    <a:cubicBezTo>
                      <a:pt x="1155" y="542"/>
                      <a:pt x="1157" y="529"/>
                      <a:pt x="1157" y="523"/>
                    </a:cubicBezTo>
                    <a:cubicBezTo>
                      <a:pt x="1157" y="517"/>
                      <a:pt x="1168" y="514"/>
                      <a:pt x="1171" y="511"/>
                    </a:cubicBezTo>
                    <a:cubicBezTo>
                      <a:pt x="1174" y="508"/>
                      <a:pt x="1173" y="491"/>
                      <a:pt x="1173" y="491"/>
                    </a:cubicBezTo>
                    <a:cubicBezTo>
                      <a:pt x="1161" y="487"/>
                      <a:pt x="1161" y="487"/>
                      <a:pt x="1161" y="487"/>
                    </a:cubicBezTo>
                    <a:cubicBezTo>
                      <a:pt x="1161" y="487"/>
                      <a:pt x="1164" y="462"/>
                      <a:pt x="1164" y="461"/>
                    </a:cubicBezTo>
                    <a:cubicBezTo>
                      <a:pt x="1164" y="459"/>
                      <a:pt x="1158" y="452"/>
                      <a:pt x="1152" y="456"/>
                    </a:cubicBezTo>
                    <a:cubicBezTo>
                      <a:pt x="1146" y="460"/>
                      <a:pt x="1130" y="451"/>
                      <a:pt x="1127" y="448"/>
                    </a:cubicBezTo>
                    <a:cubicBezTo>
                      <a:pt x="1124" y="445"/>
                      <a:pt x="1116" y="439"/>
                      <a:pt x="1111" y="437"/>
                    </a:cubicBezTo>
                    <a:cubicBezTo>
                      <a:pt x="1107" y="435"/>
                      <a:pt x="1097" y="442"/>
                      <a:pt x="1086" y="439"/>
                    </a:cubicBezTo>
                    <a:cubicBezTo>
                      <a:pt x="1076" y="437"/>
                      <a:pt x="1062" y="437"/>
                      <a:pt x="1059" y="438"/>
                    </a:cubicBezTo>
                    <a:cubicBezTo>
                      <a:pt x="1056" y="438"/>
                      <a:pt x="1039" y="440"/>
                      <a:pt x="1037" y="443"/>
                    </a:cubicBezTo>
                    <a:cubicBezTo>
                      <a:pt x="1035" y="445"/>
                      <a:pt x="1031" y="428"/>
                      <a:pt x="1028" y="426"/>
                    </a:cubicBezTo>
                    <a:cubicBezTo>
                      <a:pt x="1025" y="425"/>
                      <a:pt x="1022" y="412"/>
                      <a:pt x="1020" y="405"/>
                    </a:cubicBezTo>
                    <a:cubicBezTo>
                      <a:pt x="1019" y="398"/>
                      <a:pt x="1009" y="400"/>
                      <a:pt x="1008" y="398"/>
                    </a:cubicBezTo>
                    <a:cubicBezTo>
                      <a:pt x="1006" y="395"/>
                      <a:pt x="1005" y="379"/>
                      <a:pt x="1001" y="376"/>
                    </a:cubicBezTo>
                    <a:cubicBezTo>
                      <a:pt x="998" y="373"/>
                      <a:pt x="995" y="383"/>
                      <a:pt x="992" y="386"/>
                    </a:cubicBezTo>
                    <a:cubicBezTo>
                      <a:pt x="989" y="390"/>
                      <a:pt x="979" y="381"/>
                      <a:pt x="978" y="381"/>
                    </a:cubicBezTo>
                    <a:cubicBezTo>
                      <a:pt x="976" y="382"/>
                      <a:pt x="963" y="391"/>
                      <a:pt x="959" y="390"/>
                    </a:cubicBezTo>
                    <a:cubicBezTo>
                      <a:pt x="955" y="388"/>
                      <a:pt x="961" y="364"/>
                      <a:pt x="961" y="362"/>
                    </a:cubicBezTo>
                    <a:cubicBezTo>
                      <a:pt x="961" y="361"/>
                      <a:pt x="964" y="345"/>
                      <a:pt x="966" y="340"/>
                    </a:cubicBezTo>
                    <a:cubicBezTo>
                      <a:pt x="969" y="334"/>
                      <a:pt x="973" y="314"/>
                      <a:pt x="974" y="312"/>
                    </a:cubicBezTo>
                    <a:cubicBezTo>
                      <a:pt x="975" y="311"/>
                      <a:pt x="978" y="300"/>
                      <a:pt x="978" y="292"/>
                    </a:cubicBezTo>
                    <a:cubicBezTo>
                      <a:pt x="978" y="285"/>
                      <a:pt x="988" y="271"/>
                      <a:pt x="996" y="264"/>
                    </a:cubicBezTo>
                    <a:cubicBezTo>
                      <a:pt x="1003" y="257"/>
                      <a:pt x="1009" y="245"/>
                      <a:pt x="1012" y="233"/>
                    </a:cubicBezTo>
                    <a:cubicBezTo>
                      <a:pt x="1015" y="221"/>
                      <a:pt x="1006" y="220"/>
                      <a:pt x="1006" y="218"/>
                    </a:cubicBezTo>
                    <a:cubicBezTo>
                      <a:pt x="1006" y="217"/>
                      <a:pt x="1013" y="178"/>
                      <a:pt x="1011" y="170"/>
                    </a:cubicBezTo>
                    <a:cubicBezTo>
                      <a:pt x="1010" y="161"/>
                      <a:pt x="1005" y="159"/>
                      <a:pt x="996" y="158"/>
                    </a:cubicBezTo>
                    <a:cubicBezTo>
                      <a:pt x="986" y="157"/>
                      <a:pt x="974" y="146"/>
                      <a:pt x="973" y="146"/>
                    </a:cubicBezTo>
                    <a:cubicBezTo>
                      <a:pt x="972" y="146"/>
                      <a:pt x="975" y="125"/>
                      <a:pt x="976" y="116"/>
                    </a:cubicBezTo>
                    <a:cubicBezTo>
                      <a:pt x="978" y="107"/>
                      <a:pt x="962" y="113"/>
                      <a:pt x="961" y="115"/>
                    </a:cubicBezTo>
                    <a:cubicBezTo>
                      <a:pt x="960" y="116"/>
                      <a:pt x="938" y="120"/>
                      <a:pt x="934" y="117"/>
                    </a:cubicBezTo>
                    <a:cubicBezTo>
                      <a:pt x="929" y="114"/>
                      <a:pt x="935" y="94"/>
                      <a:pt x="934" y="92"/>
                    </a:cubicBezTo>
                    <a:cubicBezTo>
                      <a:pt x="933" y="89"/>
                      <a:pt x="935" y="76"/>
                      <a:pt x="937" y="71"/>
                    </a:cubicBezTo>
                    <a:cubicBezTo>
                      <a:pt x="938" y="66"/>
                      <a:pt x="950" y="45"/>
                      <a:pt x="950" y="45"/>
                    </a:cubicBezTo>
                    <a:cubicBezTo>
                      <a:pt x="950" y="45"/>
                      <a:pt x="955" y="31"/>
                      <a:pt x="955" y="27"/>
                    </a:cubicBezTo>
                    <a:cubicBezTo>
                      <a:pt x="955" y="24"/>
                      <a:pt x="961" y="14"/>
                      <a:pt x="967" y="9"/>
                    </a:cubicBezTo>
                    <a:cubicBezTo>
                      <a:pt x="970" y="7"/>
                      <a:pt x="971" y="4"/>
                      <a:pt x="972" y="0"/>
                    </a:cubicBezTo>
                    <a:cubicBezTo>
                      <a:pt x="970" y="1"/>
                      <a:pt x="969" y="1"/>
                      <a:pt x="969" y="1"/>
                    </a:cubicBezTo>
                    <a:cubicBezTo>
                      <a:pt x="70" y="1"/>
                      <a:pt x="70" y="1"/>
                      <a:pt x="70" y="1"/>
                    </a:cubicBezTo>
                    <a:cubicBezTo>
                      <a:pt x="70" y="8"/>
                      <a:pt x="70" y="15"/>
                      <a:pt x="70" y="18"/>
                    </a:cubicBezTo>
                    <a:cubicBezTo>
                      <a:pt x="71" y="24"/>
                      <a:pt x="82" y="20"/>
                      <a:pt x="85" y="23"/>
                    </a:cubicBezTo>
                    <a:cubicBezTo>
                      <a:pt x="88" y="27"/>
                      <a:pt x="88" y="41"/>
                      <a:pt x="84" y="51"/>
                    </a:cubicBezTo>
                    <a:cubicBezTo>
                      <a:pt x="80" y="62"/>
                      <a:pt x="77" y="64"/>
                      <a:pt x="75" y="68"/>
                    </a:cubicBezTo>
                    <a:cubicBezTo>
                      <a:pt x="73" y="73"/>
                      <a:pt x="80" y="83"/>
                      <a:pt x="80" y="89"/>
                    </a:cubicBezTo>
                    <a:cubicBezTo>
                      <a:pt x="80" y="96"/>
                      <a:pt x="68" y="113"/>
                      <a:pt x="67" y="115"/>
                    </a:cubicBezTo>
                    <a:cubicBezTo>
                      <a:pt x="66" y="116"/>
                      <a:pt x="41" y="147"/>
                      <a:pt x="32" y="154"/>
                    </a:cubicBezTo>
                    <a:cubicBezTo>
                      <a:pt x="24" y="160"/>
                      <a:pt x="17" y="179"/>
                      <a:pt x="21" y="190"/>
                    </a:cubicBezTo>
                    <a:cubicBezTo>
                      <a:pt x="24" y="201"/>
                      <a:pt x="21" y="213"/>
                      <a:pt x="21" y="220"/>
                    </a:cubicBezTo>
                    <a:cubicBezTo>
                      <a:pt x="21" y="228"/>
                      <a:pt x="8" y="242"/>
                      <a:pt x="8" y="243"/>
                    </a:cubicBezTo>
                    <a:cubicBezTo>
                      <a:pt x="7" y="244"/>
                      <a:pt x="28" y="248"/>
                      <a:pt x="32" y="247"/>
                    </a:cubicBezTo>
                    <a:cubicBezTo>
                      <a:pt x="35" y="246"/>
                      <a:pt x="38" y="252"/>
                      <a:pt x="41" y="257"/>
                    </a:cubicBezTo>
                    <a:cubicBezTo>
                      <a:pt x="44" y="262"/>
                      <a:pt x="41" y="287"/>
                      <a:pt x="41" y="287"/>
                    </a:cubicBezTo>
                    <a:cubicBezTo>
                      <a:pt x="63" y="294"/>
                      <a:pt x="63" y="294"/>
                      <a:pt x="63" y="294"/>
                    </a:cubicBezTo>
                    <a:cubicBezTo>
                      <a:pt x="36" y="319"/>
                      <a:pt x="36" y="319"/>
                      <a:pt x="36" y="319"/>
                    </a:cubicBezTo>
                    <a:cubicBezTo>
                      <a:pt x="36" y="319"/>
                      <a:pt x="123" y="431"/>
                      <a:pt x="127" y="441"/>
                    </a:cubicBezTo>
                    <a:cubicBezTo>
                      <a:pt x="131" y="451"/>
                      <a:pt x="111" y="442"/>
                      <a:pt x="105" y="442"/>
                    </a:cubicBezTo>
                    <a:cubicBezTo>
                      <a:pt x="99" y="441"/>
                      <a:pt x="97" y="447"/>
                      <a:pt x="85" y="452"/>
                    </a:cubicBezTo>
                    <a:cubicBezTo>
                      <a:pt x="74" y="457"/>
                      <a:pt x="68" y="475"/>
                      <a:pt x="66" y="481"/>
                    </a:cubicBezTo>
                    <a:cubicBezTo>
                      <a:pt x="64" y="487"/>
                      <a:pt x="59" y="486"/>
                      <a:pt x="52" y="484"/>
                    </a:cubicBezTo>
                    <a:cubicBezTo>
                      <a:pt x="45" y="482"/>
                      <a:pt x="41" y="495"/>
                      <a:pt x="34" y="496"/>
                    </a:cubicBezTo>
                    <a:cubicBezTo>
                      <a:pt x="27" y="498"/>
                      <a:pt x="4" y="517"/>
                      <a:pt x="2" y="521"/>
                    </a:cubicBezTo>
                    <a:cubicBezTo>
                      <a:pt x="0" y="524"/>
                      <a:pt x="5" y="534"/>
                      <a:pt x="8" y="539"/>
                    </a:cubicBezTo>
                    <a:cubicBezTo>
                      <a:pt x="12" y="544"/>
                      <a:pt x="50" y="600"/>
                      <a:pt x="52" y="603"/>
                    </a:cubicBezTo>
                    <a:cubicBezTo>
                      <a:pt x="54" y="607"/>
                      <a:pt x="65" y="604"/>
                      <a:pt x="66" y="603"/>
                    </a:cubicBezTo>
                    <a:cubicBezTo>
                      <a:pt x="67" y="603"/>
                      <a:pt x="82" y="603"/>
                      <a:pt x="84" y="605"/>
                    </a:cubicBezTo>
                    <a:cubicBezTo>
                      <a:pt x="86" y="607"/>
                      <a:pt x="96" y="622"/>
                      <a:pt x="96" y="622"/>
                    </a:cubicBezTo>
                    <a:cubicBezTo>
                      <a:pt x="96" y="622"/>
                      <a:pt x="91" y="633"/>
                      <a:pt x="85" y="640"/>
                    </a:cubicBezTo>
                    <a:cubicBezTo>
                      <a:pt x="79" y="647"/>
                      <a:pt x="50" y="665"/>
                      <a:pt x="50" y="665"/>
                    </a:cubicBezTo>
                    <a:cubicBezTo>
                      <a:pt x="50" y="665"/>
                      <a:pt x="57" y="677"/>
                      <a:pt x="57" y="679"/>
                    </a:cubicBezTo>
                    <a:cubicBezTo>
                      <a:pt x="58" y="682"/>
                      <a:pt x="52" y="687"/>
                      <a:pt x="49" y="689"/>
                    </a:cubicBezTo>
                    <a:cubicBezTo>
                      <a:pt x="47" y="691"/>
                      <a:pt x="21" y="693"/>
                      <a:pt x="21" y="693"/>
                    </a:cubicBezTo>
                    <a:cubicBezTo>
                      <a:pt x="21" y="693"/>
                      <a:pt x="10" y="698"/>
                      <a:pt x="8" y="700"/>
                    </a:cubicBezTo>
                    <a:cubicBezTo>
                      <a:pt x="7" y="702"/>
                      <a:pt x="18" y="716"/>
                      <a:pt x="21" y="719"/>
                    </a:cubicBezTo>
                    <a:cubicBezTo>
                      <a:pt x="24" y="722"/>
                      <a:pt x="33" y="717"/>
                      <a:pt x="34" y="720"/>
                    </a:cubicBezTo>
                    <a:cubicBezTo>
                      <a:pt x="35" y="723"/>
                      <a:pt x="55" y="739"/>
                      <a:pt x="54" y="745"/>
                    </a:cubicBezTo>
                    <a:cubicBezTo>
                      <a:pt x="54" y="750"/>
                      <a:pt x="57" y="760"/>
                      <a:pt x="59" y="766"/>
                    </a:cubicBezTo>
                    <a:cubicBezTo>
                      <a:pt x="61" y="772"/>
                      <a:pt x="77" y="767"/>
                      <a:pt x="79" y="766"/>
                    </a:cubicBezTo>
                    <a:cubicBezTo>
                      <a:pt x="81" y="764"/>
                      <a:pt x="86" y="774"/>
                      <a:pt x="89" y="779"/>
                    </a:cubicBezTo>
                    <a:cubicBezTo>
                      <a:pt x="93" y="784"/>
                      <a:pt x="111" y="796"/>
                      <a:pt x="111" y="796"/>
                    </a:cubicBezTo>
                    <a:cubicBezTo>
                      <a:pt x="111" y="796"/>
                      <a:pt x="121" y="802"/>
                      <a:pt x="124" y="809"/>
                    </a:cubicBezTo>
                    <a:cubicBezTo>
                      <a:pt x="126" y="816"/>
                      <a:pt x="135" y="817"/>
                      <a:pt x="144" y="816"/>
                    </a:cubicBezTo>
                    <a:cubicBezTo>
                      <a:pt x="154" y="815"/>
                      <a:pt x="152" y="819"/>
                      <a:pt x="157" y="827"/>
                    </a:cubicBezTo>
                    <a:cubicBezTo>
                      <a:pt x="161" y="835"/>
                      <a:pt x="168" y="829"/>
                      <a:pt x="181" y="823"/>
                    </a:cubicBezTo>
                    <a:cubicBezTo>
                      <a:pt x="194" y="818"/>
                      <a:pt x="190" y="830"/>
                      <a:pt x="192" y="838"/>
                    </a:cubicBezTo>
                    <a:cubicBezTo>
                      <a:pt x="194" y="846"/>
                      <a:pt x="195" y="869"/>
                      <a:pt x="198" y="870"/>
                    </a:cubicBezTo>
                    <a:cubicBezTo>
                      <a:pt x="201" y="872"/>
                      <a:pt x="223" y="875"/>
                      <a:pt x="223" y="875"/>
                    </a:cubicBezTo>
                    <a:cubicBezTo>
                      <a:pt x="223" y="875"/>
                      <a:pt x="244" y="867"/>
                      <a:pt x="246" y="866"/>
                    </a:cubicBezTo>
                    <a:cubicBezTo>
                      <a:pt x="248" y="865"/>
                      <a:pt x="256" y="873"/>
                      <a:pt x="260" y="879"/>
                    </a:cubicBezTo>
                    <a:cubicBezTo>
                      <a:pt x="264" y="885"/>
                      <a:pt x="279" y="884"/>
                      <a:pt x="283" y="883"/>
                    </a:cubicBezTo>
                    <a:cubicBezTo>
                      <a:pt x="287" y="883"/>
                      <a:pt x="301" y="882"/>
                      <a:pt x="303" y="882"/>
                    </a:cubicBezTo>
                    <a:cubicBezTo>
                      <a:pt x="304" y="883"/>
                      <a:pt x="325" y="892"/>
                      <a:pt x="327" y="893"/>
                    </a:cubicBezTo>
                    <a:cubicBezTo>
                      <a:pt x="329" y="894"/>
                      <a:pt x="334" y="917"/>
                      <a:pt x="336" y="925"/>
                    </a:cubicBezTo>
                    <a:cubicBezTo>
                      <a:pt x="337" y="934"/>
                      <a:pt x="329" y="951"/>
                      <a:pt x="327" y="955"/>
                    </a:cubicBezTo>
                    <a:cubicBezTo>
                      <a:pt x="325" y="959"/>
                      <a:pt x="338" y="961"/>
                      <a:pt x="343" y="960"/>
                    </a:cubicBezTo>
                    <a:cubicBezTo>
                      <a:pt x="348" y="959"/>
                      <a:pt x="381" y="963"/>
                      <a:pt x="388" y="963"/>
                    </a:cubicBezTo>
                    <a:cubicBezTo>
                      <a:pt x="395" y="963"/>
                      <a:pt x="401" y="966"/>
                      <a:pt x="404" y="968"/>
                    </a:cubicBezTo>
                    <a:cubicBezTo>
                      <a:pt x="407" y="971"/>
                      <a:pt x="412" y="992"/>
                      <a:pt x="412" y="992"/>
                    </a:cubicBezTo>
                    <a:cubicBezTo>
                      <a:pt x="412" y="992"/>
                      <a:pt x="421" y="1000"/>
                      <a:pt x="420" y="994"/>
                    </a:cubicBezTo>
                    <a:cubicBezTo>
                      <a:pt x="419" y="989"/>
                      <a:pt x="440" y="993"/>
                      <a:pt x="443" y="991"/>
                    </a:cubicBezTo>
                    <a:cubicBezTo>
                      <a:pt x="446" y="989"/>
                      <a:pt x="458" y="980"/>
                      <a:pt x="458" y="980"/>
                    </a:cubicBezTo>
                    <a:cubicBezTo>
                      <a:pt x="458" y="980"/>
                      <a:pt x="464" y="989"/>
                      <a:pt x="465" y="990"/>
                    </a:cubicBezTo>
                    <a:cubicBezTo>
                      <a:pt x="466" y="992"/>
                      <a:pt x="485" y="988"/>
                      <a:pt x="486" y="988"/>
                    </a:cubicBezTo>
                    <a:cubicBezTo>
                      <a:pt x="487" y="988"/>
                      <a:pt x="497" y="976"/>
                      <a:pt x="499" y="974"/>
                    </a:cubicBezTo>
                    <a:cubicBezTo>
                      <a:pt x="501" y="972"/>
                      <a:pt x="509" y="982"/>
                      <a:pt x="517" y="980"/>
                    </a:cubicBezTo>
                    <a:cubicBezTo>
                      <a:pt x="525" y="978"/>
                      <a:pt x="540" y="994"/>
                      <a:pt x="550" y="996"/>
                    </a:cubicBezTo>
                    <a:cubicBezTo>
                      <a:pt x="561" y="999"/>
                      <a:pt x="578" y="1005"/>
                      <a:pt x="582" y="1008"/>
                    </a:cubicBezTo>
                    <a:cubicBezTo>
                      <a:pt x="587" y="1012"/>
                      <a:pt x="601" y="1039"/>
                      <a:pt x="603" y="1042"/>
                    </a:cubicBezTo>
                    <a:cubicBezTo>
                      <a:pt x="605" y="1045"/>
                      <a:pt x="621" y="1070"/>
                      <a:pt x="627" y="1075"/>
                    </a:cubicBezTo>
                    <a:cubicBezTo>
                      <a:pt x="632" y="1079"/>
                      <a:pt x="660" y="1067"/>
                      <a:pt x="660" y="1067"/>
                    </a:cubicBezTo>
                    <a:cubicBezTo>
                      <a:pt x="660" y="1067"/>
                      <a:pt x="673" y="1060"/>
                      <a:pt x="677" y="1060"/>
                    </a:cubicBezTo>
                    <a:cubicBezTo>
                      <a:pt x="681" y="1060"/>
                      <a:pt x="687" y="1084"/>
                      <a:pt x="689" y="1086"/>
                    </a:cubicBezTo>
                    <a:cubicBezTo>
                      <a:pt x="691" y="1088"/>
                      <a:pt x="696" y="1105"/>
                      <a:pt x="699" y="1110"/>
                    </a:cubicBezTo>
                    <a:cubicBezTo>
                      <a:pt x="702" y="1115"/>
                      <a:pt x="709" y="1148"/>
                      <a:pt x="710" y="1150"/>
                    </a:cubicBezTo>
                    <a:cubicBezTo>
                      <a:pt x="710" y="1152"/>
                      <a:pt x="724" y="1157"/>
                      <a:pt x="733" y="1158"/>
                    </a:cubicBezTo>
                    <a:cubicBezTo>
                      <a:pt x="742" y="1159"/>
                      <a:pt x="745" y="1175"/>
                      <a:pt x="747" y="1177"/>
                    </a:cubicBezTo>
                    <a:cubicBezTo>
                      <a:pt x="749" y="1179"/>
                      <a:pt x="751" y="1206"/>
                      <a:pt x="751" y="1209"/>
                    </a:cubicBezTo>
                    <a:cubicBezTo>
                      <a:pt x="751" y="1212"/>
                      <a:pt x="768" y="1204"/>
                      <a:pt x="768" y="1204"/>
                    </a:cubicBezTo>
                    <a:cubicBezTo>
                      <a:pt x="792" y="1198"/>
                      <a:pt x="792" y="1198"/>
                      <a:pt x="792" y="1198"/>
                    </a:cubicBezTo>
                    <a:cubicBezTo>
                      <a:pt x="804" y="1184"/>
                      <a:pt x="804" y="1184"/>
                      <a:pt x="804" y="1184"/>
                    </a:cubicBezTo>
                    <a:cubicBezTo>
                      <a:pt x="815" y="1189"/>
                      <a:pt x="815" y="1189"/>
                      <a:pt x="815" y="1189"/>
                    </a:cubicBezTo>
                    <a:cubicBezTo>
                      <a:pt x="815" y="1189"/>
                      <a:pt x="839" y="1193"/>
                      <a:pt x="843" y="1191"/>
                    </a:cubicBezTo>
                    <a:cubicBezTo>
                      <a:pt x="846" y="1189"/>
                      <a:pt x="864" y="1200"/>
                      <a:pt x="866" y="1201"/>
                    </a:cubicBezTo>
                    <a:cubicBezTo>
                      <a:pt x="868" y="1202"/>
                      <a:pt x="881" y="1196"/>
                      <a:pt x="888" y="1181"/>
                    </a:cubicBezTo>
                    <a:cubicBezTo>
                      <a:pt x="894" y="1166"/>
                      <a:pt x="905" y="1179"/>
                      <a:pt x="908" y="1180"/>
                    </a:cubicBezTo>
                    <a:cubicBezTo>
                      <a:pt x="911" y="1181"/>
                      <a:pt x="929" y="1193"/>
                      <a:pt x="934" y="1197"/>
                    </a:cubicBezTo>
                    <a:cubicBezTo>
                      <a:pt x="939" y="1202"/>
                      <a:pt x="947" y="1187"/>
                      <a:pt x="950" y="1183"/>
                    </a:cubicBezTo>
                    <a:cubicBezTo>
                      <a:pt x="954" y="1179"/>
                      <a:pt x="951" y="1176"/>
                      <a:pt x="951" y="1173"/>
                    </a:cubicBezTo>
                    <a:cubicBezTo>
                      <a:pt x="951" y="1169"/>
                      <a:pt x="966" y="1163"/>
                      <a:pt x="972" y="1161"/>
                    </a:cubicBezTo>
                    <a:cubicBezTo>
                      <a:pt x="977" y="1159"/>
                      <a:pt x="984" y="1169"/>
                      <a:pt x="990" y="1168"/>
                    </a:cubicBezTo>
                    <a:cubicBezTo>
                      <a:pt x="996" y="1168"/>
                      <a:pt x="1000" y="1158"/>
                      <a:pt x="1000" y="1157"/>
                    </a:cubicBezTo>
                    <a:cubicBezTo>
                      <a:pt x="1001" y="1156"/>
                      <a:pt x="1005" y="1151"/>
                      <a:pt x="1006" y="1151"/>
                    </a:cubicBezTo>
                    <a:cubicBezTo>
                      <a:pt x="1008" y="1151"/>
                      <a:pt x="1023" y="1145"/>
                      <a:pt x="1024" y="1148"/>
                    </a:cubicBezTo>
                    <a:cubicBezTo>
                      <a:pt x="1024" y="1151"/>
                      <a:pt x="1034" y="1163"/>
                      <a:pt x="1040" y="1163"/>
                    </a:cubicBezTo>
                    <a:cubicBezTo>
                      <a:pt x="1043" y="1163"/>
                      <a:pt x="1045" y="1161"/>
                      <a:pt x="1047" y="1159"/>
                    </a:cubicBezTo>
                    <a:cubicBezTo>
                      <a:pt x="1042" y="1124"/>
                      <a:pt x="1042" y="1124"/>
                      <a:pt x="1042" y="1124"/>
                    </a:cubicBezTo>
                    <a:lnTo>
                      <a:pt x="1037" y="1083"/>
                    </a:ln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6" name="Freeform 81"/>
              <p:cNvSpPr>
                <a:spLocks/>
              </p:cNvSpPr>
              <p:nvPr/>
            </p:nvSpPr>
            <p:spPr bwMode="auto">
              <a:xfrm>
                <a:off x="9704388" y="4071938"/>
                <a:ext cx="314325" cy="292100"/>
              </a:xfrm>
              <a:custGeom>
                <a:avLst/>
                <a:gdLst>
                  <a:gd name="T0" fmla="*/ 324 w 325"/>
                  <a:gd name="T1" fmla="*/ 63 h 302"/>
                  <a:gd name="T2" fmla="*/ 325 w 325"/>
                  <a:gd name="T3" fmla="*/ 37 h 302"/>
                  <a:gd name="T4" fmla="*/ 311 w 325"/>
                  <a:gd name="T5" fmla="*/ 35 h 302"/>
                  <a:gd name="T6" fmla="*/ 284 w 325"/>
                  <a:gd name="T7" fmla="*/ 20 h 302"/>
                  <a:gd name="T8" fmla="*/ 275 w 325"/>
                  <a:gd name="T9" fmla="*/ 0 h 302"/>
                  <a:gd name="T10" fmla="*/ 275 w 325"/>
                  <a:gd name="T11" fmla="*/ 2 h 302"/>
                  <a:gd name="T12" fmla="*/ 272 w 325"/>
                  <a:gd name="T13" fmla="*/ 8 h 302"/>
                  <a:gd name="T14" fmla="*/ 255 w 325"/>
                  <a:gd name="T15" fmla="*/ 4 h 302"/>
                  <a:gd name="T16" fmla="*/ 237 w 325"/>
                  <a:gd name="T17" fmla="*/ 12 h 302"/>
                  <a:gd name="T18" fmla="*/ 230 w 325"/>
                  <a:gd name="T19" fmla="*/ 33 h 302"/>
                  <a:gd name="T20" fmla="*/ 221 w 325"/>
                  <a:gd name="T21" fmla="*/ 39 h 302"/>
                  <a:gd name="T22" fmla="*/ 207 w 325"/>
                  <a:gd name="T23" fmla="*/ 39 h 302"/>
                  <a:gd name="T24" fmla="*/ 211 w 325"/>
                  <a:gd name="T25" fmla="*/ 56 h 302"/>
                  <a:gd name="T26" fmla="*/ 224 w 325"/>
                  <a:gd name="T27" fmla="*/ 72 h 302"/>
                  <a:gd name="T28" fmla="*/ 224 w 325"/>
                  <a:gd name="T29" fmla="*/ 93 h 302"/>
                  <a:gd name="T30" fmla="*/ 234 w 325"/>
                  <a:gd name="T31" fmla="*/ 123 h 302"/>
                  <a:gd name="T32" fmla="*/ 233 w 325"/>
                  <a:gd name="T33" fmla="*/ 119 h 302"/>
                  <a:gd name="T34" fmla="*/ 207 w 325"/>
                  <a:gd name="T35" fmla="*/ 186 h 302"/>
                  <a:gd name="T36" fmla="*/ 166 w 325"/>
                  <a:gd name="T37" fmla="*/ 208 h 302"/>
                  <a:gd name="T38" fmla="*/ 115 w 325"/>
                  <a:gd name="T39" fmla="*/ 220 h 302"/>
                  <a:gd name="T40" fmla="*/ 91 w 325"/>
                  <a:gd name="T41" fmla="*/ 201 h 302"/>
                  <a:gd name="T42" fmla="*/ 91 w 325"/>
                  <a:gd name="T43" fmla="*/ 101 h 302"/>
                  <a:gd name="T44" fmla="*/ 81 w 325"/>
                  <a:gd name="T45" fmla="*/ 49 h 302"/>
                  <a:gd name="T46" fmla="*/ 43 w 325"/>
                  <a:gd name="T47" fmla="*/ 24 h 302"/>
                  <a:gd name="T48" fmla="*/ 16 w 325"/>
                  <a:gd name="T49" fmla="*/ 73 h 302"/>
                  <a:gd name="T50" fmla="*/ 0 w 325"/>
                  <a:gd name="T51" fmla="*/ 107 h 302"/>
                  <a:gd name="T52" fmla="*/ 47 w 325"/>
                  <a:gd name="T53" fmla="*/ 167 h 302"/>
                  <a:gd name="T54" fmla="*/ 52 w 325"/>
                  <a:gd name="T55" fmla="*/ 208 h 302"/>
                  <a:gd name="T56" fmla="*/ 57 w 325"/>
                  <a:gd name="T57" fmla="*/ 243 h 302"/>
                  <a:gd name="T58" fmla="*/ 59 w 325"/>
                  <a:gd name="T59" fmla="*/ 240 h 302"/>
                  <a:gd name="T60" fmla="*/ 80 w 325"/>
                  <a:gd name="T61" fmla="*/ 250 h 302"/>
                  <a:gd name="T62" fmla="*/ 101 w 325"/>
                  <a:gd name="T63" fmla="*/ 260 h 302"/>
                  <a:gd name="T64" fmla="*/ 132 w 325"/>
                  <a:gd name="T65" fmla="*/ 288 h 302"/>
                  <a:gd name="T66" fmla="*/ 161 w 325"/>
                  <a:gd name="T67" fmla="*/ 301 h 302"/>
                  <a:gd name="T68" fmla="*/ 187 w 325"/>
                  <a:gd name="T69" fmla="*/ 295 h 302"/>
                  <a:gd name="T70" fmla="*/ 188 w 325"/>
                  <a:gd name="T71" fmla="*/ 276 h 302"/>
                  <a:gd name="T72" fmla="*/ 207 w 325"/>
                  <a:gd name="T73" fmla="*/ 284 h 302"/>
                  <a:gd name="T74" fmla="*/ 220 w 325"/>
                  <a:gd name="T75" fmla="*/ 289 h 302"/>
                  <a:gd name="T76" fmla="*/ 231 w 325"/>
                  <a:gd name="T77" fmla="*/ 285 h 302"/>
                  <a:gd name="T78" fmla="*/ 240 w 325"/>
                  <a:gd name="T79" fmla="*/ 273 h 302"/>
                  <a:gd name="T80" fmla="*/ 258 w 325"/>
                  <a:gd name="T81" fmla="*/ 246 h 302"/>
                  <a:gd name="T82" fmla="*/ 244 w 325"/>
                  <a:gd name="T83" fmla="*/ 246 h 302"/>
                  <a:gd name="T84" fmla="*/ 241 w 325"/>
                  <a:gd name="T85" fmla="*/ 230 h 302"/>
                  <a:gd name="T86" fmla="*/ 262 w 325"/>
                  <a:gd name="T87" fmla="*/ 226 h 302"/>
                  <a:gd name="T88" fmla="*/ 278 w 325"/>
                  <a:gd name="T89" fmla="*/ 219 h 302"/>
                  <a:gd name="T90" fmla="*/ 276 w 325"/>
                  <a:gd name="T91" fmla="*/ 209 h 302"/>
                  <a:gd name="T92" fmla="*/ 275 w 325"/>
                  <a:gd name="T93" fmla="*/ 208 h 302"/>
                  <a:gd name="T94" fmla="*/ 275 w 325"/>
                  <a:gd name="T95" fmla="*/ 208 h 302"/>
                  <a:gd name="T96" fmla="*/ 315 w 325"/>
                  <a:gd name="T97" fmla="*/ 216 h 302"/>
                  <a:gd name="T98" fmla="*/ 318 w 325"/>
                  <a:gd name="T99" fmla="*/ 187 h 302"/>
                  <a:gd name="T100" fmla="*/ 309 w 325"/>
                  <a:gd name="T101" fmla="*/ 147 h 302"/>
                  <a:gd name="T102" fmla="*/ 293 w 325"/>
                  <a:gd name="T103" fmla="*/ 100 h 302"/>
                  <a:gd name="T104" fmla="*/ 324 w 325"/>
                  <a:gd name="T105" fmla="*/ 6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 h="302">
                    <a:moveTo>
                      <a:pt x="324" y="63"/>
                    </a:moveTo>
                    <a:cubicBezTo>
                      <a:pt x="325" y="56"/>
                      <a:pt x="325" y="46"/>
                      <a:pt x="325" y="37"/>
                    </a:cubicBezTo>
                    <a:cubicBezTo>
                      <a:pt x="319" y="36"/>
                      <a:pt x="314" y="35"/>
                      <a:pt x="311" y="35"/>
                    </a:cubicBezTo>
                    <a:cubicBezTo>
                      <a:pt x="302" y="35"/>
                      <a:pt x="287" y="30"/>
                      <a:pt x="284" y="20"/>
                    </a:cubicBezTo>
                    <a:cubicBezTo>
                      <a:pt x="282" y="15"/>
                      <a:pt x="278" y="7"/>
                      <a:pt x="275" y="0"/>
                    </a:cubicBezTo>
                    <a:cubicBezTo>
                      <a:pt x="275" y="1"/>
                      <a:pt x="275" y="2"/>
                      <a:pt x="275" y="2"/>
                    </a:cubicBezTo>
                    <a:cubicBezTo>
                      <a:pt x="275" y="2"/>
                      <a:pt x="276" y="8"/>
                      <a:pt x="272" y="8"/>
                    </a:cubicBezTo>
                    <a:cubicBezTo>
                      <a:pt x="268" y="8"/>
                      <a:pt x="259" y="2"/>
                      <a:pt x="255" y="4"/>
                    </a:cubicBezTo>
                    <a:cubicBezTo>
                      <a:pt x="252" y="7"/>
                      <a:pt x="240" y="5"/>
                      <a:pt x="237" y="12"/>
                    </a:cubicBezTo>
                    <a:cubicBezTo>
                      <a:pt x="233" y="20"/>
                      <a:pt x="230" y="30"/>
                      <a:pt x="230" y="33"/>
                    </a:cubicBezTo>
                    <a:cubicBezTo>
                      <a:pt x="230" y="36"/>
                      <a:pt x="221" y="39"/>
                      <a:pt x="221" y="39"/>
                    </a:cubicBezTo>
                    <a:cubicBezTo>
                      <a:pt x="221" y="39"/>
                      <a:pt x="207" y="33"/>
                      <a:pt x="207" y="39"/>
                    </a:cubicBezTo>
                    <a:cubicBezTo>
                      <a:pt x="207" y="46"/>
                      <a:pt x="210" y="54"/>
                      <a:pt x="211" y="56"/>
                    </a:cubicBezTo>
                    <a:cubicBezTo>
                      <a:pt x="213" y="58"/>
                      <a:pt x="223" y="71"/>
                      <a:pt x="224" y="72"/>
                    </a:cubicBezTo>
                    <a:cubicBezTo>
                      <a:pt x="224" y="73"/>
                      <a:pt x="222" y="85"/>
                      <a:pt x="224" y="93"/>
                    </a:cubicBezTo>
                    <a:cubicBezTo>
                      <a:pt x="226" y="101"/>
                      <a:pt x="231" y="112"/>
                      <a:pt x="234" y="123"/>
                    </a:cubicBezTo>
                    <a:cubicBezTo>
                      <a:pt x="234" y="121"/>
                      <a:pt x="234" y="120"/>
                      <a:pt x="233" y="119"/>
                    </a:cubicBezTo>
                    <a:cubicBezTo>
                      <a:pt x="228" y="144"/>
                      <a:pt x="207" y="186"/>
                      <a:pt x="207" y="186"/>
                    </a:cubicBezTo>
                    <a:cubicBezTo>
                      <a:pt x="166" y="208"/>
                      <a:pt x="166" y="208"/>
                      <a:pt x="166" y="208"/>
                    </a:cubicBezTo>
                    <a:cubicBezTo>
                      <a:pt x="115" y="220"/>
                      <a:pt x="115" y="220"/>
                      <a:pt x="115" y="220"/>
                    </a:cubicBezTo>
                    <a:cubicBezTo>
                      <a:pt x="115" y="220"/>
                      <a:pt x="90" y="209"/>
                      <a:pt x="91" y="201"/>
                    </a:cubicBezTo>
                    <a:cubicBezTo>
                      <a:pt x="92" y="193"/>
                      <a:pt x="93" y="106"/>
                      <a:pt x="91" y="101"/>
                    </a:cubicBezTo>
                    <a:cubicBezTo>
                      <a:pt x="89" y="96"/>
                      <a:pt x="81" y="49"/>
                      <a:pt x="81" y="49"/>
                    </a:cubicBezTo>
                    <a:cubicBezTo>
                      <a:pt x="43" y="24"/>
                      <a:pt x="43" y="24"/>
                      <a:pt x="43" y="24"/>
                    </a:cubicBezTo>
                    <a:cubicBezTo>
                      <a:pt x="16" y="73"/>
                      <a:pt x="16" y="73"/>
                      <a:pt x="16" y="73"/>
                    </a:cubicBezTo>
                    <a:cubicBezTo>
                      <a:pt x="0" y="107"/>
                      <a:pt x="0" y="107"/>
                      <a:pt x="0" y="107"/>
                    </a:cubicBezTo>
                    <a:cubicBezTo>
                      <a:pt x="47" y="167"/>
                      <a:pt x="47" y="167"/>
                      <a:pt x="47" y="167"/>
                    </a:cubicBezTo>
                    <a:cubicBezTo>
                      <a:pt x="52" y="208"/>
                      <a:pt x="52" y="208"/>
                      <a:pt x="52" y="208"/>
                    </a:cubicBezTo>
                    <a:cubicBezTo>
                      <a:pt x="57" y="243"/>
                      <a:pt x="57" y="243"/>
                      <a:pt x="57" y="243"/>
                    </a:cubicBezTo>
                    <a:cubicBezTo>
                      <a:pt x="58" y="241"/>
                      <a:pt x="59" y="240"/>
                      <a:pt x="59" y="240"/>
                    </a:cubicBezTo>
                    <a:cubicBezTo>
                      <a:pt x="59" y="240"/>
                      <a:pt x="79" y="249"/>
                      <a:pt x="80" y="250"/>
                    </a:cubicBezTo>
                    <a:cubicBezTo>
                      <a:pt x="82" y="252"/>
                      <a:pt x="95" y="257"/>
                      <a:pt x="101" y="260"/>
                    </a:cubicBezTo>
                    <a:cubicBezTo>
                      <a:pt x="106" y="262"/>
                      <a:pt x="128" y="284"/>
                      <a:pt x="132" y="288"/>
                    </a:cubicBezTo>
                    <a:cubicBezTo>
                      <a:pt x="136" y="292"/>
                      <a:pt x="159" y="301"/>
                      <a:pt x="161" y="301"/>
                    </a:cubicBezTo>
                    <a:cubicBezTo>
                      <a:pt x="164" y="302"/>
                      <a:pt x="185" y="298"/>
                      <a:pt x="187" y="295"/>
                    </a:cubicBezTo>
                    <a:cubicBezTo>
                      <a:pt x="188" y="293"/>
                      <a:pt x="188" y="282"/>
                      <a:pt x="188" y="276"/>
                    </a:cubicBezTo>
                    <a:cubicBezTo>
                      <a:pt x="188" y="269"/>
                      <a:pt x="207" y="280"/>
                      <a:pt x="207" y="284"/>
                    </a:cubicBezTo>
                    <a:cubicBezTo>
                      <a:pt x="208" y="288"/>
                      <a:pt x="215" y="285"/>
                      <a:pt x="220" y="289"/>
                    </a:cubicBezTo>
                    <a:cubicBezTo>
                      <a:pt x="224" y="292"/>
                      <a:pt x="229" y="290"/>
                      <a:pt x="231" y="285"/>
                    </a:cubicBezTo>
                    <a:cubicBezTo>
                      <a:pt x="233" y="279"/>
                      <a:pt x="238" y="274"/>
                      <a:pt x="240" y="273"/>
                    </a:cubicBezTo>
                    <a:cubicBezTo>
                      <a:pt x="241" y="272"/>
                      <a:pt x="255" y="253"/>
                      <a:pt x="258" y="246"/>
                    </a:cubicBezTo>
                    <a:cubicBezTo>
                      <a:pt x="261" y="238"/>
                      <a:pt x="246" y="246"/>
                      <a:pt x="244" y="246"/>
                    </a:cubicBezTo>
                    <a:cubicBezTo>
                      <a:pt x="242" y="246"/>
                      <a:pt x="242" y="239"/>
                      <a:pt x="241" y="230"/>
                    </a:cubicBezTo>
                    <a:cubicBezTo>
                      <a:pt x="240" y="221"/>
                      <a:pt x="262" y="226"/>
                      <a:pt x="262" y="226"/>
                    </a:cubicBezTo>
                    <a:cubicBezTo>
                      <a:pt x="262" y="226"/>
                      <a:pt x="279" y="221"/>
                      <a:pt x="278" y="219"/>
                    </a:cubicBezTo>
                    <a:cubicBezTo>
                      <a:pt x="277" y="217"/>
                      <a:pt x="277" y="211"/>
                      <a:pt x="276" y="209"/>
                    </a:cubicBezTo>
                    <a:cubicBezTo>
                      <a:pt x="276" y="208"/>
                      <a:pt x="275" y="208"/>
                      <a:pt x="275" y="208"/>
                    </a:cubicBezTo>
                    <a:cubicBezTo>
                      <a:pt x="275" y="208"/>
                      <a:pt x="275" y="208"/>
                      <a:pt x="275" y="208"/>
                    </a:cubicBezTo>
                    <a:cubicBezTo>
                      <a:pt x="289" y="210"/>
                      <a:pt x="306" y="214"/>
                      <a:pt x="315" y="216"/>
                    </a:cubicBezTo>
                    <a:cubicBezTo>
                      <a:pt x="315" y="206"/>
                      <a:pt x="317" y="191"/>
                      <a:pt x="318" y="187"/>
                    </a:cubicBezTo>
                    <a:cubicBezTo>
                      <a:pt x="320" y="181"/>
                      <a:pt x="313" y="154"/>
                      <a:pt x="309" y="147"/>
                    </a:cubicBezTo>
                    <a:cubicBezTo>
                      <a:pt x="304" y="140"/>
                      <a:pt x="296" y="108"/>
                      <a:pt x="293" y="100"/>
                    </a:cubicBezTo>
                    <a:cubicBezTo>
                      <a:pt x="290" y="91"/>
                      <a:pt x="322" y="77"/>
                      <a:pt x="324" y="63"/>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7" name="Freeform 82"/>
              <p:cNvSpPr>
                <a:spLocks/>
              </p:cNvSpPr>
              <p:nvPr/>
            </p:nvSpPr>
            <p:spPr bwMode="auto">
              <a:xfrm>
                <a:off x="9986963" y="4276725"/>
                <a:ext cx="53975" cy="101600"/>
              </a:xfrm>
              <a:custGeom>
                <a:avLst/>
                <a:gdLst>
                  <a:gd name="T0" fmla="*/ 11 w 56"/>
                  <a:gd name="T1" fmla="*/ 27 h 106"/>
                  <a:gd name="T2" fmla="*/ 11 w 56"/>
                  <a:gd name="T3" fmla="*/ 90 h 106"/>
                  <a:gd name="T4" fmla="*/ 50 w 56"/>
                  <a:gd name="T5" fmla="*/ 106 h 106"/>
                  <a:gd name="T6" fmla="*/ 56 w 56"/>
                  <a:gd name="T7" fmla="*/ 70 h 106"/>
                  <a:gd name="T8" fmla="*/ 46 w 56"/>
                  <a:gd name="T9" fmla="*/ 36 h 106"/>
                  <a:gd name="T10" fmla="*/ 46 w 56"/>
                  <a:gd name="T11" fmla="*/ 9 h 106"/>
                  <a:gd name="T12" fmla="*/ 26 w 56"/>
                  <a:gd name="T13" fmla="*/ 6 h 106"/>
                  <a:gd name="T14" fmla="*/ 1 w 56"/>
                  <a:gd name="T15" fmla="*/ 0 h 106"/>
                  <a:gd name="T16" fmla="*/ 11 w 56"/>
                  <a:gd name="T17"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6">
                    <a:moveTo>
                      <a:pt x="11" y="27"/>
                    </a:moveTo>
                    <a:cubicBezTo>
                      <a:pt x="29" y="57"/>
                      <a:pt x="11" y="90"/>
                      <a:pt x="11" y="90"/>
                    </a:cubicBezTo>
                    <a:cubicBezTo>
                      <a:pt x="50" y="106"/>
                      <a:pt x="50" y="106"/>
                      <a:pt x="50" y="106"/>
                    </a:cubicBezTo>
                    <a:cubicBezTo>
                      <a:pt x="53" y="95"/>
                      <a:pt x="56" y="79"/>
                      <a:pt x="56" y="70"/>
                    </a:cubicBezTo>
                    <a:cubicBezTo>
                      <a:pt x="55" y="55"/>
                      <a:pt x="45" y="41"/>
                      <a:pt x="46" y="36"/>
                    </a:cubicBezTo>
                    <a:cubicBezTo>
                      <a:pt x="47" y="33"/>
                      <a:pt x="47" y="19"/>
                      <a:pt x="46" y="9"/>
                    </a:cubicBezTo>
                    <a:cubicBezTo>
                      <a:pt x="38" y="9"/>
                      <a:pt x="30" y="8"/>
                      <a:pt x="26" y="6"/>
                    </a:cubicBezTo>
                    <a:cubicBezTo>
                      <a:pt x="21" y="4"/>
                      <a:pt x="12" y="2"/>
                      <a:pt x="1" y="0"/>
                    </a:cubicBezTo>
                    <a:cubicBezTo>
                      <a:pt x="0" y="4"/>
                      <a:pt x="2" y="11"/>
                      <a:pt x="11" y="27"/>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8" name="Freeform 83"/>
              <p:cNvSpPr>
                <a:spLocks/>
              </p:cNvSpPr>
              <p:nvPr/>
            </p:nvSpPr>
            <p:spPr bwMode="auto">
              <a:xfrm>
                <a:off x="9766301" y="4273550"/>
                <a:ext cx="300038" cy="328613"/>
              </a:xfrm>
              <a:custGeom>
                <a:avLst/>
                <a:gdLst>
                  <a:gd name="T0" fmla="*/ 279 w 312"/>
                  <a:gd name="T1" fmla="*/ 109 h 341"/>
                  <a:gd name="T2" fmla="*/ 240 w 312"/>
                  <a:gd name="T3" fmla="*/ 93 h 341"/>
                  <a:gd name="T4" fmla="*/ 240 w 312"/>
                  <a:gd name="T5" fmla="*/ 30 h 341"/>
                  <a:gd name="T6" fmla="*/ 230 w 312"/>
                  <a:gd name="T7" fmla="*/ 3 h 341"/>
                  <a:gd name="T8" fmla="*/ 212 w 312"/>
                  <a:gd name="T9" fmla="*/ 0 h 341"/>
                  <a:gd name="T10" fmla="*/ 213 w 312"/>
                  <a:gd name="T11" fmla="*/ 1 h 341"/>
                  <a:gd name="T12" fmla="*/ 215 w 312"/>
                  <a:gd name="T13" fmla="*/ 11 h 341"/>
                  <a:gd name="T14" fmla="*/ 199 w 312"/>
                  <a:gd name="T15" fmla="*/ 18 h 341"/>
                  <a:gd name="T16" fmla="*/ 178 w 312"/>
                  <a:gd name="T17" fmla="*/ 22 h 341"/>
                  <a:gd name="T18" fmla="*/ 181 w 312"/>
                  <a:gd name="T19" fmla="*/ 38 h 341"/>
                  <a:gd name="T20" fmla="*/ 195 w 312"/>
                  <a:gd name="T21" fmla="*/ 38 h 341"/>
                  <a:gd name="T22" fmla="*/ 177 w 312"/>
                  <a:gd name="T23" fmla="*/ 65 h 341"/>
                  <a:gd name="T24" fmla="*/ 168 w 312"/>
                  <a:gd name="T25" fmla="*/ 77 h 341"/>
                  <a:gd name="T26" fmla="*/ 157 w 312"/>
                  <a:gd name="T27" fmla="*/ 81 h 341"/>
                  <a:gd name="T28" fmla="*/ 148 w 312"/>
                  <a:gd name="T29" fmla="*/ 78 h 341"/>
                  <a:gd name="T30" fmla="*/ 144 w 312"/>
                  <a:gd name="T31" fmla="*/ 76 h 341"/>
                  <a:gd name="T32" fmla="*/ 125 w 312"/>
                  <a:gd name="T33" fmla="*/ 68 h 341"/>
                  <a:gd name="T34" fmla="*/ 124 w 312"/>
                  <a:gd name="T35" fmla="*/ 87 h 341"/>
                  <a:gd name="T36" fmla="*/ 98 w 312"/>
                  <a:gd name="T37" fmla="*/ 93 h 341"/>
                  <a:gd name="T38" fmla="*/ 69 w 312"/>
                  <a:gd name="T39" fmla="*/ 80 h 341"/>
                  <a:gd name="T40" fmla="*/ 61 w 312"/>
                  <a:gd name="T41" fmla="*/ 72 h 341"/>
                  <a:gd name="T42" fmla="*/ 51 w 312"/>
                  <a:gd name="T43" fmla="*/ 109 h 341"/>
                  <a:gd name="T44" fmla="*/ 51 w 312"/>
                  <a:gd name="T45" fmla="*/ 166 h 341"/>
                  <a:gd name="T46" fmla="*/ 12 w 312"/>
                  <a:gd name="T47" fmla="*/ 196 h 341"/>
                  <a:gd name="T48" fmla="*/ 12 w 312"/>
                  <a:gd name="T49" fmla="*/ 236 h 341"/>
                  <a:gd name="T50" fmla="*/ 42 w 312"/>
                  <a:gd name="T51" fmla="*/ 251 h 341"/>
                  <a:gd name="T52" fmla="*/ 69 w 312"/>
                  <a:gd name="T53" fmla="*/ 238 h 341"/>
                  <a:gd name="T54" fmla="*/ 100 w 312"/>
                  <a:gd name="T55" fmla="*/ 292 h 341"/>
                  <a:gd name="T56" fmla="*/ 59 w 312"/>
                  <a:gd name="T57" fmla="*/ 325 h 341"/>
                  <a:gd name="T58" fmla="*/ 89 w 312"/>
                  <a:gd name="T59" fmla="*/ 339 h 341"/>
                  <a:gd name="T60" fmla="*/ 134 w 312"/>
                  <a:gd name="T61" fmla="*/ 330 h 341"/>
                  <a:gd name="T62" fmla="*/ 160 w 312"/>
                  <a:gd name="T63" fmla="*/ 308 h 341"/>
                  <a:gd name="T64" fmla="*/ 160 w 312"/>
                  <a:gd name="T65" fmla="*/ 307 h 341"/>
                  <a:gd name="T66" fmla="*/ 161 w 312"/>
                  <a:gd name="T67" fmla="*/ 270 h 341"/>
                  <a:gd name="T68" fmla="*/ 172 w 312"/>
                  <a:gd name="T69" fmla="*/ 281 h 341"/>
                  <a:gd name="T70" fmla="*/ 160 w 312"/>
                  <a:gd name="T71" fmla="*/ 265 h 341"/>
                  <a:gd name="T72" fmla="*/ 161 w 312"/>
                  <a:gd name="T73" fmla="*/ 257 h 341"/>
                  <a:gd name="T74" fmla="*/ 184 w 312"/>
                  <a:gd name="T75" fmla="*/ 270 h 341"/>
                  <a:gd name="T76" fmla="*/ 192 w 312"/>
                  <a:gd name="T77" fmla="*/ 269 h 341"/>
                  <a:gd name="T78" fmla="*/ 210 w 312"/>
                  <a:gd name="T79" fmla="*/ 266 h 341"/>
                  <a:gd name="T80" fmla="*/ 228 w 312"/>
                  <a:gd name="T81" fmla="*/ 263 h 341"/>
                  <a:gd name="T82" fmla="*/ 257 w 312"/>
                  <a:gd name="T83" fmla="*/ 251 h 341"/>
                  <a:gd name="T84" fmla="*/ 250 w 312"/>
                  <a:gd name="T85" fmla="*/ 197 h 341"/>
                  <a:gd name="T86" fmla="*/ 263 w 312"/>
                  <a:gd name="T87" fmla="*/ 178 h 341"/>
                  <a:gd name="T88" fmla="*/ 260 w 312"/>
                  <a:gd name="T89" fmla="*/ 155 h 341"/>
                  <a:gd name="T90" fmla="*/ 303 w 312"/>
                  <a:gd name="T91" fmla="*/ 123 h 341"/>
                  <a:gd name="T92" fmla="*/ 312 w 312"/>
                  <a:gd name="T93" fmla="*/ 123 h 341"/>
                  <a:gd name="T94" fmla="*/ 279 w 312"/>
                  <a:gd name="T95" fmla="*/ 10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341">
                    <a:moveTo>
                      <a:pt x="279" y="109"/>
                    </a:moveTo>
                    <a:cubicBezTo>
                      <a:pt x="240" y="93"/>
                      <a:pt x="240" y="93"/>
                      <a:pt x="240" y="93"/>
                    </a:cubicBezTo>
                    <a:cubicBezTo>
                      <a:pt x="240" y="93"/>
                      <a:pt x="258" y="60"/>
                      <a:pt x="240" y="30"/>
                    </a:cubicBezTo>
                    <a:cubicBezTo>
                      <a:pt x="231" y="14"/>
                      <a:pt x="229" y="7"/>
                      <a:pt x="230" y="3"/>
                    </a:cubicBezTo>
                    <a:cubicBezTo>
                      <a:pt x="224" y="2"/>
                      <a:pt x="218" y="1"/>
                      <a:pt x="212" y="0"/>
                    </a:cubicBezTo>
                    <a:cubicBezTo>
                      <a:pt x="212" y="0"/>
                      <a:pt x="213" y="0"/>
                      <a:pt x="213" y="1"/>
                    </a:cubicBezTo>
                    <a:cubicBezTo>
                      <a:pt x="214" y="3"/>
                      <a:pt x="214" y="9"/>
                      <a:pt x="215" y="11"/>
                    </a:cubicBezTo>
                    <a:cubicBezTo>
                      <a:pt x="216" y="13"/>
                      <a:pt x="199" y="18"/>
                      <a:pt x="199" y="18"/>
                    </a:cubicBezTo>
                    <a:cubicBezTo>
                      <a:pt x="199" y="18"/>
                      <a:pt x="177" y="13"/>
                      <a:pt x="178" y="22"/>
                    </a:cubicBezTo>
                    <a:cubicBezTo>
                      <a:pt x="179" y="31"/>
                      <a:pt x="179" y="38"/>
                      <a:pt x="181" y="38"/>
                    </a:cubicBezTo>
                    <a:cubicBezTo>
                      <a:pt x="183" y="38"/>
                      <a:pt x="198" y="30"/>
                      <a:pt x="195" y="38"/>
                    </a:cubicBezTo>
                    <a:cubicBezTo>
                      <a:pt x="192" y="45"/>
                      <a:pt x="178" y="64"/>
                      <a:pt x="177" y="65"/>
                    </a:cubicBezTo>
                    <a:cubicBezTo>
                      <a:pt x="175" y="66"/>
                      <a:pt x="170" y="71"/>
                      <a:pt x="168" y="77"/>
                    </a:cubicBezTo>
                    <a:cubicBezTo>
                      <a:pt x="166" y="82"/>
                      <a:pt x="161" y="84"/>
                      <a:pt x="157" y="81"/>
                    </a:cubicBezTo>
                    <a:cubicBezTo>
                      <a:pt x="154" y="79"/>
                      <a:pt x="150" y="79"/>
                      <a:pt x="148" y="78"/>
                    </a:cubicBezTo>
                    <a:cubicBezTo>
                      <a:pt x="146" y="78"/>
                      <a:pt x="145" y="78"/>
                      <a:pt x="144" y="76"/>
                    </a:cubicBezTo>
                    <a:cubicBezTo>
                      <a:pt x="144" y="72"/>
                      <a:pt x="125" y="61"/>
                      <a:pt x="125" y="68"/>
                    </a:cubicBezTo>
                    <a:cubicBezTo>
                      <a:pt x="125" y="74"/>
                      <a:pt x="125" y="85"/>
                      <a:pt x="124" y="87"/>
                    </a:cubicBezTo>
                    <a:cubicBezTo>
                      <a:pt x="122" y="90"/>
                      <a:pt x="101" y="94"/>
                      <a:pt x="98" y="93"/>
                    </a:cubicBezTo>
                    <a:cubicBezTo>
                      <a:pt x="96" y="93"/>
                      <a:pt x="73" y="84"/>
                      <a:pt x="69" y="80"/>
                    </a:cubicBezTo>
                    <a:cubicBezTo>
                      <a:pt x="68" y="79"/>
                      <a:pt x="65" y="76"/>
                      <a:pt x="61" y="72"/>
                    </a:cubicBezTo>
                    <a:cubicBezTo>
                      <a:pt x="58" y="87"/>
                      <a:pt x="54" y="108"/>
                      <a:pt x="51" y="109"/>
                    </a:cubicBezTo>
                    <a:cubicBezTo>
                      <a:pt x="47" y="111"/>
                      <a:pt x="51" y="166"/>
                      <a:pt x="51" y="166"/>
                    </a:cubicBezTo>
                    <a:cubicBezTo>
                      <a:pt x="12" y="196"/>
                      <a:pt x="12" y="196"/>
                      <a:pt x="12" y="196"/>
                    </a:cubicBezTo>
                    <a:cubicBezTo>
                      <a:pt x="12" y="196"/>
                      <a:pt x="0" y="239"/>
                      <a:pt x="12" y="236"/>
                    </a:cubicBezTo>
                    <a:cubicBezTo>
                      <a:pt x="25" y="234"/>
                      <a:pt x="42" y="251"/>
                      <a:pt x="42" y="251"/>
                    </a:cubicBezTo>
                    <a:cubicBezTo>
                      <a:pt x="69" y="238"/>
                      <a:pt x="69" y="238"/>
                      <a:pt x="69" y="238"/>
                    </a:cubicBezTo>
                    <a:cubicBezTo>
                      <a:pt x="100" y="292"/>
                      <a:pt x="100" y="292"/>
                      <a:pt x="100" y="292"/>
                    </a:cubicBezTo>
                    <a:cubicBezTo>
                      <a:pt x="59" y="325"/>
                      <a:pt x="59" y="325"/>
                      <a:pt x="59" y="325"/>
                    </a:cubicBezTo>
                    <a:cubicBezTo>
                      <a:pt x="59" y="325"/>
                      <a:pt x="82" y="341"/>
                      <a:pt x="89" y="339"/>
                    </a:cubicBezTo>
                    <a:cubicBezTo>
                      <a:pt x="95" y="337"/>
                      <a:pt x="134" y="330"/>
                      <a:pt x="134" y="330"/>
                    </a:cubicBezTo>
                    <a:cubicBezTo>
                      <a:pt x="160" y="308"/>
                      <a:pt x="160" y="308"/>
                      <a:pt x="160" y="308"/>
                    </a:cubicBezTo>
                    <a:cubicBezTo>
                      <a:pt x="160" y="307"/>
                      <a:pt x="160" y="307"/>
                      <a:pt x="160" y="307"/>
                    </a:cubicBezTo>
                    <a:cubicBezTo>
                      <a:pt x="159" y="301"/>
                      <a:pt x="160" y="277"/>
                      <a:pt x="161" y="270"/>
                    </a:cubicBezTo>
                    <a:cubicBezTo>
                      <a:pt x="163" y="264"/>
                      <a:pt x="172" y="281"/>
                      <a:pt x="172" y="281"/>
                    </a:cubicBezTo>
                    <a:cubicBezTo>
                      <a:pt x="160" y="265"/>
                      <a:pt x="160" y="265"/>
                      <a:pt x="160" y="265"/>
                    </a:cubicBezTo>
                    <a:cubicBezTo>
                      <a:pt x="160" y="265"/>
                      <a:pt x="159" y="257"/>
                      <a:pt x="161" y="257"/>
                    </a:cubicBezTo>
                    <a:cubicBezTo>
                      <a:pt x="163" y="257"/>
                      <a:pt x="184" y="270"/>
                      <a:pt x="184" y="270"/>
                    </a:cubicBezTo>
                    <a:cubicBezTo>
                      <a:pt x="184" y="270"/>
                      <a:pt x="187" y="270"/>
                      <a:pt x="192" y="269"/>
                    </a:cubicBezTo>
                    <a:cubicBezTo>
                      <a:pt x="199" y="269"/>
                      <a:pt x="207" y="268"/>
                      <a:pt x="210" y="266"/>
                    </a:cubicBezTo>
                    <a:cubicBezTo>
                      <a:pt x="217" y="264"/>
                      <a:pt x="228" y="263"/>
                      <a:pt x="228" y="263"/>
                    </a:cubicBezTo>
                    <a:cubicBezTo>
                      <a:pt x="228" y="263"/>
                      <a:pt x="252" y="257"/>
                      <a:pt x="257" y="251"/>
                    </a:cubicBezTo>
                    <a:cubicBezTo>
                      <a:pt x="263" y="244"/>
                      <a:pt x="242" y="206"/>
                      <a:pt x="250" y="197"/>
                    </a:cubicBezTo>
                    <a:cubicBezTo>
                      <a:pt x="259" y="189"/>
                      <a:pt x="267" y="185"/>
                      <a:pt x="263" y="178"/>
                    </a:cubicBezTo>
                    <a:cubicBezTo>
                      <a:pt x="260" y="171"/>
                      <a:pt x="256" y="158"/>
                      <a:pt x="260" y="155"/>
                    </a:cubicBezTo>
                    <a:cubicBezTo>
                      <a:pt x="263" y="151"/>
                      <a:pt x="303" y="123"/>
                      <a:pt x="303" y="123"/>
                    </a:cubicBezTo>
                    <a:cubicBezTo>
                      <a:pt x="303" y="123"/>
                      <a:pt x="308" y="124"/>
                      <a:pt x="312" y="123"/>
                    </a:cubicBezTo>
                    <a:lnTo>
                      <a:pt x="279" y="109"/>
                    </a:ln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79" name="Freeform 84"/>
              <p:cNvSpPr>
                <a:spLocks/>
              </p:cNvSpPr>
              <p:nvPr/>
            </p:nvSpPr>
            <p:spPr bwMode="auto">
              <a:xfrm>
                <a:off x="9559926" y="4294188"/>
                <a:ext cx="404813" cy="847725"/>
              </a:xfrm>
              <a:custGeom>
                <a:avLst/>
                <a:gdLst>
                  <a:gd name="T0" fmla="*/ 396 w 419"/>
                  <a:gd name="T1" fmla="*/ 405 h 878"/>
                  <a:gd name="T2" fmla="*/ 362 w 419"/>
                  <a:gd name="T3" fmla="*/ 361 h 878"/>
                  <a:gd name="T4" fmla="*/ 391 w 419"/>
                  <a:gd name="T5" fmla="*/ 320 h 878"/>
                  <a:gd name="T6" fmla="*/ 347 w 419"/>
                  <a:gd name="T7" fmla="*/ 309 h 878"/>
                  <a:gd name="T8" fmla="*/ 272 w 419"/>
                  <a:gd name="T9" fmla="*/ 304 h 878"/>
                  <a:gd name="T10" fmla="*/ 282 w 419"/>
                  <a:gd name="T11" fmla="*/ 217 h 878"/>
                  <a:gd name="T12" fmla="*/ 225 w 419"/>
                  <a:gd name="T13" fmla="*/ 215 h 878"/>
                  <a:gd name="T14" fmla="*/ 264 w 419"/>
                  <a:gd name="T15" fmla="*/ 145 h 878"/>
                  <a:gd name="T16" fmla="*/ 274 w 419"/>
                  <a:gd name="T17" fmla="*/ 51 h 878"/>
                  <a:gd name="T18" fmla="*/ 230 w 419"/>
                  <a:gd name="T19" fmla="*/ 21 h 878"/>
                  <a:gd name="T20" fmla="*/ 200 w 419"/>
                  <a:gd name="T21" fmla="*/ 18 h 878"/>
                  <a:gd name="T22" fmla="*/ 166 w 419"/>
                  <a:gd name="T23" fmla="*/ 6 h 878"/>
                  <a:gd name="T24" fmla="*/ 159 w 419"/>
                  <a:gd name="T25" fmla="*/ 15 h 878"/>
                  <a:gd name="T26" fmla="*/ 159 w 419"/>
                  <a:gd name="T27" fmla="*/ 51 h 878"/>
                  <a:gd name="T28" fmla="*/ 181 w 419"/>
                  <a:gd name="T29" fmla="*/ 103 h 878"/>
                  <a:gd name="T30" fmla="*/ 157 w 419"/>
                  <a:gd name="T31" fmla="*/ 174 h 878"/>
                  <a:gd name="T32" fmla="*/ 121 w 419"/>
                  <a:gd name="T33" fmla="*/ 166 h 878"/>
                  <a:gd name="T34" fmla="*/ 90 w 419"/>
                  <a:gd name="T35" fmla="*/ 162 h 878"/>
                  <a:gd name="T36" fmla="*/ 76 w 419"/>
                  <a:gd name="T37" fmla="*/ 208 h 878"/>
                  <a:gd name="T38" fmla="*/ 69 w 419"/>
                  <a:gd name="T39" fmla="*/ 268 h 878"/>
                  <a:gd name="T40" fmla="*/ 79 w 419"/>
                  <a:gd name="T41" fmla="*/ 337 h 878"/>
                  <a:gd name="T42" fmla="*/ 117 w 419"/>
                  <a:gd name="T43" fmla="*/ 346 h 878"/>
                  <a:gd name="T44" fmla="*/ 185 w 419"/>
                  <a:gd name="T45" fmla="*/ 304 h 878"/>
                  <a:gd name="T46" fmla="*/ 227 w 419"/>
                  <a:gd name="T47" fmla="*/ 346 h 878"/>
                  <a:gd name="T48" fmla="*/ 203 w 419"/>
                  <a:gd name="T49" fmla="*/ 362 h 878"/>
                  <a:gd name="T50" fmla="*/ 185 w 419"/>
                  <a:gd name="T51" fmla="*/ 416 h 878"/>
                  <a:gd name="T52" fmla="*/ 176 w 419"/>
                  <a:gd name="T53" fmla="*/ 465 h 878"/>
                  <a:gd name="T54" fmla="*/ 131 w 419"/>
                  <a:gd name="T55" fmla="*/ 475 h 878"/>
                  <a:gd name="T56" fmla="*/ 111 w 419"/>
                  <a:gd name="T57" fmla="*/ 440 h 878"/>
                  <a:gd name="T58" fmla="*/ 73 w 419"/>
                  <a:gd name="T59" fmla="*/ 424 h 878"/>
                  <a:gd name="T60" fmla="*/ 46 w 419"/>
                  <a:gd name="T61" fmla="*/ 482 h 878"/>
                  <a:gd name="T62" fmla="*/ 70 w 419"/>
                  <a:gd name="T63" fmla="*/ 531 h 878"/>
                  <a:gd name="T64" fmla="*/ 46 w 419"/>
                  <a:gd name="T65" fmla="*/ 558 h 878"/>
                  <a:gd name="T66" fmla="*/ 27 w 419"/>
                  <a:gd name="T67" fmla="*/ 604 h 878"/>
                  <a:gd name="T68" fmla="*/ 12 w 419"/>
                  <a:gd name="T69" fmla="*/ 636 h 878"/>
                  <a:gd name="T70" fmla="*/ 16 w 419"/>
                  <a:gd name="T71" fmla="*/ 673 h 878"/>
                  <a:gd name="T72" fmla="*/ 0 w 419"/>
                  <a:gd name="T73" fmla="*/ 710 h 878"/>
                  <a:gd name="T74" fmla="*/ 349 w 419"/>
                  <a:gd name="T75" fmla="*/ 878 h 878"/>
                  <a:gd name="T76" fmla="*/ 349 w 419"/>
                  <a:gd name="T77" fmla="*/ 817 h 878"/>
                  <a:gd name="T78" fmla="*/ 332 w 419"/>
                  <a:gd name="T79" fmla="*/ 781 h 878"/>
                  <a:gd name="T80" fmla="*/ 341 w 419"/>
                  <a:gd name="T81" fmla="*/ 711 h 878"/>
                  <a:gd name="T82" fmla="*/ 383 w 419"/>
                  <a:gd name="T83" fmla="*/ 541 h 878"/>
                  <a:gd name="T84" fmla="*/ 404 w 419"/>
                  <a:gd name="T85" fmla="*/ 449 h 878"/>
                  <a:gd name="T86" fmla="*/ 409 w 419"/>
                  <a:gd name="T87" fmla="*/ 41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878">
                    <a:moveTo>
                      <a:pt x="409" y="416"/>
                    </a:moveTo>
                    <a:cubicBezTo>
                      <a:pt x="402" y="410"/>
                      <a:pt x="400" y="402"/>
                      <a:pt x="396" y="405"/>
                    </a:cubicBezTo>
                    <a:cubicBezTo>
                      <a:pt x="392" y="407"/>
                      <a:pt x="356" y="418"/>
                      <a:pt x="355" y="408"/>
                    </a:cubicBezTo>
                    <a:cubicBezTo>
                      <a:pt x="354" y="398"/>
                      <a:pt x="358" y="374"/>
                      <a:pt x="362" y="361"/>
                    </a:cubicBezTo>
                    <a:cubicBezTo>
                      <a:pt x="366" y="348"/>
                      <a:pt x="369" y="342"/>
                      <a:pt x="375" y="337"/>
                    </a:cubicBezTo>
                    <a:cubicBezTo>
                      <a:pt x="381" y="331"/>
                      <a:pt x="391" y="328"/>
                      <a:pt x="391" y="320"/>
                    </a:cubicBezTo>
                    <a:cubicBezTo>
                      <a:pt x="392" y="312"/>
                      <a:pt x="375" y="294"/>
                      <a:pt x="373" y="287"/>
                    </a:cubicBezTo>
                    <a:cubicBezTo>
                      <a:pt x="347" y="309"/>
                      <a:pt x="347" y="309"/>
                      <a:pt x="347" y="309"/>
                    </a:cubicBezTo>
                    <a:cubicBezTo>
                      <a:pt x="347" y="309"/>
                      <a:pt x="308" y="316"/>
                      <a:pt x="302" y="318"/>
                    </a:cubicBezTo>
                    <a:cubicBezTo>
                      <a:pt x="295" y="320"/>
                      <a:pt x="272" y="304"/>
                      <a:pt x="272" y="304"/>
                    </a:cubicBezTo>
                    <a:cubicBezTo>
                      <a:pt x="313" y="271"/>
                      <a:pt x="313" y="271"/>
                      <a:pt x="313" y="271"/>
                    </a:cubicBezTo>
                    <a:cubicBezTo>
                      <a:pt x="282" y="217"/>
                      <a:pt x="282" y="217"/>
                      <a:pt x="282" y="217"/>
                    </a:cubicBezTo>
                    <a:cubicBezTo>
                      <a:pt x="255" y="230"/>
                      <a:pt x="255" y="230"/>
                      <a:pt x="255" y="230"/>
                    </a:cubicBezTo>
                    <a:cubicBezTo>
                      <a:pt x="255" y="230"/>
                      <a:pt x="238" y="213"/>
                      <a:pt x="225" y="215"/>
                    </a:cubicBezTo>
                    <a:cubicBezTo>
                      <a:pt x="213" y="218"/>
                      <a:pt x="225" y="175"/>
                      <a:pt x="225" y="175"/>
                    </a:cubicBezTo>
                    <a:cubicBezTo>
                      <a:pt x="264" y="145"/>
                      <a:pt x="264" y="145"/>
                      <a:pt x="264" y="145"/>
                    </a:cubicBezTo>
                    <a:cubicBezTo>
                      <a:pt x="264" y="145"/>
                      <a:pt x="260" y="90"/>
                      <a:pt x="264" y="88"/>
                    </a:cubicBezTo>
                    <a:cubicBezTo>
                      <a:pt x="267" y="87"/>
                      <a:pt x="271" y="66"/>
                      <a:pt x="274" y="51"/>
                    </a:cubicBezTo>
                    <a:cubicBezTo>
                      <a:pt x="266" y="43"/>
                      <a:pt x="255" y="32"/>
                      <a:pt x="251" y="31"/>
                    </a:cubicBezTo>
                    <a:cubicBezTo>
                      <a:pt x="245" y="28"/>
                      <a:pt x="232" y="23"/>
                      <a:pt x="230" y="21"/>
                    </a:cubicBezTo>
                    <a:cubicBezTo>
                      <a:pt x="229" y="20"/>
                      <a:pt x="209" y="11"/>
                      <a:pt x="209" y="11"/>
                    </a:cubicBezTo>
                    <a:cubicBezTo>
                      <a:pt x="209" y="11"/>
                      <a:pt x="205" y="18"/>
                      <a:pt x="200" y="18"/>
                    </a:cubicBezTo>
                    <a:cubicBezTo>
                      <a:pt x="194" y="18"/>
                      <a:pt x="184" y="6"/>
                      <a:pt x="184" y="3"/>
                    </a:cubicBezTo>
                    <a:cubicBezTo>
                      <a:pt x="183" y="0"/>
                      <a:pt x="168" y="6"/>
                      <a:pt x="166" y="6"/>
                    </a:cubicBezTo>
                    <a:cubicBezTo>
                      <a:pt x="165" y="6"/>
                      <a:pt x="161" y="11"/>
                      <a:pt x="160" y="12"/>
                    </a:cubicBezTo>
                    <a:cubicBezTo>
                      <a:pt x="160" y="12"/>
                      <a:pt x="160" y="13"/>
                      <a:pt x="159" y="15"/>
                    </a:cubicBezTo>
                    <a:cubicBezTo>
                      <a:pt x="166" y="25"/>
                      <a:pt x="166" y="25"/>
                      <a:pt x="166" y="25"/>
                    </a:cubicBezTo>
                    <a:cubicBezTo>
                      <a:pt x="166" y="25"/>
                      <a:pt x="152" y="37"/>
                      <a:pt x="159" y="51"/>
                    </a:cubicBezTo>
                    <a:cubicBezTo>
                      <a:pt x="165" y="65"/>
                      <a:pt x="172" y="71"/>
                      <a:pt x="172" y="76"/>
                    </a:cubicBezTo>
                    <a:cubicBezTo>
                      <a:pt x="173" y="80"/>
                      <a:pt x="181" y="97"/>
                      <a:pt x="181" y="103"/>
                    </a:cubicBezTo>
                    <a:cubicBezTo>
                      <a:pt x="180" y="109"/>
                      <a:pt x="165" y="123"/>
                      <a:pt x="163" y="139"/>
                    </a:cubicBezTo>
                    <a:cubicBezTo>
                      <a:pt x="160" y="155"/>
                      <a:pt x="157" y="169"/>
                      <a:pt x="157" y="174"/>
                    </a:cubicBezTo>
                    <a:cubicBezTo>
                      <a:pt x="157" y="180"/>
                      <a:pt x="151" y="188"/>
                      <a:pt x="144" y="185"/>
                    </a:cubicBezTo>
                    <a:cubicBezTo>
                      <a:pt x="137" y="181"/>
                      <a:pt x="121" y="166"/>
                      <a:pt x="121" y="166"/>
                    </a:cubicBezTo>
                    <a:cubicBezTo>
                      <a:pt x="121" y="166"/>
                      <a:pt x="102" y="162"/>
                      <a:pt x="100" y="162"/>
                    </a:cubicBezTo>
                    <a:cubicBezTo>
                      <a:pt x="97" y="162"/>
                      <a:pt x="90" y="157"/>
                      <a:pt x="90" y="162"/>
                    </a:cubicBezTo>
                    <a:cubicBezTo>
                      <a:pt x="90" y="167"/>
                      <a:pt x="76" y="184"/>
                      <a:pt x="76" y="186"/>
                    </a:cubicBezTo>
                    <a:cubicBezTo>
                      <a:pt x="76" y="188"/>
                      <a:pt x="78" y="206"/>
                      <a:pt x="76" y="208"/>
                    </a:cubicBezTo>
                    <a:cubicBezTo>
                      <a:pt x="74" y="210"/>
                      <a:pt x="69" y="232"/>
                      <a:pt x="69" y="235"/>
                    </a:cubicBezTo>
                    <a:cubicBezTo>
                      <a:pt x="69" y="238"/>
                      <a:pt x="60" y="259"/>
                      <a:pt x="69" y="268"/>
                    </a:cubicBezTo>
                    <a:cubicBezTo>
                      <a:pt x="78" y="277"/>
                      <a:pt x="63" y="308"/>
                      <a:pt x="68" y="311"/>
                    </a:cubicBezTo>
                    <a:cubicBezTo>
                      <a:pt x="73" y="315"/>
                      <a:pt x="79" y="337"/>
                      <a:pt x="79" y="337"/>
                    </a:cubicBezTo>
                    <a:cubicBezTo>
                      <a:pt x="100" y="337"/>
                      <a:pt x="100" y="337"/>
                      <a:pt x="100" y="337"/>
                    </a:cubicBezTo>
                    <a:cubicBezTo>
                      <a:pt x="117" y="346"/>
                      <a:pt x="117" y="346"/>
                      <a:pt x="117" y="346"/>
                    </a:cubicBezTo>
                    <a:cubicBezTo>
                      <a:pt x="117" y="346"/>
                      <a:pt x="139" y="332"/>
                      <a:pt x="141" y="330"/>
                    </a:cubicBezTo>
                    <a:cubicBezTo>
                      <a:pt x="143" y="329"/>
                      <a:pt x="175" y="304"/>
                      <a:pt x="185" y="304"/>
                    </a:cubicBezTo>
                    <a:cubicBezTo>
                      <a:pt x="194" y="304"/>
                      <a:pt x="208" y="328"/>
                      <a:pt x="208" y="328"/>
                    </a:cubicBezTo>
                    <a:cubicBezTo>
                      <a:pt x="208" y="328"/>
                      <a:pt x="225" y="348"/>
                      <a:pt x="227" y="346"/>
                    </a:cubicBezTo>
                    <a:cubicBezTo>
                      <a:pt x="229" y="344"/>
                      <a:pt x="242" y="352"/>
                      <a:pt x="233" y="355"/>
                    </a:cubicBezTo>
                    <a:cubicBezTo>
                      <a:pt x="223" y="358"/>
                      <a:pt x="203" y="362"/>
                      <a:pt x="203" y="362"/>
                    </a:cubicBezTo>
                    <a:cubicBezTo>
                      <a:pt x="203" y="362"/>
                      <a:pt x="190" y="370"/>
                      <a:pt x="190" y="376"/>
                    </a:cubicBezTo>
                    <a:cubicBezTo>
                      <a:pt x="190" y="382"/>
                      <a:pt x="184" y="414"/>
                      <a:pt x="185" y="416"/>
                    </a:cubicBezTo>
                    <a:cubicBezTo>
                      <a:pt x="185" y="418"/>
                      <a:pt x="169" y="420"/>
                      <a:pt x="170" y="422"/>
                    </a:cubicBezTo>
                    <a:cubicBezTo>
                      <a:pt x="172" y="424"/>
                      <a:pt x="178" y="451"/>
                      <a:pt x="176" y="465"/>
                    </a:cubicBezTo>
                    <a:cubicBezTo>
                      <a:pt x="175" y="479"/>
                      <a:pt x="165" y="495"/>
                      <a:pt x="158" y="493"/>
                    </a:cubicBezTo>
                    <a:cubicBezTo>
                      <a:pt x="151" y="491"/>
                      <a:pt x="132" y="482"/>
                      <a:pt x="131" y="475"/>
                    </a:cubicBezTo>
                    <a:cubicBezTo>
                      <a:pt x="130" y="468"/>
                      <a:pt x="132" y="448"/>
                      <a:pt x="128" y="448"/>
                    </a:cubicBezTo>
                    <a:cubicBezTo>
                      <a:pt x="124" y="448"/>
                      <a:pt x="115" y="442"/>
                      <a:pt x="111" y="440"/>
                    </a:cubicBezTo>
                    <a:cubicBezTo>
                      <a:pt x="106" y="439"/>
                      <a:pt x="100" y="437"/>
                      <a:pt x="92" y="435"/>
                    </a:cubicBezTo>
                    <a:cubicBezTo>
                      <a:pt x="84" y="432"/>
                      <a:pt x="75" y="416"/>
                      <a:pt x="73" y="424"/>
                    </a:cubicBezTo>
                    <a:cubicBezTo>
                      <a:pt x="72" y="432"/>
                      <a:pt x="71" y="446"/>
                      <a:pt x="65" y="453"/>
                    </a:cubicBezTo>
                    <a:cubicBezTo>
                      <a:pt x="58" y="459"/>
                      <a:pt x="43" y="470"/>
                      <a:pt x="46" y="482"/>
                    </a:cubicBezTo>
                    <a:cubicBezTo>
                      <a:pt x="49" y="494"/>
                      <a:pt x="55" y="505"/>
                      <a:pt x="62" y="512"/>
                    </a:cubicBezTo>
                    <a:cubicBezTo>
                      <a:pt x="70" y="518"/>
                      <a:pt x="70" y="525"/>
                      <a:pt x="70" y="531"/>
                    </a:cubicBezTo>
                    <a:cubicBezTo>
                      <a:pt x="70" y="537"/>
                      <a:pt x="53" y="537"/>
                      <a:pt x="54" y="539"/>
                    </a:cubicBezTo>
                    <a:cubicBezTo>
                      <a:pt x="55" y="541"/>
                      <a:pt x="49" y="543"/>
                      <a:pt x="46" y="558"/>
                    </a:cubicBezTo>
                    <a:cubicBezTo>
                      <a:pt x="43" y="572"/>
                      <a:pt x="46" y="580"/>
                      <a:pt x="46" y="580"/>
                    </a:cubicBezTo>
                    <a:cubicBezTo>
                      <a:pt x="27" y="604"/>
                      <a:pt x="27" y="604"/>
                      <a:pt x="27" y="604"/>
                    </a:cubicBezTo>
                    <a:cubicBezTo>
                      <a:pt x="27" y="604"/>
                      <a:pt x="19" y="611"/>
                      <a:pt x="18" y="616"/>
                    </a:cubicBezTo>
                    <a:cubicBezTo>
                      <a:pt x="16" y="622"/>
                      <a:pt x="10" y="633"/>
                      <a:pt x="12" y="636"/>
                    </a:cubicBezTo>
                    <a:cubicBezTo>
                      <a:pt x="13" y="639"/>
                      <a:pt x="19" y="654"/>
                      <a:pt x="19" y="654"/>
                    </a:cubicBezTo>
                    <a:cubicBezTo>
                      <a:pt x="16" y="673"/>
                      <a:pt x="16" y="673"/>
                      <a:pt x="16" y="673"/>
                    </a:cubicBezTo>
                    <a:cubicBezTo>
                      <a:pt x="16" y="673"/>
                      <a:pt x="4" y="690"/>
                      <a:pt x="5" y="692"/>
                    </a:cubicBezTo>
                    <a:cubicBezTo>
                      <a:pt x="5" y="694"/>
                      <a:pt x="3" y="702"/>
                      <a:pt x="0" y="710"/>
                    </a:cubicBezTo>
                    <a:cubicBezTo>
                      <a:pt x="4" y="711"/>
                      <a:pt x="7" y="712"/>
                      <a:pt x="11" y="714"/>
                    </a:cubicBezTo>
                    <a:cubicBezTo>
                      <a:pt x="18" y="721"/>
                      <a:pt x="349" y="878"/>
                      <a:pt x="349" y="878"/>
                    </a:cubicBezTo>
                    <a:cubicBezTo>
                      <a:pt x="349" y="878"/>
                      <a:pt x="345" y="863"/>
                      <a:pt x="344" y="850"/>
                    </a:cubicBezTo>
                    <a:cubicBezTo>
                      <a:pt x="343" y="837"/>
                      <a:pt x="347" y="818"/>
                      <a:pt x="349" y="817"/>
                    </a:cubicBezTo>
                    <a:cubicBezTo>
                      <a:pt x="351" y="816"/>
                      <a:pt x="352" y="797"/>
                      <a:pt x="349" y="794"/>
                    </a:cubicBezTo>
                    <a:cubicBezTo>
                      <a:pt x="346" y="792"/>
                      <a:pt x="331" y="787"/>
                      <a:pt x="332" y="781"/>
                    </a:cubicBezTo>
                    <a:cubicBezTo>
                      <a:pt x="334" y="775"/>
                      <a:pt x="338" y="763"/>
                      <a:pt x="336" y="754"/>
                    </a:cubicBezTo>
                    <a:cubicBezTo>
                      <a:pt x="335" y="746"/>
                      <a:pt x="341" y="722"/>
                      <a:pt x="341" y="711"/>
                    </a:cubicBezTo>
                    <a:cubicBezTo>
                      <a:pt x="342" y="701"/>
                      <a:pt x="368" y="661"/>
                      <a:pt x="367" y="634"/>
                    </a:cubicBezTo>
                    <a:cubicBezTo>
                      <a:pt x="366" y="607"/>
                      <a:pt x="386" y="566"/>
                      <a:pt x="383" y="541"/>
                    </a:cubicBezTo>
                    <a:cubicBezTo>
                      <a:pt x="379" y="515"/>
                      <a:pt x="380" y="484"/>
                      <a:pt x="383" y="481"/>
                    </a:cubicBezTo>
                    <a:cubicBezTo>
                      <a:pt x="386" y="478"/>
                      <a:pt x="399" y="460"/>
                      <a:pt x="404" y="449"/>
                    </a:cubicBezTo>
                    <a:cubicBezTo>
                      <a:pt x="408" y="439"/>
                      <a:pt x="414" y="427"/>
                      <a:pt x="419" y="422"/>
                    </a:cubicBezTo>
                    <a:cubicBezTo>
                      <a:pt x="416" y="421"/>
                      <a:pt x="412" y="419"/>
                      <a:pt x="409" y="416"/>
                    </a:cubicBezTo>
                    <a:close/>
                  </a:path>
                </a:pathLst>
              </a:custGeom>
              <a:solidFill>
                <a:srgbClr val="1D4588"/>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80" name="Freeform 85"/>
              <p:cNvSpPr>
                <a:spLocks/>
              </p:cNvSpPr>
              <p:nvPr/>
            </p:nvSpPr>
            <p:spPr bwMode="auto">
              <a:xfrm>
                <a:off x="10029826" y="4275138"/>
                <a:ext cx="119063" cy="117475"/>
              </a:xfrm>
              <a:custGeom>
                <a:avLst/>
                <a:gdLst>
                  <a:gd name="T0" fmla="*/ 123 w 123"/>
                  <a:gd name="T1" fmla="*/ 9 h 121"/>
                  <a:gd name="T2" fmla="*/ 46 w 123"/>
                  <a:gd name="T3" fmla="*/ 3 h 121"/>
                  <a:gd name="T4" fmla="*/ 1 w 123"/>
                  <a:gd name="T5" fmla="*/ 10 h 121"/>
                  <a:gd name="T6" fmla="*/ 1 w 123"/>
                  <a:gd name="T7" fmla="*/ 37 h 121"/>
                  <a:gd name="T8" fmla="*/ 11 w 123"/>
                  <a:gd name="T9" fmla="*/ 71 h 121"/>
                  <a:gd name="T10" fmla="*/ 8 w 123"/>
                  <a:gd name="T11" fmla="*/ 96 h 121"/>
                  <a:gd name="T12" fmla="*/ 23 w 123"/>
                  <a:gd name="T13" fmla="*/ 84 h 121"/>
                  <a:gd name="T14" fmla="*/ 38 w 123"/>
                  <a:gd name="T15" fmla="*/ 61 h 121"/>
                  <a:gd name="T16" fmla="*/ 55 w 123"/>
                  <a:gd name="T17" fmla="*/ 73 h 121"/>
                  <a:gd name="T18" fmla="*/ 38 w 123"/>
                  <a:gd name="T19" fmla="*/ 61 h 121"/>
                  <a:gd name="T20" fmla="*/ 23 w 123"/>
                  <a:gd name="T21" fmla="*/ 84 h 121"/>
                  <a:gd name="T22" fmla="*/ 8 w 123"/>
                  <a:gd name="T23" fmla="*/ 96 h 121"/>
                  <a:gd name="T24" fmla="*/ 5 w 123"/>
                  <a:gd name="T25" fmla="*/ 107 h 121"/>
                  <a:gd name="T26" fmla="*/ 38 w 123"/>
                  <a:gd name="T27" fmla="*/ 121 h 121"/>
                  <a:gd name="T28" fmla="*/ 47 w 123"/>
                  <a:gd name="T29" fmla="*/ 112 h 121"/>
                  <a:gd name="T30" fmla="*/ 57 w 123"/>
                  <a:gd name="T31" fmla="*/ 66 h 121"/>
                  <a:gd name="T32" fmla="*/ 65 w 123"/>
                  <a:gd name="T33" fmla="*/ 57 h 121"/>
                  <a:gd name="T34" fmla="*/ 80 w 123"/>
                  <a:gd name="T35" fmla="*/ 38 h 121"/>
                  <a:gd name="T36" fmla="*/ 121 w 123"/>
                  <a:gd name="T37" fmla="*/ 28 h 121"/>
                  <a:gd name="T38" fmla="*/ 123 w 123"/>
                  <a:gd name="T39" fmla="*/ 17 h 121"/>
                  <a:gd name="T40" fmla="*/ 113 w 123"/>
                  <a:gd name="T41" fmla="*/ 14 h 121"/>
                  <a:gd name="T42" fmla="*/ 123 w 123"/>
                  <a:gd name="T43" fmla="*/ 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21">
                    <a:moveTo>
                      <a:pt x="123" y="9"/>
                    </a:moveTo>
                    <a:cubicBezTo>
                      <a:pt x="95" y="5"/>
                      <a:pt x="52" y="0"/>
                      <a:pt x="46" y="3"/>
                    </a:cubicBezTo>
                    <a:cubicBezTo>
                      <a:pt x="40" y="7"/>
                      <a:pt x="19" y="10"/>
                      <a:pt x="1" y="10"/>
                    </a:cubicBezTo>
                    <a:cubicBezTo>
                      <a:pt x="2" y="20"/>
                      <a:pt x="2" y="34"/>
                      <a:pt x="1" y="37"/>
                    </a:cubicBezTo>
                    <a:cubicBezTo>
                      <a:pt x="0" y="42"/>
                      <a:pt x="10" y="56"/>
                      <a:pt x="11" y="71"/>
                    </a:cubicBezTo>
                    <a:cubicBezTo>
                      <a:pt x="11" y="78"/>
                      <a:pt x="9" y="87"/>
                      <a:pt x="8" y="96"/>
                    </a:cubicBezTo>
                    <a:cubicBezTo>
                      <a:pt x="23" y="84"/>
                      <a:pt x="23" y="84"/>
                      <a:pt x="23" y="84"/>
                    </a:cubicBezTo>
                    <a:cubicBezTo>
                      <a:pt x="23" y="84"/>
                      <a:pt x="28" y="56"/>
                      <a:pt x="38" y="61"/>
                    </a:cubicBezTo>
                    <a:cubicBezTo>
                      <a:pt x="48" y="67"/>
                      <a:pt x="55" y="73"/>
                      <a:pt x="55" y="73"/>
                    </a:cubicBezTo>
                    <a:cubicBezTo>
                      <a:pt x="55" y="73"/>
                      <a:pt x="48" y="67"/>
                      <a:pt x="38" y="61"/>
                    </a:cubicBezTo>
                    <a:cubicBezTo>
                      <a:pt x="28" y="56"/>
                      <a:pt x="23" y="84"/>
                      <a:pt x="23" y="84"/>
                    </a:cubicBezTo>
                    <a:cubicBezTo>
                      <a:pt x="8" y="96"/>
                      <a:pt x="8" y="96"/>
                      <a:pt x="8" y="96"/>
                    </a:cubicBezTo>
                    <a:cubicBezTo>
                      <a:pt x="7" y="100"/>
                      <a:pt x="6" y="104"/>
                      <a:pt x="5" y="107"/>
                    </a:cubicBezTo>
                    <a:cubicBezTo>
                      <a:pt x="38" y="121"/>
                      <a:pt x="38" y="121"/>
                      <a:pt x="38" y="121"/>
                    </a:cubicBezTo>
                    <a:cubicBezTo>
                      <a:pt x="42" y="120"/>
                      <a:pt x="47" y="117"/>
                      <a:pt x="47" y="112"/>
                    </a:cubicBezTo>
                    <a:cubicBezTo>
                      <a:pt x="47" y="101"/>
                      <a:pt x="56" y="69"/>
                      <a:pt x="57" y="66"/>
                    </a:cubicBezTo>
                    <a:cubicBezTo>
                      <a:pt x="57" y="65"/>
                      <a:pt x="61" y="61"/>
                      <a:pt x="65" y="57"/>
                    </a:cubicBezTo>
                    <a:cubicBezTo>
                      <a:pt x="71" y="50"/>
                      <a:pt x="78" y="41"/>
                      <a:pt x="80" y="38"/>
                    </a:cubicBezTo>
                    <a:cubicBezTo>
                      <a:pt x="83" y="34"/>
                      <a:pt x="105" y="27"/>
                      <a:pt x="121" y="28"/>
                    </a:cubicBezTo>
                    <a:cubicBezTo>
                      <a:pt x="121" y="23"/>
                      <a:pt x="123" y="17"/>
                      <a:pt x="123" y="17"/>
                    </a:cubicBezTo>
                    <a:cubicBezTo>
                      <a:pt x="113" y="14"/>
                      <a:pt x="113" y="14"/>
                      <a:pt x="113" y="14"/>
                    </a:cubicBezTo>
                    <a:cubicBezTo>
                      <a:pt x="113" y="14"/>
                      <a:pt x="120" y="13"/>
                      <a:pt x="123" y="9"/>
                    </a:cubicBezTo>
                    <a:close/>
                  </a:path>
                </a:pathLst>
              </a:custGeom>
              <a:grp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81" name="Freeform 86"/>
              <p:cNvSpPr>
                <a:spLocks/>
              </p:cNvSpPr>
              <p:nvPr/>
            </p:nvSpPr>
            <p:spPr bwMode="auto">
              <a:xfrm>
                <a:off x="9901238" y="4452938"/>
                <a:ext cx="169863" cy="249238"/>
              </a:xfrm>
              <a:custGeom>
                <a:avLst/>
                <a:gdLst>
                  <a:gd name="T0" fmla="*/ 122 w 175"/>
                  <a:gd name="T1" fmla="*/ 0 h 258"/>
                  <a:gd name="T2" fmla="*/ 109 w 175"/>
                  <a:gd name="T3" fmla="*/ 12 h 258"/>
                  <a:gd name="T4" fmla="*/ 116 w 175"/>
                  <a:gd name="T5" fmla="*/ 66 h 258"/>
                  <a:gd name="T6" fmla="*/ 87 w 175"/>
                  <a:gd name="T7" fmla="*/ 78 h 258"/>
                  <a:gd name="T8" fmla="*/ 69 w 175"/>
                  <a:gd name="T9" fmla="*/ 81 h 258"/>
                  <a:gd name="T10" fmla="*/ 43 w 175"/>
                  <a:gd name="T11" fmla="*/ 85 h 258"/>
                  <a:gd name="T12" fmla="*/ 20 w 175"/>
                  <a:gd name="T13" fmla="*/ 72 h 258"/>
                  <a:gd name="T14" fmla="*/ 19 w 175"/>
                  <a:gd name="T15" fmla="*/ 80 h 258"/>
                  <a:gd name="T16" fmla="*/ 31 w 175"/>
                  <a:gd name="T17" fmla="*/ 96 h 258"/>
                  <a:gd name="T18" fmla="*/ 20 w 175"/>
                  <a:gd name="T19" fmla="*/ 85 h 258"/>
                  <a:gd name="T20" fmla="*/ 19 w 175"/>
                  <a:gd name="T21" fmla="*/ 122 h 258"/>
                  <a:gd name="T22" fmla="*/ 37 w 175"/>
                  <a:gd name="T23" fmla="*/ 156 h 258"/>
                  <a:gd name="T24" fmla="*/ 21 w 175"/>
                  <a:gd name="T25" fmla="*/ 173 h 258"/>
                  <a:gd name="T26" fmla="*/ 8 w 175"/>
                  <a:gd name="T27" fmla="*/ 197 h 258"/>
                  <a:gd name="T28" fmla="*/ 1 w 175"/>
                  <a:gd name="T29" fmla="*/ 244 h 258"/>
                  <a:gd name="T30" fmla="*/ 42 w 175"/>
                  <a:gd name="T31" fmla="*/ 241 h 258"/>
                  <a:gd name="T32" fmla="*/ 55 w 175"/>
                  <a:gd name="T33" fmla="*/ 252 h 258"/>
                  <a:gd name="T34" fmla="*/ 65 w 175"/>
                  <a:gd name="T35" fmla="*/ 258 h 258"/>
                  <a:gd name="T36" fmla="*/ 67 w 175"/>
                  <a:gd name="T37" fmla="*/ 256 h 258"/>
                  <a:gd name="T38" fmla="*/ 81 w 175"/>
                  <a:gd name="T39" fmla="*/ 238 h 258"/>
                  <a:gd name="T40" fmla="*/ 85 w 175"/>
                  <a:gd name="T41" fmla="*/ 211 h 258"/>
                  <a:gd name="T42" fmla="*/ 95 w 175"/>
                  <a:gd name="T43" fmla="*/ 199 h 258"/>
                  <a:gd name="T44" fmla="*/ 100 w 175"/>
                  <a:gd name="T45" fmla="*/ 176 h 258"/>
                  <a:gd name="T46" fmla="*/ 116 w 175"/>
                  <a:gd name="T47" fmla="*/ 151 h 258"/>
                  <a:gd name="T48" fmla="*/ 116 w 175"/>
                  <a:gd name="T49" fmla="*/ 129 h 258"/>
                  <a:gd name="T50" fmla="*/ 138 w 175"/>
                  <a:gd name="T51" fmla="*/ 134 h 258"/>
                  <a:gd name="T52" fmla="*/ 138 w 175"/>
                  <a:gd name="T53" fmla="*/ 118 h 258"/>
                  <a:gd name="T54" fmla="*/ 157 w 175"/>
                  <a:gd name="T55" fmla="*/ 106 h 258"/>
                  <a:gd name="T56" fmla="*/ 154 w 175"/>
                  <a:gd name="T57" fmla="*/ 80 h 258"/>
                  <a:gd name="T58" fmla="*/ 161 w 175"/>
                  <a:gd name="T59" fmla="*/ 51 h 258"/>
                  <a:gd name="T60" fmla="*/ 173 w 175"/>
                  <a:gd name="T61" fmla="*/ 32 h 258"/>
                  <a:gd name="T62" fmla="*/ 165 w 175"/>
                  <a:gd name="T63" fmla="*/ 11 h 258"/>
                  <a:gd name="T64" fmla="*/ 156 w 175"/>
                  <a:gd name="T65" fmla="*/ 12 h 258"/>
                  <a:gd name="T66" fmla="*/ 122 w 175"/>
                  <a:gd name="T6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258">
                    <a:moveTo>
                      <a:pt x="122" y="0"/>
                    </a:moveTo>
                    <a:cubicBezTo>
                      <a:pt x="119" y="4"/>
                      <a:pt x="114" y="7"/>
                      <a:pt x="109" y="12"/>
                    </a:cubicBezTo>
                    <a:cubicBezTo>
                      <a:pt x="101" y="21"/>
                      <a:pt x="122" y="59"/>
                      <a:pt x="116" y="66"/>
                    </a:cubicBezTo>
                    <a:cubicBezTo>
                      <a:pt x="111" y="72"/>
                      <a:pt x="87" y="78"/>
                      <a:pt x="87" y="78"/>
                    </a:cubicBezTo>
                    <a:cubicBezTo>
                      <a:pt x="87" y="78"/>
                      <a:pt x="76" y="79"/>
                      <a:pt x="69" y="81"/>
                    </a:cubicBezTo>
                    <a:cubicBezTo>
                      <a:pt x="63" y="84"/>
                      <a:pt x="43" y="85"/>
                      <a:pt x="43" y="85"/>
                    </a:cubicBezTo>
                    <a:cubicBezTo>
                      <a:pt x="43" y="85"/>
                      <a:pt x="22" y="72"/>
                      <a:pt x="20" y="72"/>
                    </a:cubicBezTo>
                    <a:cubicBezTo>
                      <a:pt x="18" y="72"/>
                      <a:pt x="19" y="80"/>
                      <a:pt x="19" y="80"/>
                    </a:cubicBezTo>
                    <a:cubicBezTo>
                      <a:pt x="31" y="96"/>
                      <a:pt x="31" y="96"/>
                      <a:pt x="31" y="96"/>
                    </a:cubicBezTo>
                    <a:cubicBezTo>
                      <a:pt x="31" y="96"/>
                      <a:pt x="22" y="79"/>
                      <a:pt x="20" y="85"/>
                    </a:cubicBezTo>
                    <a:cubicBezTo>
                      <a:pt x="19" y="92"/>
                      <a:pt x="18" y="116"/>
                      <a:pt x="19" y="122"/>
                    </a:cubicBezTo>
                    <a:cubicBezTo>
                      <a:pt x="20" y="128"/>
                      <a:pt x="38" y="148"/>
                      <a:pt x="37" y="156"/>
                    </a:cubicBezTo>
                    <a:cubicBezTo>
                      <a:pt x="37" y="164"/>
                      <a:pt x="27" y="167"/>
                      <a:pt x="21" y="173"/>
                    </a:cubicBezTo>
                    <a:cubicBezTo>
                      <a:pt x="15" y="178"/>
                      <a:pt x="12" y="184"/>
                      <a:pt x="8" y="197"/>
                    </a:cubicBezTo>
                    <a:cubicBezTo>
                      <a:pt x="4" y="210"/>
                      <a:pt x="0" y="234"/>
                      <a:pt x="1" y="244"/>
                    </a:cubicBezTo>
                    <a:cubicBezTo>
                      <a:pt x="2" y="254"/>
                      <a:pt x="38" y="243"/>
                      <a:pt x="42" y="241"/>
                    </a:cubicBezTo>
                    <a:cubicBezTo>
                      <a:pt x="46" y="238"/>
                      <a:pt x="48" y="246"/>
                      <a:pt x="55" y="252"/>
                    </a:cubicBezTo>
                    <a:cubicBezTo>
                      <a:pt x="58" y="255"/>
                      <a:pt x="62" y="257"/>
                      <a:pt x="65" y="258"/>
                    </a:cubicBezTo>
                    <a:cubicBezTo>
                      <a:pt x="66" y="257"/>
                      <a:pt x="66" y="257"/>
                      <a:pt x="67" y="256"/>
                    </a:cubicBezTo>
                    <a:cubicBezTo>
                      <a:pt x="72" y="253"/>
                      <a:pt x="81" y="248"/>
                      <a:pt x="81" y="238"/>
                    </a:cubicBezTo>
                    <a:cubicBezTo>
                      <a:pt x="81" y="227"/>
                      <a:pt x="82" y="214"/>
                      <a:pt x="85" y="211"/>
                    </a:cubicBezTo>
                    <a:cubicBezTo>
                      <a:pt x="88" y="208"/>
                      <a:pt x="95" y="206"/>
                      <a:pt x="95" y="199"/>
                    </a:cubicBezTo>
                    <a:cubicBezTo>
                      <a:pt x="95" y="191"/>
                      <a:pt x="100" y="176"/>
                      <a:pt x="100" y="176"/>
                    </a:cubicBezTo>
                    <a:cubicBezTo>
                      <a:pt x="100" y="176"/>
                      <a:pt x="116" y="166"/>
                      <a:pt x="116" y="151"/>
                    </a:cubicBezTo>
                    <a:cubicBezTo>
                      <a:pt x="117" y="135"/>
                      <a:pt x="116" y="129"/>
                      <a:pt x="116" y="129"/>
                    </a:cubicBezTo>
                    <a:cubicBezTo>
                      <a:pt x="116" y="129"/>
                      <a:pt x="135" y="137"/>
                      <a:pt x="138" y="134"/>
                    </a:cubicBezTo>
                    <a:cubicBezTo>
                      <a:pt x="141" y="130"/>
                      <a:pt x="139" y="124"/>
                      <a:pt x="138" y="118"/>
                    </a:cubicBezTo>
                    <a:cubicBezTo>
                      <a:pt x="137" y="112"/>
                      <a:pt x="155" y="111"/>
                      <a:pt x="157" y="106"/>
                    </a:cubicBezTo>
                    <a:cubicBezTo>
                      <a:pt x="159" y="100"/>
                      <a:pt x="155" y="91"/>
                      <a:pt x="154" y="80"/>
                    </a:cubicBezTo>
                    <a:cubicBezTo>
                      <a:pt x="153" y="69"/>
                      <a:pt x="153" y="55"/>
                      <a:pt x="161" y="51"/>
                    </a:cubicBezTo>
                    <a:cubicBezTo>
                      <a:pt x="168" y="46"/>
                      <a:pt x="170" y="41"/>
                      <a:pt x="173" y="32"/>
                    </a:cubicBezTo>
                    <a:cubicBezTo>
                      <a:pt x="175" y="23"/>
                      <a:pt x="168" y="18"/>
                      <a:pt x="165" y="11"/>
                    </a:cubicBezTo>
                    <a:cubicBezTo>
                      <a:pt x="161" y="12"/>
                      <a:pt x="158" y="12"/>
                      <a:pt x="156" y="12"/>
                    </a:cubicBezTo>
                    <a:cubicBezTo>
                      <a:pt x="154" y="12"/>
                      <a:pt x="129" y="2"/>
                      <a:pt x="122" y="0"/>
                    </a:cubicBez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sp>
            <p:nvSpPr>
              <p:cNvPr id="82" name="Freeform 87"/>
              <p:cNvSpPr>
                <a:spLocks/>
              </p:cNvSpPr>
              <p:nvPr/>
            </p:nvSpPr>
            <p:spPr bwMode="auto">
              <a:xfrm>
                <a:off x="10012363" y="4302125"/>
                <a:ext cx="134938" cy="161925"/>
              </a:xfrm>
              <a:custGeom>
                <a:avLst/>
                <a:gdLst>
                  <a:gd name="T0" fmla="*/ 98 w 139"/>
                  <a:gd name="T1" fmla="*/ 11 h 168"/>
                  <a:gd name="T2" fmla="*/ 75 w 139"/>
                  <a:gd name="T3" fmla="*/ 39 h 168"/>
                  <a:gd name="T4" fmla="*/ 65 w 139"/>
                  <a:gd name="T5" fmla="*/ 85 h 168"/>
                  <a:gd name="T6" fmla="*/ 47 w 139"/>
                  <a:gd name="T7" fmla="*/ 94 h 168"/>
                  <a:gd name="T8" fmla="*/ 4 w 139"/>
                  <a:gd name="T9" fmla="*/ 126 h 168"/>
                  <a:gd name="T10" fmla="*/ 7 w 139"/>
                  <a:gd name="T11" fmla="*/ 149 h 168"/>
                  <a:gd name="T12" fmla="*/ 7 w 139"/>
                  <a:gd name="T13" fmla="*/ 156 h 168"/>
                  <a:gd name="T14" fmla="*/ 41 w 139"/>
                  <a:gd name="T15" fmla="*/ 168 h 168"/>
                  <a:gd name="T16" fmla="*/ 50 w 139"/>
                  <a:gd name="T17" fmla="*/ 167 h 168"/>
                  <a:gd name="T18" fmla="*/ 50 w 139"/>
                  <a:gd name="T19" fmla="*/ 164 h 168"/>
                  <a:gd name="T20" fmla="*/ 99 w 139"/>
                  <a:gd name="T21" fmla="*/ 127 h 168"/>
                  <a:gd name="T22" fmla="*/ 113 w 139"/>
                  <a:gd name="T23" fmla="*/ 115 h 168"/>
                  <a:gd name="T24" fmla="*/ 80 w 139"/>
                  <a:gd name="T25" fmla="*/ 83 h 168"/>
                  <a:gd name="T26" fmla="*/ 100 w 139"/>
                  <a:gd name="T27" fmla="*/ 61 h 168"/>
                  <a:gd name="T28" fmla="*/ 117 w 139"/>
                  <a:gd name="T29" fmla="*/ 45 h 168"/>
                  <a:gd name="T30" fmla="*/ 125 w 139"/>
                  <a:gd name="T31" fmla="*/ 32 h 168"/>
                  <a:gd name="T32" fmla="*/ 113 w 139"/>
                  <a:gd name="T33" fmla="*/ 27 h 168"/>
                  <a:gd name="T34" fmla="*/ 120 w 139"/>
                  <a:gd name="T35" fmla="*/ 16 h 168"/>
                  <a:gd name="T36" fmla="*/ 133 w 139"/>
                  <a:gd name="T37" fmla="*/ 19 h 168"/>
                  <a:gd name="T38" fmla="*/ 138 w 139"/>
                  <a:gd name="T39" fmla="*/ 5 h 168"/>
                  <a:gd name="T40" fmla="*/ 139 w 139"/>
                  <a:gd name="T41" fmla="*/ 1 h 168"/>
                  <a:gd name="T42" fmla="*/ 98 w 139"/>
                  <a:gd name="T43" fmla="*/ 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68">
                    <a:moveTo>
                      <a:pt x="98" y="11"/>
                    </a:moveTo>
                    <a:cubicBezTo>
                      <a:pt x="95" y="16"/>
                      <a:pt x="76" y="37"/>
                      <a:pt x="75" y="39"/>
                    </a:cubicBezTo>
                    <a:cubicBezTo>
                      <a:pt x="74" y="42"/>
                      <a:pt x="65" y="74"/>
                      <a:pt x="65" y="85"/>
                    </a:cubicBezTo>
                    <a:cubicBezTo>
                      <a:pt x="65" y="96"/>
                      <a:pt x="47" y="94"/>
                      <a:pt x="47" y="94"/>
                    </a:cubicBezTo>
                    <a:cubicBezTo>
                      <a:pt x="47" y="94"/>
                      <a:pt x="7" y="122"/>
                      <a:pt x="4" y="126"/>
                    </a:cubicBezTo>
                    <a:cubicBezTo>
                      <a:pt x="0" y="129"/>
                      <a:pt x="4" y="142"/>
                      <a:pt x="7" y="149"/>
                    </a:cubicBezTo>
                    <a:cubicBezTo>
                      <a:pt x="9" y="152"/>
                      <a:pt x="8" y="154"/>
                      <a:pt x="7" y="156"/>
                    </a:cubicBezTo>
                    <a:cubicBezTo>
                      <a:pt x="14" y="158"/>
                      <a:pt x="39" y="168"/>
                      <a:pt x="41" y="168"/>
                    </a:cubicBezTo>
                    <a:cubicBezTo>
                      <a:pt x="43" y="168"/>
                      <a:pt x="46" y="168"/>
                      <a:pt x="50" y="167"/>
                    </a:cubicBezTo>
                    <a:cubicBezTo>
                      <a:pt x="50" y="166"/>
                      <a:pt x="50" y="165"/>
                      <a:pt x="50" y="164"/>
                    </a:cubicBezTo>
                    <a:cubicBezTo>
                      <a:pt x="49" y="155"/>
                      <a:pt x="95" y="131"/>
                      <a:pt x="99" y="127"/>
                    </a:cubicBezTo>
                    <a:cubicBezTo>
                      <a:pt x="103" y="123"/>
                      <a:pt x="111" y="124"/>
                      <a:pt x="113" y="115"/>
                    </a:cubicBezTo>
                    <a:cubicBezTo>
                      <a:pt x="115" y="107"/>
                      <a:pt x="77" y="88"/>
                      <a:pt x="80" y="83"/>
                    </a:cubicBezTo>
                    <a:cubicBezTo>
                      <a:pt x="84" y="79"/>
                      <a:pt x="92" y="67"/>
                      <a:pt x="100" y="61"/>
                    </a:cubicBezTo>
                    <a:cubicBezTo>
                      <a:pt x="108" y="54"/>
                      <a:pt x="117" y="47"/>
                      <a:pt x="117" y="45"/>
                    </a:cubicBezTo>
                    <a:cubicBezTo>
                      <a:pt x="117" y="43"/>
                      <a:pt x="126" y="33"/>
                      <a:pt x="125" y="32"/>
                    </a:cubicBezTo>
                    <a:cubicBezTo>
                      <a:pt x="124" y="30"/>
                      <a:pt x="113" y="31"/>
                      <a:pt x="113" y="27"/>
                    </a:cubicBezTo>
                    <a:cubicBezTo>
                      <a:pt x="113" y="24"/>
                      <a:pt x="119" y="16"/>
                      <a:pt x="120" y="16"/>
                    </a:cubicBezTo>
                    <a:cubicBezTo>
                      <a:pt x="121" y="16"/>
                      <a:pt x="131" y="21"/>
                      <a:pt x="133" y="19"/>
                    </a:cubicBezTo>
                    <a:cubicBezTo>
                      <a:pt x="134" y="16"/>
                      <a:pt x="138" y="10"/>
                      <a:pt x="138" y="5"/>
                    </a:cubicBezTo>
                    <a:cubicBezTo>
                      <a:pt x="138" y="4"/>
                      <a:pt x="138" y="3"/>
                      <a:pt x="139" y="1"/>
                    </a:cubicBezTo>
                    <a:cubicBezTo>
                      <a:pt x="123" y="0"/>
                      <a:pt x="101" y="7"/>
                      <a:pt x="98" y="11"/>
                    </a:cubicBezTo>
                    <a:close/>
                  </a:path>
                </a:pathLst>
              </a:custGeom>
              <a:solidFill>
                <a:srgbClr val="A6CC39"/>
              </a:solidFill>
              <a:ln w="3175" cap="flat">
                <a:solidFill>
                  <a:sysClr val="window" lastClr="FFFFFF"/>
                </a:solidFill>
                <a:prstDash val="solid"/>
                <a:miter lim="800000"/>
                <a:headEnd/>
                <a:tailEnd/>
              </a:ln>
            </p:spPr>
            <p:txBody>
              <a:bodyPr/>
              <a:lstStyle/>
              <a:p>
                <a:pPr defTabSz="1221661" fontAlgn="auto">
                  <a:spcBef>
                    <a:spcPts val="0"/>
                  </a:spcBef>
                  <a:spcAft>
                    <a:spcPts val="0"/>
                  </a:spcAft>
                  <a:defRPr/>
                </a:pPr>
                <a:endParaRPr lang="en-AU" sz="2400" kern="0" dirty="0">
                  <a:solidFill>
                    <a:prstClr val="black"/>
                  </a:solidFill>
                  <a:latin typeface="Arial" panose="020B0604020202020204" pitchFamily="34" charset="0"/>
                  <a:cs typeface="Arial" panose="020B0604020202020204" pitchFamily="34" charset="0"/>
                </a:endParaRPr>
              </a:p>
            </p:txBody>
          </p:sp>
        </p:grpSp>
        <p:pic>
          <p:nvPicPr>
            <p:cNvPr id="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047" y="4133581"/>
              <a:ext cx="240985" cy="24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 name="TextBox 82"/>
          <p:cNvSpPr txBox="1"/>
          <p:nvPr/>
        </p:nvSpPr>
        <p:spPr>
          <a:xfrm>
            <a:off x="333145" y="2868385"/>
            <a:ext cx="3036142" cy="249299"/>
          </a:xfrm>
          <a:prstGeom prst="rect">
            <a:avLst/>
          </a:prstGeom>
          <a:noFill/>
          <a:ln>
            <a:noFill/>
          </a:ln>
        </p:spPr>
        <p:txBody>
          <a:bodyPr wrap="square" lIns="0" tIns="0" rIns="0" bIns="0">
            <a:spAutoFit/>
          </a:bodyPr>
          <a:lstStyle/>
          <a:p>
            <a:pPr defTabSz="1221913" fontAlgn="auto">
              <a:lnSpc>
                <a:spcPct val="90000"/>
              </a:lnSpc>
              <a:spcBef>
                <a:spcPts val="0"/>
              </a:spcBef>
              <a:spcAft>
                <a:spcPts val="0"/>
              </a:spcAft>
              <a:defRPr/>
            </a:pPr>
            <a:r>
              <a:rPr lang="en-US" b="1" kern="0" dirty="0">
                <a:solidFill>
                  <a:srgbClr val="A6CC39">
                    <a:lumMod val="75000"/>
                  </a:srgbClr>
                </a:solidFill>
                <a:latin typeface="Arial" panose="020B0604020202020204" pitchFamily="34" charset="0"/>
                <a:cs typeface="Arial" panose="020B0604020202020204" pitchFamily="34" charset="0"/>
              </a:rPr>
              <a:t>From 1 July 2017</a:t>
            </a:r>
            <a:endParaRPr lang="en-AU" b="1" kern="0" dirty="0">
              <a:solidFill>
                <a:srgbClr val="A6CC39">
                  <a:lumMod val="75000"/>
                </a:srgbClr>
              </a:solidFill>
              <a:latin typeface="Arial" panose="020B0604020202020204" pitchFamily="34" charset="0"/>
              <a:cs typeface="Arial" panose="020B0604020202020204" pitchFamily="34" charset="0"/>
            </a:endParaRPr>
          </a:p>
        </p:txBody>
      </p:sp>
      <p:grpSp>
        <p:nvGrpSpPr>
          <p:cNvPr id="84" name="Group 83"/>
          <p:cNvGrpSpPr/>
          <p:nvPr/>
        </p:nvGrpSpPr>
        <p:grpSpPr>
          <a:xfrm>
            <a:off x="271069" y="3049175"/>
            <a:ext cx="5340387" cy="1753791"/>
            <a:chOff x="111509" y="4873625"/>
            <a:chExt cx="5739703" cy="2338388"/>
          </a:xfrm>
          <a:noFill/>
        </p:grpSpPr>
        <p:sp>
          <p:nvSpPr>
            <p:cNvPr id="85" name="TextBox 84"/>
            <p:cNvSpPr txBox="1"/>
            <p:nvPr/>
          </p:nvSpPr>
          <p:spPr>
            <a:xfrm rot="16200000">
              <a:off x="1793319" y="3191815"/>
              <a:ext cx="2338388" cy="5702008"/>
            </a:xfrm>
            <a:prstGeom prst="rect">
              <a:avLst/>
            </a:prstGeom>
            <a:grpFill/>
            <a:ln w="25400" cap="flat" cmpd="sng" algn="ctr">
              <a:noFill/>
              <a:prstDash val="solid"/>
            </a:ln>
            <a:effectLst/>
          </p:spPr>
          <p:txBody>
            <a:bodyPr vert="vert" lIns="36000" tIns="36000" rIns="36000" bIns="36000" anchor="ctr"/>
            <a:lstStyle>
              <a:defPPr>
                <a:defRPr lang="en-US"/>
              </a:defPPr>
              <a:lvl1pPr marL="177800" indent="-177800" defTabSz="1221661">
                <a:lnSpc>
                  <a:spcPct val="90000"/>
                </a:lnSpc>
                <a:spcAft>
                  <a:spcPts val="30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marL="0" indent="0" fontAlgn="auto">
                <a:spcBef>
                  <a:spcPts val="0"/>
                </a:spcBef>
                <a:buFont typeface="Arial" panose="020B0604020202020204" pitchFamily="34" charset="0"/>
                <a:buNone/>
                <a:defRPr/>
              </a:pPr>
              <a:r>
                <a:rPr lang="en-AU" sz="1400" kern="0" spc="-20" dirty="0" smtClean="0">
                  <a:solidFill>
                    <a:prstClr val="black"/>
                  </a:solidFill>
                </a:rPr>
                <a:t>People will </a:t>
              </a:r>
              <a:r>
                <a:rPr lang="en-AU" sz="1400" kern="0" spc="-20" dirty="0">
                  <a:solidFill>
                    <a:prstClr val="black"/>
                  </a:solidFill>
                </a:rPr>
                <a:t>be able to access the </a:t>
              </a:r>
              <a:r>
                <a:rPr lang="en-AU" sz="1400" kern="0" spc="-20" dirty="0" smtClean="0">
                  <a:solidFill>
                    <a:prstClr val="black"/>
                  </a:solidFill>
                </a:rPr>
                <a:t>NDIS from </a:t>
              </a:r>
              <a:r>
                <a:rPr lang="en-AU" sz="1400" kern="0" spc="-20" dirty="0">
                  <a:solidFill>
                    <a:prstClr val="black"/>
                  </a:solidFill>
                </a:rPr>
                <a:t>1 July </a:t>
              </a:r>
              <a:r>
                <a:rPr lang="en-AU" sz="1400" kern="0" spc="-20" dirty="0" smtClean="0">
                  <a:solidFill>
                    <a:prstClr val="black"/>
                  </a:solidFill>
                </a:rPr>
                <a:t>2017, </a:t>
              </a:r>
              <a:r>
                <a:rPr lang="en-AU" sz="1400" kern="0" spc="-20" dirty="0">
                  <a:solidFill>
                    <a:prstClr val="black"/>
                  </a:solidFill>
                </a:rPr>
                <a:t>if </a:t>
              </a:r>
              <a:r>
                <a:rPr lang="en-AU" sz="1400" kern="0" spc="-20" dirty="0" smtClean="0">
                  <a:solidFill>
                    <a:prstClr val="black"/>
                  </a:solidFill>
                </a:rPr>
                <a:t>they live in</a:t>
              </a:r>
              <a:r>
                <a:rPr lang="en-AU" sz="1400" kern="0" dirty="0" smtClean="0">
                  <a:solidFill>
                    <a:prstClr val="black"/>
                  </a:solidFill>
                </a:rPr>
                <a:t>:</a:t>
              </a:r>
            </a:p>
            <a:p>
              <a:pPr marL="458787" indent="-285750" fontAlgn="auto">
                <a:spcBef>
                  <a:spcPts val="0"/>
                </a:spcBef>
                <a:buFont typeface="Wingdings" panose="05000000000000000000" pitchFamily="2" charset="2"/>
                <a:buChar char="ü"/>
                <a:defRPr/>
              </a:pPr>
              <a:r>
                <a:rPr lang="en-AU" sz="1400" kern="0" dirty="0" smtClean="0">
                  <a:solidFill>
                    <a:prstClr val="black"/>
                  </a:solidFill>
                </a:rPr>
                <a:t>Illawarra Shoalhaven</a:t>
              </a:r>
            </a:p>
            <a:p>
              <a:pPr marL="458787" indent="-285750" fontAlgn="auto">
                <a:spcBef>
                  <a:spcPts val="0"/>
                </a:spcBef>
                <a:buFont typeface="Wingdings" panose="05000000000000000000" pitchFamily="2" charset="2"/>
                <a:buChar char="ü"/>
                <a:defRPr/>
              </a:pPr>
              <a:r>
                <a:rPr lang="en-AU" sz="1400" kern="0" dirty="0" smtClean="0">
                  <a:solidFill>
                    <a:prstClr val="black"/>
                  </a:solidFill>
                </a:rPr>
                <a:t>Mid North Coast</a:t>
              </a:r>
            </a:p>
            <a:p>
              <a:pPr marL="458787" indent="-285750" fontAlgn="auto">
                <a:spcBef>
                  <a:spcPts val="0"/>
                </a:spcBef>
                <a:buFont typeface="Wingdings" panose="05000000000000000000" pitchFamily="2" charset="2"/>
                <a:buChar char="ü"/>
                <a:defRPr/>
              </a:pPr>
              <a:r>
                <a:rPr lang="en-AU" sz="1400" kern="0" dirty="0" smtClean="0">
                  <a:solidFill>
                    <a:prstClr val="black"/>
                  </a:solidFill>
                </a:rPr>
                <a:t>Murrumbidgee</a:t>
              </a:r>
            </a:p>
            <a:p>
              <a:pPr marL="458787" indent="-285750" fontAlgn="auto">
                <a:spcBef>
                  <a:spcPts val="0"/>
                </a:spcBef>
                <a:buFont typeface="Wingdings" panose="05000000000000000000" pitchFamily="2" charset="2"/>
                <a:buChar char="ü"/>
                <a:defRPr/>
              </a:pPr>
              <a:r>
                <a:rPr lang="en-AU" sz="1400" kern="0" dirty="0" smtClean="0">
                  <a:solidFill>
                    <a:prstClr val="black"/>
                  </a:solidFill>
                </a:rPr>
                <a:t>Northern NSW</a:t>
              </a:r>
            </a:p>
          </p:txBody>
        </p:sp>
        <p:sp>
          <p:nvSpPr>
            <p:cNvPr id="86" name="TextBox 85"/>
            <p:cNvSpPr txBox="1"/>
            <p:nvPr/>
          </p:nvSpPr>
          <p:spPr>
            <a:xfrm>
              <a:off x="2899212" y="5648718"/>
              <a:ext cx="2952000" cy="1272143"/>
            </a:xfrm>
            <a:prstGeom prst="rect">
              <a:avLst/>
            </a:prstGeom>
            <a:grpFill/>
            <a:ln>
              <a:noFill/>
            </a:ln>
          </p:spPr>
          <p:txBody>
            <a:bodyPr>
              <a:spAutoFit/>
            </a:bodyPr>
            <a:lstStyle/>
            <a:p>
              <a:pPr marL="458787" indent="-285750" fontAlgn="auto">
                <a:spcBef>
                  <a:spcPts val="0"/>
                </a:spcBef>
                <a:buFont typeface="Wingdings" panose="05000000000000000000" pitchFamily="2" charset="2"/>
                <a:buChar char="ü"/>
                <a:defRPr/>
              </a:pPr>
              <a:r>
                <a:rPr lang="en-AU" sz="1400" kern="0" dirty="0">
                  <a:solidFill>
                    <a:prstClr val="black"/>
                  </a:solidFill>
                  <a:latin typeface="Arial" panose="020B0604020202020204" pitchFamily="34" charset="0"/>
                  <a:cs typeface="Arial" panose="020B0604020202020204" pitchFamily="34" charset="0"/>
                </a:rPr>
                <a:t>South Eastern Sydney</a:t>
              </a:r>
            </a:p>
            <a:p>
              <a:pPr marL="458787" indent="-285750" fontAlgn="auto">
                <a:spcBef>
                  <a:spcPts val="0"/>
                </a:spcBef>
                <a:buFont typeface="Wingdings" panose="05000000000000000000" pitchFamily="2" charset="2"/>
                <a:buChar char="ü"/>
                <a:defRPr/>
              </a:pPr>
              <a:r>
                <a:rPr lang="en-AU" sz="1400" kern="0" dirty="0">
                  <a:solidFill>
                    <a:prstClr val="black"/>
                  </a:solidFill>
                  <a:latin typeface="Arial" panose="020B0604020202020204" pitchFamily="34" charset="0"/>
                  <a:cs typeface="Arial" panose="020B0604020202020204" pitchFamily="34" charset="0"/>
                </a:rPr>
                <a:t>Sydney </a:t>
              </a:r>
            </a:p>
            <a:p>
              <a:pPr marL="458787" indent="-285750" fontAlgn="auto">
                <a:spcBef>
                  <a:spcPts val="0"/>
                </a:spcBef>
                <a:buFont typeface="Wingdings" panose="05000000000000000000" pitchFamily="2" charset="2"/>
                <a:buChar char="ü"/>
                <a:defRPr/>
              </a:pPr>
              <a:r>
                <a:rPr lang="en-AU" sz="1400" kern="0" dirty="0">
                  <a:solidFill>
                    <a:prstClr val="black"/>
                  </a:solidFill>
                  <a:latin typeface="Arial" panose="020B0604020202020204" pitchFamily="34" charset="0"/>
                  <a:cs typeface="Arial" panose="020B0604020202020204" pitchFamily="34" charset="0"/>
                </a:rPr>
                <a:t>Western NSW</a:t>
              </a:r>
            </a:p>
            <a:p>
              <a:pPr marL="458787" indent="-285750" fontAlgn="auto">
                <a:spcBef>
                  <a:spcPts val="0"/>
                </a:spcBef>
                <a:buFont typeface="Wingdings" panose="05000000000000000000" pitchFamily="2" charset="2"/>
                <a:buChar char="ü"/>
                <a:defRPr/>
              </a:pPr>
              <a:r>
                <a:rPr lang="en-AU" sz="1400" kern="0" dirty="0">
                  <a:solidFill>
                    <a:prstClr val="black"/>
                  </a:solidFill>
                  <a:latin typeface="Arial" panose="020B0604020202020204" pitchFamily="34" charset="0"/>
                  <a:cs typeface="Arial" panose="020B0604020202020204" pitchFamily="34" charset="0"/>
                </a:rPr>
                <a:t>Far West</a:t>
              </a:r>
            </a:p>
          </p:txBody>
        </p:sp>
      </p:grpSp>
      <p:grpSp>
        <p:nvGrpSpPr>
          <p:cNvPr id="87" name="Group 86"/>
          <p:cNvGrpSpPr/>
          <p:nvPr/>
        </p:nvGrpSpPr>
        <p:grpSpPr>
          <a:xfrm>
            <a:off x="246244" y="1071417"/>
            <a:ext cx="5218090" cy="1847850"/>
            <a:chOff x="205255" y="1731427"/>
            <a:chExt cx="5608261" cy="2463800"/>
          </a:xfrm>
          <a:noFill/>
        </p:grpSpPr>
        <p:sp>
          <p:nvSpPr>
            <p:cNvPr id="88" name="TextBox 87"/>
            <p:cNvSpPr txBox="1"/>
            <p:nvPr/>
          </p:nvSpPr>
          <p:spPr>
            <a:xfrm rot="16200000">
              <a:off x="1777486" y="159196"/>
              <a:ext cx="2463800" cy="5608261"/>
            </a:xfrm>
            <a:prstGeom prst="rect">
              <a:avLst/>
            </a:prstGeom>
            <a:grpFill/>
            <a:ln w="25400" cap="flat" cmpd="sng" algn="ctr">
              <a:noFill/>
              <a:prstDash val="solid"/>
            </a:ln>
            <a:effectLst/>
          </p:spPr>
          <p:txBody>
            <a:bodyPr vert="vert" lIns="36000" tIns="36000" rIns="36000" bIns="36000" anchor="ctr"/>
            <a:lstStyle/>
            <a:p>
              <a:pPr defTabSz="1221661" fontAlgn="auto">
                <a:lnSpc>
                  <a:spcPct val="90000"/>
                </a:lnSpc>
                <a:spcBef>
                  <a:spcPts val="0"/>
                </a:spcBef>
                <a:spcAft>
                  <a:spcPts val="300"/>
                </a:spcAft>
                <a:defRPr/>
              </a:pPr>
              <a:r>
                <a:rPr lang="en-AU" sz="1400" kern="0" spc="-20" dirty="0" smtClean="0">
                  <a:solidFill>
                    <a:prstClr val="black"/>
                  </a:solidFill>
                  <a:latin typeface="Arial" panose="020B0604020202020204" pitchFamily="34" charset="0"/>
                  <a:cs typeface="Arial" panose="020B0604020202020204" pitchFamily="34" charset="0"/>
                </a:rPr>
                <a:t>People will </a:t>
              </a:r>
              <a:r>
                <a:rPr lang="en-AU" sz="1400" kern="0" spc="-20" dirty="0">
                  <a:solidFill>
                    <a:prstClr val="black"/>
                  </a:solidFill>
                  <a:latin typeface="Arial" panose="020B0604020202020204" pitchFamily="34" charset="0"/>
                  <a:cs typeface="Arial" panose="020B0604020202020204" pitchFamily="34" charset="0"/>
                </a:rPr>
                <a:t>be able to access the </a:t>
              </a:r>
              <a:r>
                <a:rPr lang="en-AU" sz="1400" kern="0" spc="-20" dirty="0" smtClean="0">
                  <a:solidFill>
                    <a:prstClr val="black"/>
                  </a:solidFill>
                  <a:latin typeface="Arial" panose="020B0604020202020204" pitchFamily="34" charset="0"/>
                  <a:cs typeface="Arial" panose="020B0604020202020204" pitchFamily="34" charset="0"/>
                </a:rPr>
                <a:t>NDIS </a:t>
              </a:r>
              <a:r>
                <a:rPr lang="en-AU" sz="1400" kern="0" spc="-20" dirty="0">
                  <a:solidFill>
                    <a:prstClr val="black"/>
                  </a:solidFill>
                  <a:latin typeface="Arial" panose="020B0604020202020204" pitchFamily="34" charset="0"/>
                  <a:cs typeface="Arial" panose="020B0604020202020204" pitchFamily="34" charset="0"/>
                </a:rPr>
                <a:t>from 1 July 2016, if </a:t>
              </a:r>
              <a:r>
                <a:rPr lang="en-AU" sz="1400" kern="0" spc="-20" dirty="0" smtClean="0">
                  <a:solidFill>
                    <a:prstClr val="black"/>
                  </a:solidFill>
                  <a:latin typeface="Arial" panose="020B0604020202020204" pitchFamily="34" charset="0"/>
                  <a:cs typeface="Arial" panose="020B0604020202020204" pitchFamily="34" charset="0"/>
                </a:rPr>
                <a:t>they live </a:t>
              </a:r>
              <a:r>
                <a:rPr lang="en-AU" sz="1400" kern="0" spc="-20" dirty="0">
                  <a:solidFill>
                    <a:prstClr val="black"/>
                  </a:solidFill>
                  <a:latin typeface="Arial" panose="020B0604020202020204" pitchFamily="34" charset="0"/>
                  <a:cs typeface="Arial" panose="020B0604020202020204" pitchFamily="34" charset="0"/>
                </a:rPr>
                <a:t>in:</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dirty="0">
                  <a:solidFill>
                    <a:prstClr val="black"/>
                  </a:solidFill>
                  <a:latin typeface="Arial" panose="020B0604020202020204" pitchFamily="34" charset="0"/>
                  <a:cs typeface="Arial" panose="020B0604020202020204" pitchFamily="34" charset="0"/>
                </a:rPr>
                <a:t>Central Coast</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spc="-20" dirty="0">
                  <a:solidFill>
                    <a:prstClr val="black"/>
                  </a:solidFill>
                  <a:latin typeface="Arial" panose="020B0604020202020204" pitchFamily="34" charset="0"/>
                  <a:cs typeface="Arial" panose="020B0604020202020204" pitchFamily="34" charset="0"/>
                </a:rPr>
                <a:t>Hunter New England</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spc="-20" dirty="0">
                  <a:solidFill>
                    <a:prstClr val="black"/>
                  </a:solidFill>
                  <a:latin typeface="Arial" panose="020B0604020202020204" pitchFamily="34" charset="0"/>
                  <a:cs typeface="Arial" panose="020B0604020202020204" pitchFamily="34" charset="0"/>
                </a:rPr>
                <a:t>Nepean Blue Mountains</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dirty="0" smtClean="0">
                  <a:solidFill>
                    <a:prstClr val="black"/>
                  </a:solidFill>
                  <a:latin typeface="Arial" panose="020B0604020202020204" pitchFamily="34" charset="0"/>
                  <a:cs typeface="Arial" panose="020B0604020202020204" pitchFamily="34" charset="0"/>
                </a:rPr>
                <a:t>Northern </a:t>
              </a:r>
              <a:r>
                <a:rPr lang="en-AU" sz="1400" kern="0" dirty="0">
                  <a:solidFill>
                    <a:prstClr val="black"/>
                  </a:solidFill>
                  <a:latin typeface="Arial" panose="020B0604020202020204" pitchFamily="34" charset="0"/>
                  <a:cs typeface="Arial" panose="020B0604020202020204" pitchFamily="34" charset="0"/>
                </a:rPr>
                <a:t>Sydney</a:t>
              </a:r>
            </a:p>
          </p:txBody>
        </p:sp>
        <p:sp>
          <p:nvSpPr>
            <p:cNvPr id="89" name="TextBox 88"/>
            <p:cNvSpPr txBox="1"/>
            <p:nvPr/>
          </p:nvSpPr>
          <p:spPr>
            <a:xfrm>
              <a:off x="2956855" y="2736307"/>
              <a:ext cx="2605967" cy="1259832"/>
            </a:xfrm>
            <a:prstGeom prst="rect">
              <a:avLst/>
            </a:prstGeom>
            <a:grpFill/>
            <a:ln>
              <a:noFill/>
            </a:ln>
          </p:spPr>
          <p:txBody>
            <a:bodyPr>
              <a:spAutoFit/>
            </a:bodyPr>
            <a:lstStyle/>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dirty="0">
                  <a:solidFill>
                    <a:prstClr val="black"/>
                  </a:solidFill>
                  <a:latin typeface="Arial" panose="020B0604020202020204" pitchFamily="34" charset="0"/>
                  <a:cs typeface="Arial" panose="020B0604020202020204" pitchFamily="34" charset="0"/>
                </a:rPr>
                <a:t>South Western Sydney</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dirty="0">
                  <a:solidFill>
                    <a:prstClr val="black"/>
                  </a:solidFill>
                  <a:latin typeface="Arial" panose="020B0604020202020204" pitchFamily="34" charset="0"/>
                  <a:cs typeface="Arial" panose="020B0604020202020204" pitchFamily="34" charset="0"/>
                </a:rPr>
                <a:t>Southern NSW</a:t>
              </a:r>
            </a:p>
            <a:p>
              <a:pPr marL="458787" indent="-285750" defTabSz="1221661" fontAlgn="auto">
                <a:lnSpc>
                  <a:spcPct val="90000"/>
                </a:lnSpc>
                <a:spcBef>
                  <a:spcPts val="0"/>
                </a:spcBef>
                <a:spcAft>
                  <a:spcPts val="300"/>
                </a:spcAft>
                <a:buFont typeface="Wingdings" panose="05000000000000000000" pitchFamily="2" charset="2"/>
                <a:buChar char="ü"/>
                <a:tabLst>
                  <a:tab pos="361950" algn="l"/>
                </a:tabLst>
                <a:defRPr/>
              </a:pPr>
              <a:r>
                <a:rPr lang="en-AU" sz="1400" kern="0" dirty="0">
                  <a:solidFill>
                    <a:prstClr val="black"/>
                  </a:solidFill>
                  <a:latin typeface="Arial" panose="020B0604020202020204" pitchFamily="34" charset="0"/>
                  <a:cs typeface="Arial" panose="020B0604020202020204" pitchFamily="34" charset="0"/>
                </a:rPr>
                <a:t>Western Sydney</a:t>
              </a:r>
            </a:p>
          </p:txBody>
        </p:sp>
      </p:grpSp>
      <p:sp>
        <p:nvSpPr>
          <p:cNvPr id="90" name="Rectangle 37"/>
          <p:cNvSpPr>
            <a:spLocks noChangeArrowheads="1"/>
          </p:cNvSpPr>
          <p:nvPr/>
        </p:nvSpPr>
        <p:spPr bwMode="auto">
          <a:xfrm>
            <a:off x="5489959" y="4089013"/>
            <a:ext cx="3216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20788" eaLnBrk="0" hangingPunct="0">
              <a:spcBef>
                <a:spcPct val="20000"/>
              </a:spcBef>
              <a:buFont typeface="Arial" pitchFamily="34" charset="0"/>
              <a:buChar char="•"/>
              <a:tabLst>
                <a:tab pos="0" algn="l"/>
              </a:tabLst>
              <a:defRPr sz="3200">
                <a:solidFill>
                  <a:schemeClr val="tx1"/>
                </a:solidFill>
                <a:latin typeface="Arial" pitchFamily="34" charset="0"/>
              </a:defRPr>
            </a:lvl1pPr>
            <a:lvl2pPr marL="742950" indent="-285750" defTabSz="1220788" eaLnBrk="0" hangingPunct="0">
              <a:spcBef>
                <a:spcPct val="20000"/>
              </a:spcBef>
              <a:buFont typeface="Arial" pitchFamily="34" charset="0"/>
              <a:buChar char="–"/>
              <a:tabLst>
                <a:tab pos="0" algn="l"/>
              </a:tabLst>
              <a:defRPr sz="2800">
                <a:solidFill>
                  <a:schemeClr val="tx1"/>
                </a:solidFill>
                <a:latin typeface="Arial" pitchFamily="34" charset="0"/>
              </a:defRPr>
            </a:lvl2pPr>
            <a:lvl3pPr marL="1143000" indent="-228600" defTabSz="1220788" eaLnBrk="0" hangingPunct="0">
              <a:spcBef>
                <a:spcPct val="20000"/>
              </a:spcBef>
              <a:buFont typeface="Arial" pitchFamily="34" charset="0"/>
              <a:buChar char="•"/>
              <a:tabLst>
                <a:tab pos="0" algn="l"/>
              </a:tabLst>
              <a:defRPr sz="2400">
                <a:solidFill>
                  <a:schemeClr val="tx1"/>
                </a:solidFill>
                <a:latin typeface="Arial" pitchFamily="34" charset="0"/>
              </a:defRPr>
            </a:lvl3pPr>
            <a:lvl4pPr marL="1600200" indent="-228600" defTabSz="1220788" eaLnBrk="0" hangingPunct="0">
              <a:spcBef>
                <a:spcPct val="20000"/>
              </a:spcBef>
              <a:buFont typeface="Arial" pitchFamily="34" charset="0"/>
              <a:buChar char="–"/>
              <a:tabLst>
                <a:tab pos="0" algn="l"/>
              </a:tabLst>
              <a:defRPr sz="2000">
                <a:solidFill>
                  <a:schemeClr val="tx1"/>
                </a:solidFill>
                <a:latin typeface="Arial" pitchFamily="34" charset="0"/>
              </a:defRPr>
            </a:lvl4pPr>
            <a:lvl5pPr marL="2057400" indent="-228600" defTabSz="1220788" eaLnBrk="0" hangingPunct="0">
              <a:spcBef>
                <a:spcPct val="20000"/>
              </a:spcBef>
              <a:buFont typeface="Arial" pitchFamily="34" charset="0"/>
              <a:buChar char="»"/>
              <a:tabLst>
                <a:tab pos="0" algn="l"/>
              </a:tabLst>
              <a:defRPr sz="2000">
                <a:solidFill>
                  <a:schemeClr val="tx1"/>
                </a:solidFill>
                <a:latin typeface="Arial" pitchFamily="34" charset="0"/>
              </a:defRPr>
            </a:lvl5pPr>
            <a:lvl6pPr marL="2514600" indent="-228600" defTabSz="1220788" eaLnBrk="0" fontAlgn="base" hangingPunct="0">
              <a:spcBef>
                <a:spcPct val="20000"/>
              </a:spcBef>
              <a:spcAft>
                <a:spcPct val="0"/>
              </a:spcAft>
              <a:buFont typeface="Arial" pitchFamily="34" charset="0"/>
              <a:buChar char="»"/>
              <a:tabLst>
                <a:tab pos="0" algn="l"/>
              </a:tabLst>
              <a:defRPr sz="2000">
                <a:solidFill>
                  <a:schemeClr val="tx1"/>
                </a:solidFill>
                <a:latin typeface="Arial" pitchFamily="34" charset="0"/>
              </a:defRPr>
            </a:lvl6pPr>
            <a:lvl7pPr marL="2971800" indent="-228600" defTabSz="1220788" eaLnBrk="0" fontAlgn="base" hangingPunct="0">
              <a:spcBef>
                <a:spcPct val="20000"/>
              </a:spcBef>
              <a:spcAft>
                <a:spcPct val="0"/>
              </a:spcAft>
              <a:buFont typeface="Arial" pitchFamily="34" charset="0"/>
              <a:buChar char="»"/>
              <a:tabLst>
                <a:tab pos="0" algn="l"/>
              </a:tabLst>
              <a:defRPr sz="2000">
                <a:solidFill>
                  <a:schemeClr val="tx1"/>
                </a:solidFill>
                <a:latin typeface="Arial" pitchFamily="34" charset="0"/>
              </a:defRPr>
            </a:lvl7pPr>
            <a:lvl8pPr marL="3429000" indent="-228600" defTabSz="1220788" eaLnBrk="0" fontAlgn="base" hangingPunct="0">
              <a:spcBef>
                <a:spcPct val="20000"/>
              </a:spcBef>
              <a:spcAft>
                <a:spcPct val="0"/>
              </a:spcAft>
              <a:buFont typeface="Arial" pitchFamily="34" charset="0"/>
              <a:buChar char="»"/>
              <a:tabLst>
                <a:tab pos="0" algn="l"/>
              </a:tabLst>
              <a:defRPr sz="2000">
                <a:solidFill>
                  <a:schemeClr val="tx1"/>
                </a:solidFill>
                <a:latin typeface="Arial" pitchFamily="34" charset="0"/>
              </a:defRPr>
            </a:lvl8pPr>
            <a:lvl9pPr marL="3886200" indent="-228600" defTabSz="1220788" eaLnBrk="0" fontAlgn="base" hangingPunct="0">
              <a:spcBef>
                <a:spcPct val="20000"/>
              </a:spcBef>
              <a:spcAft>
                <a:spcPct val="0"/>
              </a:spcAft>
              <a:buFont typeface="Arial" pitchFamily="34" charset="0"/>
              <a:buChar char="»"/>
              <a:tabLst>
                <a:tab pos="0" algn="l"/>
              </a:tabLst>
              <a:defRPr sz="2000">
                <a:solidFill>
                  <a:schemeClr val="tx1"/>
                </a:solidFill>
                <a:latin typeface="Arial" pitchFamily="34" charset="0"/>
              </a:defRPr>
            </a:lvl9pPr>
          </a:lstStyle>
          <a:p>
            <a:pPr eaLnBrk="1" hangingPunct="1">
              <a:spcBef>
                <a:spcPct val="0"/>
              </a:spcBef>
              <a:buFontTx/>
              <a:buNone/>
            </a:pPr>
            <a:r>
              <a:rPr lang="en-AU" altLang="en-US" sz="1200" i="1" dirty="0">
                <a:solidFill>
                  <a:srgbClr val="000000"/>
                </a:solidFill>
                <a:cs typeface="Arial" panose="020B0604020202020204" pitchFamily="34" charset="0"/>
              </a:rPr>
              <a:t>* The geographical approach to the </a:t>
            </a:r>
            <a:r>
              <a:rPr lang="en-AU" altLang="en-US" sz="1200" i="1" dirty="0" smtClean="0">
                <a:solidFill>
                  <a:srgbClr val="000000"/>
                </a:solidFill>
                <a:cs typeface="Arial" panose="020B0604020202020204" pitchFamily="34" charset="0"/>
              </a:rPr>
              <a:t>rollout </a:t>
            </a:r>
            <a:r>
              <a:rPr lang="en-AU" altLang="en-US" sz="1200" i="1" dirty="0">
                <a:solidFill>
                  <a:srgbClr val="000000"/>
                </a:solidFill>
                <a:cs typeface="Arial" panose="020B0604020202020204" pitchFamily="34" charset="0"/>
              </a:rPr>
              <a:t>is based on existing districts used </a:t>
            </a:r>
            <a:r>
              <a:rPr lang="en-AU" altLang="en-US" sz="1200" i="1" dirty="0" smtClean="0">
                <a:solidFill>
                  <a:srgbClr val="000000"/>
                </a:solidFill>
                <a:cs typeface="Arial" panose="020B0604020202020204" pitchFamily="34" charset="0"/>
              </a:rPr>
              <a:t>by the Department of Family and Community Services and NSW Health</a:t>
            </a:r>
            <a:r>
              <a:rPr lang="en-AU" altLang="en-US" sz="1200" i="1" dirty="0">
                <a:solidFill>
                  <a:srgbClr val="000000"/>
                </a:solidFill>
                <a:cs typeface="Arial" panose="020B0604020202020204" pitchFamily="34" charset="0"/>
              </a:rPr>
              <a:t>. </a:t>
            </a:r>
          </a:p>
        </p:txBody>
      </p:sp>
      <p:sp>
        <p:nvSpPr>
          <p:cNvPr id="36" name="Rectangle 35"/>
          <p:cNvSpPr/>
          <p:nvPr/>
        </p:nvSpPr>
        <p:spPr bwMode="auto">
          <a:xfrm>
            <a:off x="6108436" y="3531715"/>
            <a:ext cx="176268" cy="136922"/>
          </a:xfrm>
          <a:prstGeom prst="rect">
            <a:avLst/>
          </a:prstGeom>
          <a:solidFill>
            <a:srgbClr val="1D4588"/>
          </a:solidFill>
          <a:ln w="25400" cap="flat" cmpd="sng" algn="ctr">
            <a:solidFill>
              <a:sysClr val="window" lastClr="FFFFFF"/>
            </a:solidFill>
            <a:prstDash val="solid"/>
          </a:ln>
          <a:effectLst/>
        </p:spPr>
        <p:txBody>
          <a:bodyPr anchor="ctr"/>
          <a:lstStyle/>
          <a:p>
            <a:pPr algn="ctr" defTabSz="1221913" fontAlgn="auto">
              <a:spcBef>
                <a:spcPts val="0"/>
              </a:spcBef>
              <a:spcAft>
                <a:spcPts val="0"/>
              </a:spcAft>
              <a:defRPr/>
            </a:pPr>
            <a:endParaRPr lang="en-AU" sz="2400" kern="0" dirty="0">
              <a:solidFill>
                <a:prstClr val="white"/>
              </a:solidFill>
              <a:latin typeface="Calibri"/>
              <a:cs typeface="+mn-cs"/>
            </a:endParaRPr>
          </a:p>
        </p:txBody>
      </p:sp>
      <p:sp>
        <p:nvSpPr>
          <p:cNvPr id="37" name="TextBox 36"/>
          <p:cNvSpPr txBox="1"/>
          <p:nvPr/>
        </p:nvSpPr>
        <p:spPr bwMode="auto">
          <a:xfrm>
            <a:off x="6341439" y="3531717"/>
            <a:ext cx="1269736" cy="166199"/>
          </a:xfrm>
          <a:prstGeom prst="rect">
            <a:avLst/>
          </a:prstGeom>
          <a:noFill/>
        </p:spPr>
        <p:txBody>
          <a:bodyPr wrap="square" lIns="0" tIns="0" rIns="0" bIns="0">
            <a:spAutoFit/>
          </a:bodyPr>
          <a:lstStyle/>
          <a:p>
            <a:pPr algn="ctr" defTabSz="1221913" fontAlgn="auto">
              <a:lnSpc>
                <a:spcPct val="90000"/>
              </a:lnSpc>
              <a:spcBef>
                <a:spcPts val="0"/>
              </a:spcBef>
              <a:spcAft>
                <a:spcPts val="0"/>
              </a:spcAft>
              <a:defRPr/>
            </a:pPr>
            <a:r>
              <a:rPr lang="en-AU" sz="1200" kern="0" dirty="0" smtClean="0">
                <a:solidFill>
                  <a:prstClr val="black"/>
                </a:solidFill>
              </a:rPr>
              <a:t>From 1 July 2016 </a:t>
            </a:r>
            <a:endParaRPr lang="en-AU" sz="1200" kern="0" dirty="0">
              <a:solidFill>
                <a:prstClr val="black"/>
              </a:solidFill>
            </a:endParaRPr>
          </a:p>
        </p:txBody>
      </p:sp>
      <p:sp>
        <p:nvSpPr>
          <p:cNvPr id="39" name="Rectangle 38"/>
          <p:cNvSpPr/>
          <p:nvPr/>
        </p:nvSpPr>
        <p:spPr bwMode="auto">
          <a:xfrm>
            <a:off x="6105600" y="3742982"/>
            <a:ext cx="179113" cy="139133"/>
          </a:xfrm>
          <a:prstGeom prst="rect">
            <a:avLst/>
          </a:prstGeom>
          <a:solidFill>
            <a:srgbClr val="A6CC39"/>
          </a:solidFill>
          <a:ln w="25400" cap="flat" cmpd="sng" algn="ctr">
            <a:solidFill>
              <a:sysClr val="window" lastClr="FFFFFF"/>
            </a:solidFill>
            <a:prstDash val="solid"/>
          </a:ln>
          <a:effectLst/>
        </p:spPr>
        <p:txBody>
          <a:bodyPr anchor="ctr"/>
          <a:lstStyle/>
          <a:p>
            <a:pPr algn="ctr" defTabSz="1221913" fontAlgn="auto">
              <a:spcBef>
                <a:spcPts val="0"/>
              </a:spcBef>
              <a:spcAft>
                <a:spcPts val="0"/>
              </a:spcAft>
              <a:defRPr/>
            </a:pPr>
            <a:endParaRPr lang="en-AU" sz="2400" kern="0" dirty="0">
              <a:solidFill>
                <a:prstClr val="white"/>
              </a:solidFill>
              <a:latin typeface="Calibri"/>
              <a:cs typeface="+mn-cs"/>
            </a:endParaRPr>
          </a:p>
        </p:txBody>
      </p:sp>
      <p:sp>
        <p:nvSpPr>
          <p:cNvPr id="40" name="TextBox 39"/>
          <p:cNvSpPr txBox="1"/>
          <p:nvPr/>
        </p:nvSpPr>
        <p:spPr bwMode="auto">
          <a:xfrm>
            <a:off x="6385834" y="3756746"/>
            <a:ext cx="1282519" cy="166199"/>
          </a:xfrm>
          <a:prstGeom prst="rect">
            <a:avLst/>
          </a:prstGeom>
          <a:noFill/>
        </p:spPr>
        <p:txBody>
          <a:bodyPr wrap="square" lIns="0" tIns="0" rIns="0" bIns="0">
            <a:spAutoFit/>
          </a:bodyPr>
          <a:lstStyle/>
          <a:p>
            <a:pPr defTabSz="1221913" fontAlgn="auto">
              <a:lnSpc>
                <a:spcPct val="90000"/>
              </a:lnSpc>
              <a:spcBef>
                <a:spcPts val="0"/>
              </a:spcBef>
              <a:spcAft>
                <a:spcPts val="0"/>
              </a:spcAft>
              <a:defRPr/>
            </a:pPr>
            <a:r>
              <a:rPr lang="en-AU" sz="1200" kern="0" dirty="0" smtClean="0">
                <a:solidFill>
                  <a:prstClr val="black"/>
                </a:solidFill>
              </a:rPr>
              <a:t>From 1 July 2017 </a:t>
            </a:r>
            <a:endParaRPr lang="en-AU" sz="1200" kern="0" dirty="0">
              <a:solidFill>
                <a:prstClr val="black"/>
              </a:solidFill>
            </a:endParaRPr>
          </a:p>
        </p:txBody>
      </p:sp>
    </p:spTree>
    <p:extLst>
      <p:ext uri="{BB962C8B-B14F-4D97-AF65-F5344CB8AC3E}">
        <p14:creationId xmlns:p14="http://schemas.microsoft.com/office/powerpoint/2010/main" val="2206599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Transition to the NDIS – a phased approach</a:t>
            </a:r>
            <a:endParaRPr lang="en-GB" dirty="0"/>
          </a:p>
        </p:txBody>
      </p:sp>
      <p:sp>
        <p:nvSpPr>
          <p:cNvPr id="6" name="Content Placeholder 5"/>
          <p:cNvSpPr>
            <a:spLocks noGrp="1"/>
          </p:cNvSpPr>
          <p:nvPr>
            <p:ph idx="4294967295"/>
          </p:nvPr>
        </p:nvSpPr>
        <p:spPr>
          <a:xfrm>
            <a:off x="395536" y="1200150"/>
            <a:ext cx="8280400" cy="3532188"/>
          </a:xfrm>
        </p:spPr>
        <p:txBody>
          <a:bodyPr>
            <a:noAutofit/>
          </a:bodyPr>
          <a:lstStyle/>
          <a:p>
            <a:pPr marL="285750" indent="-285750">
              <a:spcBef>
                <a:spcPts val="600"/>
              </a:spcBef>
              <a:buFont typeface="Arial" panose="020B0604020202020204" pitchFamily="34" charset="0"/>
              <a:buChar char="•"/>
            </a:pPr>
            <a:endParaRPr lang="en-AU" sz="1600" dirty="0" smtClean="0">
              <a:solidFill>
                <a:schemeClr val="tx1">
                  <a:lumMod val="65000"/>
                  <a:lumOff val="35000"/>
                </a:schemeClr>
              </a:solidFill>
            </a:endParaRPr>
          </a:p>
          <a:p>
            <a:pPr marL="285750" indent="-285750">
              <a:spcBef>
                <a:spcPts val="600"/>
              </a:spcBef>
              <a:buFont typeface="Arial" panose="020B0604020202020204" pitchFamily="34" charset="0"/>
              <a:buChar char="•"/>
            </a:pPr>
            <a:r>
              <a:rPr lang="en-AU" sz="1600" dirty="0">
                <a:solidFill>
                  <a:schemeClr val="tx1">
                    <a:lumMod val="65000"/>
                    <a:lumOff val="35000"/>
                  </a:schemeClr>
                </a:solidFill>
              </a:rPr>
              <a:t>The National Disability Insurance Agency (NDIA) and NSW Family and Community Services (FACS) holds primary responsibility for managing the transition of people with disability into the NDIS. </a:t>
            </a:r>
            <a:endParaRPr lang="en-AU" sz="1600" dirty="0" smtClean="0">
              <a:solidFill>
                <a:schemeClr val="tx1">
                  <a:lumMod val="65000"/>
                  <a:lumOff val="35000"/>
                </a:schemeClr>
              </a:solidFill>
            </a:endParaRPr>
          </a:p>
          <a:p>
            <a:pPr marL="285750" indent="-285750">
              <a:spcBef>
                <a:spcPts val="600"/>
              </a:spcBef>
              <a:buFont typeface="Arial" panose="020B0604020202020204" pitchFamily="34" charset="0"/>
              <a:buChar char="•"/>
            </a:pPr>
            <a:endParaRPr lang="en-AU" sz="800" dirty="0">
              <a:solidFill>
                <a:schemeClr val="tx1">
                  <a:lumMod val="65000"/>
                  <a:lumOff val="35000"/>
                </a:schemeClr>
              </a:solidFill>
            </a:endParaRPr>
          </a:p>
          <a:p>
            <a:pPr marL="285750" indent="-285750">
              <a:spcBef>
                <a:spcPts val="600"/>
              </a:spcBef>
              <a:buFont typeface="Arial" panose="020B0604020202020204" pitchFamily="34" charset="0"/>
              <a:buChar char="•"/>
            </a:pPr>
            <a:r>
              <a:rPr lang="en-AU" sz="1600" dirty="0" smtClean="0">
                <a:solidFill>
                  <a:schemeClr val="tx1">
                    <a:lumMod val="65000"/>
                    <a:lumOff val="35000"/>
                  </a:schemeClr>
                </a:solidFill>
              </a:rPr>
              <a:t>People currently receiving support from Ageing </a:t>
            </a:r>
            <a:r>
              <a:rPr lang="en-AU" sz="1600" dirty="0">
                <a:solidFill>
                  <a:schemeClr val="tx1">
                    <a:lumMod val="65000"/>
                    <a:lumOff val="35000"/>
                  </a:schemeClr>
                </a:solidFill>
              </a:rPr>
              <a:t>Disability and Home Care (ADHC</a:t>
            </a:r>
            <a:r>
              <a:rPr lang="en-AU" sz="1600" dirty="0" smtClean="0">
                <a:solidFill>
                  <a:schemeClr val="tx1">
                    <a:lumMod val="65000"/>
                    <a:lumOff val="35000"/>
                  </a:schemeClr>
                </a:solidFill>
              </a:rPr>
              <a:t>) or ADHC-funded services will have a streamlined transition through the phasing schedule. </a:t>
            </a:r>
          </a:p>
          <a:p>
            <a:pPr marL="285750" indent="-285750">
              <a:spcBef>
                <a:spcPts val="600"/>
              </a:spcBef>
              <a:buFont typeface="Arial" panose="020B0604020202020204" pitchFamily="34" charset="0"/>
              <a:buChar char="•"/>
            </a:pPr>
            <a:endParaRPr lang="en-AU" sz="800" dirty="0" smtClean="0">
              <a:solidFill>
                <a:schemeClr val="tx1">
                  <a:lumMod val="65000"/>
                  <a:lumOff val="35000"/>
                </a:schemeClr>
              </a:solidFill>
            </a:endParaRPr>
          </a:p>
          <a:p>
            <a:pPr marL="285750" indent="-285750">
              <a:spcBef>
                <a:spcPts val="600"/>
              </a:spcBef>
              <a:buFont typeface="Arial" panose="020B0604020202020204" pitchFamily="34" charset="0"/>
              <a:buChar char="•"/>
            </a:pPr>
            <a:r>
              <a:rPr lang="en-AU" sz="1600" dirty="0" smtClean="0">
                <a:solidFill>
                  <a:schemeClr val="tx1">
                    <a:lumMod val="65000"/>
                    <a:lumOff val="35000"/>
                  </a:schemeClr>
                </a:solidFill>
              </a:rPr>
              <a:t>These people transitioning to the NDIS will be contacted directly by the NDIA and FACS. They will not need to make an Access Request to the NDIA.</a:t>
            </a:r>
          </a:p>
          <a:p>
            <a:pPr marL="285750" indent="-285750">
              <a:spcBef>
                <a:spcPts val="600"/>
              </a:spcBef>
              <a:buFont typeface="Arial" panose="020B0604020202020204" pitchFamily="34" charset="0"/>
              <a:buChar char="•"/>
            </a:pPr>
            <a:endParaRPr lang="en-AU" sz="800" dirty="0" smtClean="0">
              <a:solidFill>
                <a:schemeClr val="tx1">
                  <a:lumMod val="65000"/>
                  <a:lumOff val="35000"/>
                </a:schemeClr>
              </a:solidFill>
            </a:endParaRPr>
          </a:p>
        </p:txBody>
      </p:sp>
    </p:spTree>
    <p:extLst>
      <p:ext uri="{BB962C8B-B14F-4D97-AF65-F5344CB8AC3E}">
        <p14:creationId xmlns:p14="http://schemas.microsoft.com/office/powerpoint/2010/main" val="2036000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rmAutofit/>
          </a:bodyPr>
          <a:lstStyle/>
          <a:p>
            <a:pPr algn="l"/>
            <a:r>
              <a:rPr lang="en-AU" altLang="en-US" dirty="0" smtClean="0">
                <a:latin typeface="Arial" pitchFamily="34" charset="0"/>
                <a:cs typeface="Arial" pitchFamily="34" charset="0"/>
              </a:rPr>
              <a:t>NDIS Planning Process</a:t>
            </a:r>
            <a:endParaRPr lang="en-AU" altLang="en-US" dirty="0">
              <a:latin typeface="Arial" pitchFamily="34" charset="0"/>
              <a:cs typeface="Arial" pitchFamily="34" charset="0"/>
            </a:endParaRPr>
          </a:p>
        </p:txBody>
      </p:sp>
      <p:sp>
        <p:nvSpPr>
          <p:cNvPr id="25602" name="Content Placeholder 1"/>
          <p:cNvSpPr>
            <a:spLocks noGrp="1"/>
          </p:cNvSpPr>
          <p:nvPr>
            <p:ph sz="half" idx="4294967295"/>
          </p:nvPr>
        </p:nvSpPr>
        <p:spPr bwMode="auto">
          <a:xfrm>
            <a:off x="3670300" y="1008063"/>
            <a:ext cx="5473700" cy="393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endParaRPr lang="en-AU" altLang="en-US" sz="1500" dirty="0"/>
          </a:p>
          <a:p>
            <a:endParaRPr lang="en-AU" altLang="en-US" sz="1500" dirty="0"/>
          </a:p>
          <a:p>
            <a:pPr eaLnBrk="1" hangingPunct="1"/>
            <a:endParaRPr lang="en-AU" altLang="en-US" dirty="0"/>
          </a:p>
        </p:txBody>
      </p:sp>
      <p:sp>
        <p:nvSpPr>
          <p:cNvPr id="2" name="TextBox 1"/>
          <p:cNvSpPr txBox="1"/>
          <p:nvPr/>
        </p:nvSpPr>
        <p:spPr>
          <a:xfrm>
            <a:off x="2118574" y="2950232"/>
            <a:ext cx="5615797" cy="369332"/>
          </a:xfrm>
          <a:prstGeom prst="rect">
            <a:avLst/>
          </a:prstGeom>
          <a:noFill/>
        </p:spPr>
        <p:txBody>
          <a:bodyPr wrap="square" rtlCol="0">
            <a:spAutoFit/>
          </a:bodyPr>
          <a:lstStyle/>
          <a:p>
            <a:endParaRPr lang="en-AU"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347614"/>
            <a:ext cx="581469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659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Transition by cohort</a:t>
            </a:r>
            <a:endParaRPr lang="en-GB"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021696375"/>
              </p:ext>
            </p:extLst>
          </p:nvPr>
        </p:nvGraphicFramePr>
        <p:xfrm>
          <a:off x="395536" y="1192451"/>
          <a:ext cx="8280402" cy="3394328"/>
        </p:xfrm>
        <a:graphic>
          <a:graphicData uri="http://schemas.openxmlformats.org/drawingml/2006/table">
            <a:tbl>
              <a:tblPr firstRow="1" bandRow="1">
                <a:effectLst/>
                <a:tableStyleId>{7DF18680-E054-41AD-8BC1-D1AEF772440D}</a:tableStyleId>
              </a:tblPr>
              <a:tblGrid>
                <a:gridCol w="4752528"/>
                <a:gridCol w="1764196"/>
                <a:gridCol w="1763678"/>
              </a:tblGrid>
              <a:tr h="480060">
                <a:tc>
                  <a:txBody>
                    <a:bodyPr/>
                    <a:lstStyle/>
                    <a:p>
                      <a:r>
                        <a:rPr lang="en-AU" sz="1400" dirty="0" smtClean="0"/>
                        <a:t>Cohort</a:t>
                      </a:r>
                      <a:endParaRPr lang="en-AU" sz="1400" dirty="0"/>
                    </a:p>
                  </a:txBody>
                  <a:tcPr marL="134808" marR="134808" marT="34290" marB="34290" anchor="ctr"/>
                </a:tc>
                <a:tc gridSpan="2">
                  <a:txBody>
                    <a:bodyPr/>
                    <a:lstStyle/>
                    <a:p>
                      <a:pPr algn="ctr"/>
                      <a:r>
                        <a:rPr lang="en-AU" sz="1400" dirty="0" smtClean="0"/>
                        <a:t>Expected</a:t>
                      </a:r>
                      <a:r>
                        <a:rPr lang="en-AU" sz="1400" baseline="0" dirty="0" smtClean="0"/>
                        <a:t> timeframe</a:t>
                      </a:r>
                    </a:p>
                    <a:p>
                      <a:pPr algn="ctr"/>
                      <a:r>
                        <a:rPr lang="en-AU" sz="1200" baseline="0" dirty="0" smtClean="0"/>
                        <a:t>Year 1                             Year 2</a:t>
                      </a:r>
                      <a:endParaRPr lang="en-AU" sz="1200" dirty="0"/>
                    </a:p>
                  </a:txBody>
                  <a:tcPr marL="134808" marR="134808" marT="34290" marB="34290" anchor="ctr"/>
                </a:tc>
                <a:tc hMerge="1">
                  <a:txBody>
                    <a:bodyPr/>
                    <a:lstStyle/>
                    <a:p>
                      <a:pPr algn="ctr"/>
                      <a:endParaRPr lang="en-AU" sz="1400" dirty="0"/>
                    </a:p>
                  </a:txBody>
                  <a:tcPr marL="134808" marR="134808" marT="34290" marB="34290"/>
                </a:tc>
              </a:tr>
              <a:tr h="558437">
                <a:tc>
                  <a:txBody>
                    <a:bodyPr/>
                    <a:lstStyle/>
                    <a:p>
                      <a:r>
                        <a:rPr lang="en-AU" sz="1100" dirty="0" smtClean="0"/>
                        <a:t>People living in large and small residential</a:t>
                      </a:r>
                      <a:r>
                        <a:rPr lang="en-AU" sz="1100" baseline="0" dirty="0" smtClean="0"/>
                        <a:t> centres and group homes and people accessing hostels</a:t>
                      </a:r>
                    </a:p>
                  </a:txBody>
                  <a:tcPr marL="134808" marR="134808" marT="34290" marB="34290" anchor="ctr"/>
                </a:tc>
                <a:tc rowSpan="2">
                  <a:txBody>
                    <a:bodyPr/>
                    <a:lstStyle/>
                    <a:p>
                      <a:pPr algn="ctr"/>
                      <a:r>
                        <a:rPr lang="en-AU" sz="1100" dirty="0" smtClean="0"/>
                        <a:t>July - September 2016</a:t>
                      </a:r>
                      <a:endParaRPr lang="en-AU" sz="1100" dirty="0"/>
                    </a:p>
                  </a:txBody>
                  <a:tcPr marL="134808" marR="134808" marT="34290" marB="34290" anchor="ctr"/>
                </a:tc>
                <a:tc rowSpan="2">
                  <a:txBody>
                    <a:bodyPr/>
                    <a:lstStyle/>
                    <a:p>
                      <a:pPr algn="ctr"/>
                      <a:endParaRPr lang="en-AU" sz="1100" dirty="0" smtClean="0"/>
                    </a:p>
                    <a:p>
                      <a:pPr algn="ctr"/>
                      <a:r>
                        <a:rPr lang="en-AU" sz="1100" dirty="0" smtClean="0"/>
                        <a:t>July - September 2017</a:t>
                      </a:r>
                    </a:p>
                    <a:p>
                      <a:pPr algn="ctr"/>
                      <a:endParaRPr lang="en-AU" sz="1100" dirty="0"/>
                    </a:p>
                  </a:txBody>
                  <a:tcPr marL="134808" marR="134808" marT="34290" marB="34290" anchor="ctr"/>
                </a:tc>
              </a:tr>
              <a:tr h="40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People receiving attendant</a:t>
                      </a:r>
                      <a:r>
                        <a:rPr lang="en-AU" sz="1100" baseline="0" dirty="0" smtClean="0"/>
                        <a:t> care, in-home support or alternative family placement</a:t>
                      </a:r>
                    </a:p>
                  </a:txBody>
                  <a:tcPr marL="134808" marR="134808" marT="34290" marB="34290"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smtClean="0"/>
                    </a:p>
                  </a:txBody>
                  <a:tcPr/>
                </a:tc>
                <a:tc vMerge="1">
                  <a:txBody>
                    <a:bodyPr/>
                    <a:lstStyle/>
                    <a:p>
                      <a:endParaRPr lang="en-AU"/>
                    </a:p>
                  </a:txBody>
                  <a:tcPr/>
                </a:tc>
              </a:tr>
              <a:tr h="395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People who</a:t>
                      </a:r>
                      <a:r>
                        <a:rPr lang="en-AU" sz="1100" baseline="0" dirty="0" smtClean="0"/>
                        <a:t> attend day, recreation and life skills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smtClean="0"/>
                    </a:p>
                  </a:txBody>
                  <a:tcPr marL="134808" marR="134808" marT="34290" marB="34290" anchor="ctr"/>
                </a:tc>
                <a:tc rowSpan="2">
                  <a:txBody>
                    <a:bodyPr/>
                    <a:lstStyle/>
                    <a:p>
                      <a:pPr algn="ctr"/>
                      <a:r>
                        <a:rPr lang="en-AU" sz="1100" dirty="0" smtClean="0"/>
                        <a:t>July - December</a:t>
                      </a:r>
                      <a:r>
                        <a:rPr lang="en-AU" sz="1100" baseline="0" dirty="0" smtClean="0"/>
                        <a:t> 2016</a:t>
                      </a:r>
                      <a:endParaRPr lang="en-AU" sz="1100" dirty="0"/>
                    </a:p>
                  </a:txBody>
                  <a:tcPr marL="134808" marR="134808" marT="34290" marB="34290" anchor="ctr"/>
                </a:tc>
                <a:tc rowSpan="2">
                  <a:txBody>
                    <a:bodyPr/>
                    <a:lstStyle/>
                    <a:p>
                      <a:pPr algn="ctr"/>
                      <a:endParaRPr lang="en-AU" sz="1100" dirty="0" smtClean="0"/>
                    </a:p>
                    <a:p>
                      <a:pPr algn="ctr"/>
                      <a:r>
                        <a:rPr lang="en-AU" sz="1100" dirty="0" smtClean="0"/>
                        <a:t>July - December</a:t>
                      </a:r>
                      <a:r>
                        <a:rPr lang="en-AU" sz="1100" baseline="0" dirty="0" smtClean="0"/>
                        <a:t> 2017</a:t>
                      </a:r>
                      <a:endParaRPr lang="en-AU" sz="1100" dirty="0" smtClean="0"/>
                    </a:p>
                    <a:p>
                      <a:pPr algn="ctr"/>
                      <a:endParaRPr lang="en-AU" sz="1100" dirty="0"/>
                    </a:p>
                  </a:txBody>
                  <a:tcPr marL="134808" marR="134808" marT="34290" marB="34290" anchor="ctr"/>
                </a:tc>
              </a:tr>
              <a:tr h="532244">
                <a:tc>
                  <a:txBody>
                    <a:bodyPr/>
                    <a:lstStyle/>
                    <a:p>
                      <a:r>
                        <a:rPr lang="en-AU" sz="1100" dirty="0" smtClean="0"/>
                        <a:t>People receiving</a:t>
                      </a:r>
                      <a:r>
                        <a:rPr lang="en-AU" sz="1100" baseline="0" dirty="0" smtClean="0"/>
                        <a:t> support from therapy, early or behaviour intervention programs or use case management services</a:t>
                      </a:r>
                    </a:p>
                    <a:p>
                      <a:endParaRPr lang="en-AU" sz="1100" dirty="0"/>
                    </a:p>
                  </a:txBody>
                  <a:tcPr marL="134808" marR="134808" marT="34290" marB="34290" anchor="ctr"/>
                </a:tc>
                <a:tc vMerge="1">
                  <a:txBody>
                    <a:bodyPr/>
                    <a:lstStyle/>
                    <a:p>
                      <a:endParaRPr lang="en-AU" sz="1400" dirty="0"/>
                    </a:p>
                  </a:txBody>
                  <a:tcPr/>
                </a:tc>
                <a:tc vMerge="1">
                  <a:txBody>
                    <a:bodyPr/>
                    <a:lstStyle/>
                    <a:p>
                      <a:endParaRPr lang="en-AU"/>
                    </a:p>
                  </a:txBody>
                  <a:tcPr/>
                </a:tc>
              </a:tr>
              <a:tr h="395152">
                <a:tc>
                  <a:txBody>
                    <a:bodyPr/>
                    <a:lstStyle/>
                    <a:p>
                      <a:r>
                        <a:rPr lang="en-AU" sz="1100" dirty="0" smtClean="0"/>
                        <a:t>People</a:t>
                      </a:r>
                      <a:r>
                        <a:rPr lang="en-AU" sz="1100" baseline="0" dirty="0" smtClean="0"/>
                        <a:t> accessing centre-based and flexible respite services</a:t>
                      </a:r>
                    </a:p>
                    <a:p>
                      <a:endParaRPr lang="en-AU" sz="1100" dirty="0"/>
                    </a:p>
                  </a:txBody>
                  <a:tcPr marL="134808" marR="134808" marT="34290" marB="34290" anchor="ctr"/>
                </a:tc>
                <a:tc rowSpan="2">
                  <a:txBody>
                    <a:bodyPr/>
                    <a:lstStyle/>
                    <a:p>
                      <a:pPr algn="ctr"/>
                      <a:r>
                        <a:rPr lang="en-AU" sz="1100" dirty="0" smtClean="0"/>
                        <a:t>From January</a:t>
                      </a:r>
                      <a:r>
                        <a:rPr lang="en-AU" sz="1100" baseline="0" dirty="0" smtClean="0"/>
                        <a:t> 2017 (subject to evidence of disability as part of NDIS access request)</a:t>
                      </a:r>
                      <a:endParaRPr lang="en-AU" sz="1100" dirty="0"/>
                    </a:p>
                  </a:txBody>
                  <a:tcPr marL="134808" marR="134808" marT="34290" marB="34290" anchor="ctr"/>
                </a:tc>
                <a:tc rowSpan="2">
                  <a:txBody>
                    <a:bodyPr/>
                    <a:lstStyle/>
                    <a:p>
                      <a:pPr algn="ctr"/>
                      <a:r>
                        <a:rPr lang="en-AU" sz="1100" dirty="0" smtClean="0"/>
                        <a:t>From January</a:t>
                      </a:r>
                      <a:r>
                        <a:rPr lang="en-AU" sz="1100" baseline="0" dirty="0" smtClean="0"/>
                        <a:t> 2018 (subject to evidence of disability as part of NDIS access request)</a:t>
                      </a:r>
                      <a:endParaRPr lang="en-AU" sz="1100" dirty="0" smtClean="0"/>
                    </a:p>
                  </a:txBody>
                  <a:tcPr marL="134808" marR="134808" marT="34290" marB="34290" anchor="ctr"/>
                </a:tc>
              </a:tr>
              <a:tr h="558437">
                <a:tc>
                  <a:txBody>
                    <a:bodyPr/>
                    <a:lstStyle/>
                    <a:p>
                      <a:r>
                        <a:rPr lang="en-AU" sz="1100" dirty="0" smtClean="0"/>
                        <a:t>People accessing domestic or personal care assistance,</a:t>
                      </a:r>
                      <a:r>
                        <a:rPr lang="en-AU" sz="1100" baseline="0" dirty="0" smtClean="0"/>
                        <a:t> personal care, meal services, home modifications and transport services</a:t>
                      </a:r>
                    </a:p>
                    <a:p>
                      <a:endParaRPr lang="en-AU" sz="1100" dirty="0"/>
                    </a:p>
                  </a:txBody>
                  <a:tcPr marL="134808" marR="134808" marT="34290" marB="34290" anchor="ctr"/>
                </a:tc>
                <a:tc vMerge="1">
                  <a:txBody>
                    <a:bodyPr/>
                    <a:lstStyle/>
                    <a:p>
                      <a:endParaRPr lang="en-AU" sz="1400" dirty="0"/>
                    </a:p>
                  </a:txBody>
                  <a:tcPr/>
                </a:tc>
                <a:tc vMerge="1">
                  <a:txBody>
                    <a:bodyPr/>
                    <a:lstStyle/>
                    <a:p>
                      <a:endParaRPr lang="en-AU"/>
                    </a:p>
                  </a:txBody>
                  <a:tcPr/>
                </a:tc>
              </a:tr>
            </a:tbl>
          </a:graphicData>
        </a:graphic>
      </p:graphicFrame>
    </p:spTree>
    <p:extLst>
      <p:ext uri="{BB962C8B-B14F-4D97-AF65-F5344CB8AC3E}">
        <p14:creationId xmlns:p14="http://schemas.microsoft.com/office/powerpoint/2010/main" val="243795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Transition to the NDIS – Referral of ‘new participants’</a:t>
            </a:r>
            <a:endParaRPr lang="en-GB" dirty="0"/>
          </a:p>
        </p:txBody>
      </p:sp>
      <p:sp>
        <p:nvSpPr>
          <p:cNvPr id="6" name="Content Placeholder 5"/>
          <p:cNvSpPr>
            <a:spLocks noGrp="1"/>
          </p:cNvSpPr>
          <p:nvPr>
            <p:ph idx="4294967295"/>
          </p:nvPr>
        </p:nvSpPr>
        <p:spPr>
          <a:xfrm>
            <a:off x="395536" y="1200150"/>
            <a:ext cx="7884864" cy="3532188"/>
          </a:xfrm>
        </p:spPr>
        <p:txBody>
          <a:bodyPr>
            <a:noAutofit/>
          </a:bodyPr>
          <a:lstStyle/>
          <a:p>
            <a:pPr marL="285716" indent="-285716">
              <a:spcBef>
                <a:spcPts val="600"/>
              </a:spcBef>
              <a:buFont typeface="Arial" panose="020B0604020202020204" pitchFamily="34" charset="0"/>
              <a:buChar char="•"/>
            </a:pPr>
            <a:r>
              <a:rPr lang="en-AU" sz="1400" dirty="0" smtClean="0">
                <a:solidFill>
                  <a:schemeClr val="tx1">
                    <a:lumMod val="65000"/>
                    <a:lumOff val="35000"/>
                  </a:schemeClr>
                </a:solidFill>
              </a:rPr>
              <a:t>People </a:t>
            </a:r>
            <a:r>
              <a:rPr lang="en-AU" sz="1400" dirty="0">
                <a:solidFill>
                  <a:schemeClr val="tx1">
                    <a:lumMod val="65000"/>
                    <a:lumOff val="35000"/>
                  </a:schemeClr>
                </a:solidFill>
              </a:rPr>
              <a:t>not </a:t>
            </a:r>
            <a:r>
              <a:rPr lang="en-AU" sz="1400" dirty="0" smtClean="0">
                <a:solidFill>
                  <a:schemeClr val="tx1">
                    <a:lumMod val="65000"/>
                    <a:lumOff val="35000"/>
                  </a:schemeClr>
                </a:solidFill>
              </a:rPr>
              <a:t>currently receiving </a:t>
            </a:r>
            <a:r>
              <a:rPr lang="en-AU" sz="1400" dirty="0">
                <a:solidFill>
                  <a:schemeClr val="tx1">
                    <a:lumMod val="65000"/>
                    <a:lumOff val="35000"/>
                  </a:schemeClr>
                </a:solidFill>
              </a:rPr>
              <a:t>ADHC disability supports can have their eligibility for an NDIS package assessed by the NDIA when the Scheme starts in their local area.</a:t>
            </a:r>
          </a:p>
          <a:p>
            <a:pPr marL="285716" indent="-285716">
              <a:spcBef>
                <a:spcPts val="60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The NDIA will make decisions around access for new participants, in a way that will minimise the impact </a:t>
            </a:r>
            <a:r>
              <a:rPr lang="en-AU" sz="1400" dirty="0" smtClean="0">
                <a:solidFill>
                  <a:schemeClr val="tx1">
                    <a:lumMod val="65000"/>
                    <a:lumOff val="35000"/>
                  </a:schemeClr>
                </a:solidFill>
              </a:rPr>
              <a:t>on the transition of existing </a:t>
            </a:r>
            <a:r>
              <a:rPr lang="en-AU" sz="1400" dirty="0">
                <a:solidFill>
                  <a:schemeClr val="tx1">
                    <a:lumMod val="65000"/>
                    <a:lumOff val="35000"/>
                  </a:schemeClr>
                </a:solidFill>
              </a:rPr>
              <a:t>disability clients. This may mean a waiting period for some new participants.</a:t>
            </a:r>
          </a:p>
          <a:p>
            <a:pPr marL="285716" indent="-285716">
              <a:spcBef>
                <a:spcPts val="60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In Year 1 </a:t>
            </a:r>
            <a:r>
              <a:rPr lang="en-AU" sz="1400" dirty="0" smtClean="0">
                <a:solidFill>
                  <a:schemeClr val="tx1">
                    <a:lumMod val="65000"/>
                    <a:lumOff val="35000"/>
                  </a:schemeClr>
                </a:solidFill>
              </a:rPr>
              <a:t>areas, families who do not currently receive specialist disability supports will need to directly contact </a:t>
            </a:r>
            <a:r>
              <a:rPr lang="en-AU" sz="1400">
                <a:solidFill>
                  <a:schemeClr val="tx1">
                    <a:lumMod val="65000"/>
                    <a:lumOff val="35000"/>
                  </a:schemeClr>
                </a:solidFill>
              </a:rPr>
              <a:t>the </a:t>
            </a:r>
            <a:r>
              <a:rPr lang="en-AU" sz="1400" smtClean="0">
                <a:solidFill>
                  <a:schemeClr val="tx1">
                    <a:lumMod val="65000"/>
                    <a:lumOff val="35000"/>
                  </a:schemeClr>
                </a:solidFill>
              </a:rPr>
              <a:t>NDIA.</a:t>
            </a: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In Year 2 areas, from July 2016 to June 2017, </a:t>
            </a:r>
            <a:r>
              <a:rPr lang="en-AU" sz="1400" dirty="0" smtClean="0">
                <a:solidFill>
                  <a:schemeClr val="tx1">
                    <a:lumMod val="65000"/>
                    <a:lumOff val="35000"/>
                  </a:schemeClr>
                </a:solidFill>
              </a:rPr>
              <a:t>ADHC will continue to operate and provide services to families in need of specialist </a:t>
            </a:r>
            <a:r>
              <a:rPr lang="en-AU" sz="1400" dirty="0">
                <a:solidFill>
                  <a:schemeClr val="tx1">
                    <a:lumMod val="65000"/>
                    <a:lumOff val="35000"/>
                  </a:schemeClr>
                </a:solidFill>
              </a:rPr>
              <a:t>disability </a:t>
            </a:r>
            <a:r>
              <a:rPr lang="en-AU" sz="1400" dirty="0" smtClean="0">
                <a:solidFill>
                  <a:schemeClr val="tx1">
                    <a:lumMod val="65000"/>
                    <a:lumOff val="35000"/>
                  </a:schemeClr>
                </a:solidFill>
              </a:rPr>
              <a:t>supports.</a:t>
            </a:r>
            <a:endParaRPr lang="en-AU" sz="1400" dirty="0">
              <a:solidFill>
                <a:schemeClr val="tx1">
                  <a:lumMod val="65000"/>
                  <a:lumOff val="35000"/>
                </a:schemeClr>
              </a:solidFill>
            </a:endParaRPr>
          </a:p>
          <a:p>
            <a:pPr marL="285716" indent="-285716">
              <a:spcBef>
                <a:spcPts val="60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From </a:t>
            </a:r>
            <a:r>
              <a:rPr lang="en-AU" sz="1400" dirty="0" smtClean="0">
                <a:solidFill>
                  <a:schemeClr val="tx1">
                    <a:lumMod val="65000"/>
                    <a:lumOff val="35000"/>
                  </a:schemeClr>
                </a:solidFill>
              </a:rPr>
              <a:t>July 2017, families in Year 2 </a:t>
            </a:r>
            <a:r>
              <a:rPr lang="en-AU" sz="1400" dirty="0">
                <a:solidFill>
                  <a:schemeClr val="tx1">
                    <a:lumMod val="65000"/>
                    <a:lumOff val="35000"/>
                  </a:schemeClr>
                </a:solidFill>
              </a:rPr>
              <a:t>areas who do not currently receive specialist disability supports will </a:t>
            </a:r>
            <a:r>
              <a:rPr lang="en-AU" sz="1400" dirty="0" smtClean="0">
                <a:solidFill>
                  <a:schemeClr val="tx1">
                    <a:lumMod val="65000"/>
                    <a:lumOff val="35000"/>
                  </a:schemeClr>
                </a:solidFill>
              </a:rPr>
              <a:t>need to </a:t>
            </a:r>
            <a:r>
              <a:rPr lang="en-AU" sz="1400" dirty="0">
                <a:solidFill>
                  <a:schemeClr val="tx1">
                    <a:lumMod val="65000"/>
                    <a:lumOff val="35000"/>
                  </a:schemeClr>
                </a:solidFill>
              </a:rPr>
              <a:t>directly </a:t>
            </a:r>
            <a:r>
              <a:rPr lang="en-AU" sz="1400" dirty="0" smtClean="0">
                <a:solidFill>
                  <a:schemeClr val="tx1">
                    <a:lumMod val="65000"/>
                    <a:lumOff val="35000"/>
                  </a:schemeClr>
                </a:solidFill>
              </a:rPr>
              <a:t>contact </a:t>
            </a:r>
            <a:r>
              <a:rPr lang="en-AU" sz="1400" dirty="0">
                <a:solidFill>
                  <a:schemeClr val="tx1">
                    <a:lumMod val="65000"/>
                    <a:lumOff val="35000"/>
                  </a:schemeClr>
                </a:solidFill>
              </a:rPr>
              <a:t>the NDIA.</a:t>
            </a:r>
          </a:p>
          <a:p>
            <a:pPr marL="285716" indent="-285716">
              <a:spcBef>
                <a:spcPts val="600"/>
              </a:spcBef>
              <a:buFont typeface="Arial" panose="020B0604020202020204" pitchFamily="34" charset="0"/>
              <a:buChar char="•"/>
            </a:pPr>
            <a:endParaRPr lang="en-AU" sz="1600" dirty="0">
              <a:solidFill>
                <a:schemeClr val="tx1">
                  <a:lumMod val="65000"/>
                  <a:lumOff val="35000"/>
                </a:schemeClr>
              </a:solidFill>
            </a:endParaRPr>
          </a:p>
          <a:p>
            <a:pPr>
              <a:spcBef>
                <a:spcPts val="600"/>
              </a:spcBef>
            </a:pPr>
            <a:endParaRPr lang="en-AU" sz="1600" dirty="0">
              <a:solidFill>
                <a:schemeClr val="tx1">
                  <a:lumMod val="65000"/>
                  <a:lumOff val="35000"/>
                </a:schemeClr>
              </a:solidFill>
            </a:endParaRPr>
          </a:p>
        </p:txBody>
      </p:sp>
    </p:spTree>
    <p:extLst>
      <p:ext uri="{BB962C8B-B14F-4D97-AF65-F5344CB8AC3E}">
        <p14:creationId xmlns:p14="http://schemas.microsoft.com/office/powerpoint/2010/main" val="2333754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Transition to the NDIS – Impact on Schools</a:t>
            </a:r>
            <a:endParaRPr lang="en-GB" dirty="0"/>
          </a:p>
        </p:txBody>
      </p:sp>
      <p:sp>
        <p:nvSpPr>
          <p:cNvPr id="6" name="Content Placeholder 5"/>
          <p:cNvSpPr>
            <a:spLocks noGrp="1"/>
          </p:cNvSpPr>
          <p:nvPr>
            <p:ph idx="4294967295"/>
          </p:nvPr>
        </p:nvSpPr>
        <p:spPr>
          <a:xfrm>
            <a:off x="395536" y="1200150"/>
            <a:ext cx="8208912" cy="3639852"/>
          </a:xfrm>
        </p:spPr>
        <p:txBody>
          <a:bodyPr>
            <a:noAutofit/>
          </a:bodyPr>
          <a:lstStyle/>
          <a:p>
            <a:pPr marL="285750" indent="-285750">
              <a:spcBef>
                <a:spcPts val="600"/>
              </a:spcBef>
              <a:spcAft>
                <a:spcPts val="600"/>
              </a:spcAft>
              <a:buFont typeface="Arial" panose="020B0604020202020204" pitchFamily="34" charset="0"/>
              <a:buChar char="•"/>
            </a:pPr>
            <a:r>
              <a:rPr lang="en-AU" altLang="en-US" sz="1400" dirty="0" smtClean="0"/>
              <a:t>Legal obligations to students with disability under the </a:t>
            </a:r>
            <a:r>
              <a:rPr lang="en-AU" altLang="en-US" sz="1400" i="1" dirty="0" smtClean="0"/>
              <a:t>Disability Discrimination Act 1992 </a:t>
            </a:r>
            <a:r>
              <a:rPr lang="en-AU" altLang="en-US" sz="1400" dirty="0" smtClean="0"/>
              <a:t>and the </a:t>
            </a:r>
            <a:r>
              <a:rPr lang="en-AU" altLang="en-US" sz="1400" i="1" dirty="0"/>
              <a:t>Disability Standards for </a:t>
            </a:r>
            <a:r>
              <a:rPr lang="en-AU" altLang="en-US" sz="1400" i="1" dirty="0" smtClean="0"/>
              <a:t>Education 2005 </a:t>
            </a:r>
            <a:r>
              <a:rPr lang="en-AU" altLang="en-US" sz="1400" dirty="0" smtClean="0"/>
              <a:t>continue</a:t>
            </a:r>
            <a:r>
              <a:rPr lang="en-AU" altLang="en-US" sz="1400" i="1" dirty="0" smtClean="0"/>
              <a:t> </a:t>
            </a:r>
            <a:r>
              <a:rPr lang="en-AU" altLang="en-US" sz="1400" dirty="0" smtClean="0"/>
              <a:t>to </a:t>
            </a:r>
            <a:r>
              <a:rPr lang="en-AU" altLang="en-US" sz="1400" dirty="0"/>
              <a:t>apply </a:t>
            </a:r>
            <a:r>
              <a:rPr lang="en-AU" altLang="en-US" sz="1400" dirty="0" smtClean="0"/>
              <a:t>in all </a:t>
            </a:r>
            <a:r>
              <a:rPr lang="en-AU" altLang="en-US" sz="1400" dirty="0" smtClean="0"/>
              <a:t>Australian schools</a:t>
            </a:r>
            <a:r>
              <a:rPr lang="en-AU" altLang="en-US" sz="1400" dirty="0"/>
              <a:t>.</a:t>
            </a:r>
            <a:endParaRPr lang="en-AU" altLang="en-US" sz="1400" dirty="0" smtClean="0"/>
          </a:p>
          <a:p>
            <a:pPr marL="285750" indent="-285750">
              <a:spcBef>
                <a:spcPts val="600"/>
              </a:spcBef>
              <a:spcAft>
                <a:spcPts val="600"/>
              </a:spcAft>
              <a:buFont typeface="Arial" panose="020B0604020202020204" pitchFamily="34" charset="0"/>
              <a:buChar char="•"/>
            </a:pPr>
            <a:r>
              <a:rPr lang="en-AU" altLang="en-US" sz="1400" dirty="0" smtClean="0"/>
              <a:t>Schools will continue to have obligations towards ALL students with disability, not just those students with NDIS packages. </a:t>
            </a:r>
          </a:p>
          <a:p>
            <a:pPr marL="285750" indent="-285750">
              <a:spcBef>
                <a:spcPts val="600"/>
              </a:spcBef>
              <a:spcAft>
                <a:spcPts val="600"/>
              </a:spcAft>
              <a:buFont typeface="Arial" panose="020B0604020202020204" pitchFamily="34" charset="0"/>
              <a:buChar char="•"/>
            </a:pPr>
            <a:r>
              <a:rPr lang="en-AU" altLang="en-US" sz="1400" dirty="0" smtClean="0"/>
              <a:t>The NDIS will not fundamentally change the way </a:t>
            </a:r>
            <a:r>
              <a:rPr lang="en-AU" altLang="en-US" sz="1400" dirty="0" smtClean="0"/>
              <a:t>NSW Public schools </a:t>
            </a:r>
            <a:r>
              <a:rPr lang="en-AU" altLang="en-US" sz="1400" dirty="0" smtClean="0"/>
              <a:t>operate day-to-day in NSW:</a:t>
            </a:r>
          </a:p>
          <a:p>
            <a:pPr marL="642938" lvl="3" indent="-285750">
              <a:spcAft>
                <a:spcPts val="600"/>
              </a:spcAft>
              <a:buFont typeface="Wingdings" panose="05000000000000000000" pitchFamily="2" charset="2"/>
              <a:buChar char="Ø"/>
            </a:pPr>
            <a:r>
              <a:rPr lang="en-AU" altLang="en-US" sz="1400" dirty="0" smtClean="0"/>
              <a:t>Around 100,000 students in NSW public schools receive personalised learning and support adjustments for disability consistent with obligations under the </a:t>
            </a:r>
            <a:r>
              <a:rPr lang="en-AU" altLang="en-US" sz="1400" i="1" dirty="0"/>
              <a:t>Disability Discrimination Act 1992 </a:t>
            </a:r>
            <a:r>
              <a:rPr lang="en-AU" altLang="en-US" sz="1400" dirty="0"/>
              <a:t>and the </a:t>
            </a:r>
            <a:r>
              <a:rPr lang="en-AU" altLang="en-US" sz="1400" i="1" dirty="0"/>
              <a:t>Disability Standards for Education </a:t>
            </a:r>
            <a:r>
              <a:rPr lang="en-AU" altLang="en-US" sz="1400" i="1" dirty="0" smtClean="0"/>
              <a:t>2005.</a:t>
            </a:r>
            <a:endParaRPr lang="en-AU" altLang="en-US" sz="1400" dirty="0" smtClean="0"/>
          </a:p>
          <a:p>
            <a:pPr marL="642938" lvl="3" indent="-285750">
              <a:spcAft>
                <a:spcPts val="600"/>
              </a:spcAft>
              <a:buFont typeface="Wingdings" panose="05000000000000000000" pitchFamily="2" charset="2"/>
              <a:buChar char="Ø"/>
            </a:pPr>
            <a:r>
              <a:rPr lang="en-AU" altLang="en-US" sz="1400" dirty="0" smtClean="0"/>
              <a:t>Of these, around 30,000 are expected to be eligible for an NDIS-funded individual package.</a:t>
            </a:r>
          </a:p>
          <a:p>
            <a:pPr marL="642938" lvl="3" indent="-285750">
              <a:spcAft>
                <a:spcPts val="600"/>
              </a:spcAft>
              <a:buFont typeface="Wingdings" panose="05000000000000000000" pitchFamily="2" charset="2"/>
              <a:buChar char="Ø"/>
            </a:pPr>
            <a:r>
              <a:rPr lang="en-AU" altLang="en-US" sz="1400" dirty="0" smtClean="0"/>
              <a:t>This means that a maximum of 4% of all NSW Public </a:t>
            </a:r>
            <a:r>
              <a:rPr lang="en-AU" altLang="en-US" sz="1400" dirty="0"/>
              <a:t>S</a:t>
            </a:r>
            <a:r>
              <a:rPr lang="en-AU" altLang="en-US" sz="1400" dirty="0" smtClean="0"/>
              <a:t>chool students are likely to receive an NDIS-funded individual package.</a:t>
            </a:r>
          </a:p>
          <a:p>
            <a:pPr marL="642938" lvl="3" indent="-285750">
              <a:spcAft>
                <a:spcPts val="600"/>
              </a:spcAft>
              <a:buFont typeface="Wingdings" panose="05000000000000000000" pitchFamily="2" charset="2"/>
              <a:buChar char="Ø"/>
            </a:pPr>
            <a:r>
              <a:rPr lang="en-AU" altLang="en-US" sz="1400" dirty="0" smtClean="0"/>
              <a:t>These and other students may also receive supports and assistance from services funded under the NDIS ‘Information, linkages and capacity building’ stream.</a:t>
            </a:r>
          </a:p>
          <a:p>
            <a:pPr marL="285750" indent="-285750">
              <a:spcBef>
                <a:spcPts val="600"/>
              </a:spcBef>
              <a:spcAft>
                <a:spcPts val="600"/>
              </a:spcAft>
              <a:buFont typeface="Arial" panose="020B0604020202020204" pitchFamily="34" charset="0"/>
              <a:buChar char="•"/>
            </a:pPr>
            <a:endParaRPr lang="en-AU" sz="1600" dirty="0" smtClean="0">
              <a:solidFill>
                <a:schemeClr val="tx1">
                  <a:lumMod val="65000"/>
                  <a:lumOff val="35000"/>
                </a:schemeClr>
              </a:solidFill>
            </a:endParaRPr>
          </a:p>
        </p:txBody>
      </p:sp>
    </p:spTree>
    <p:extLst>
      <p:ext uri="{BB962C8B-B14F-4D97-AF65-F5344CB8AC3E}">
        <p14:creationId xmlns:p14="http://schemas.microsoft.com/office/powerpoint/2010/main" val="2674940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200" dirty="0" smtClean="0"/>
              <a:t>NDIS – the benefits for children and young people</a:t>
            </a:r>
            <a:endParaRPr lang="en-AU" sz="2200" dirty="0"/>
          </a:p>
        </p:txBody>
      </p:sp>
      <p:sp>
        <p:nvSpPr>
          <p:cNvPr id="2" name="Content Placeholder 1"/>
          <p:cNvSpPr>
            <a:spLocks noGrp="1"/>
          </p:cNvSpPr>
          <p:nvPr>
            <p:ph idx="4294967295"/>
          </p:nvPr>
        </p:nvSpPr>
        <p:spPr>
          <a:xfrm>
            <a:off x="388812" y="1200150"/>
            <a:ext cx="8280400" cy="3532188"/>
          </a:xfrm>
        </p:spPr>
        <p:txBody>
          <a:bodyPr>
            <a:normAutofit fontScale="92500" lnSpcReduction="20000"/>
          </a:bodyPr>
          <a:lstStyle/>
          <a:p>
            <a:pPr marL="285750" indent="-285750">
              <a:spcBef>
                <a:spcPts val="600"/>
              </a:spcBef>
              <a:spcAft>
                <a:spcPts val="600"/>
              </a:spcAft>
              <a:buFont typeface="Arial" panose="020B0604020202020204" pitchFamily="34" charset="0"/>
              <a:buChar char="•"/>
            </a:pPr>
            <a:r>
              <a:rPr lang="en-AU" sz="1600" dirty="0" smtClean="0"/>
              <a:t>All children and young people who are eligible for the NDIS will receive support through the specialist disability service system according to their needs (that is, the level of support is no longer limited to available program funding).</a:t>
            </a:r>
          </a:p>
          <a:p>
            <a:pPr marL="285750" indent="-285750">
              <a:spcBef>
                <a:spcPts val="600"/>
              </a:spcBef>
              <a:spcAft>
                <a:spcPts val="600"/>
              </a:spcAft>
              <a:buFont typeface="Arial" panose="020B0604020202020204" pitchFamily="34" charset="0"/>
              <a:buChar char="•"/>
            </a:pPr>
            <a:r>
              <a:rPr lang="en-AU" sz="1600" dirty="0" smtClean="0"/>
              <a:t>This means that some children and young people and their families will receive specialist disability supports for the first time.</a:t>
            </a:r>
          </a:p>
          <a:p>
            <a:pPr marL="285750" indent="-285750">
              <a:spcBef>
                <a:spcPts val="600"/>
              </a:spcBef>
              <a:spcAft>
                <a:spcPts val="600"/>
              </a:spcAft>
              <a:buFont typeface="Arial" panose="020B0604020202020204" pitchFamily="34" charset="0"/>
              <a:buChar char="•"/>
            </a:pPr>
            <a:r>
              <a:rPr lang="en-AU" sz="1600" dirty="0" smtClean="0"/>
              <a:t>NDIS supports are more tailored to </a:t>
            </a:r>
            <a:r>
              <a:rPr lang="en-AU" sz="1600" dirty="0" smtClean="0"/>
              <a:t>the individual </a:t>
            </a:r>
            <a:r>
              <a:rPr lang="en-AU" sz="1600" dirty="0" smtClean="0"/>
              <a:t>needs of children and young people and are directly aligned to their personal goals and aspirations.</a:t>
            </a:r>
          </a:p>
          <a:p>
            <a:pPr marL="285750" indent="-285750">
              <a:spcBef>
                <a:spcPts val="600"/>
              </a:spcBef>
              <a:spcAft>
                <a:spcPts val="600"/>
              </a:spcAft>
              <a:buFont typeface="Arial" panose="020B0604020202020204" pitchFamily="34" charset="0"/>
              <a:buChar char="•"/>
            </a:pPr>
            <a:r>
              <a:rPr lang="en-AU" sz="1600" dirty="0" smtClean="0"/>
              <a:t>The provision of more </a:t>
            </a:r>
            <a:r>
              <a:rPr lang="en-AU" sz="1600" dirty="0"/>
              <a:t>appropriate, tailored </a:t>
            </a:r>
            <a:r>
              <a:rPr lang="en-AU" sz="1600" dirty="0" smtClean="0"/>
              <a:t>specialist disability supports is likely to increase engagement </a:t>
            </a:r>
            <a:r>
              <a:rPr lang="en-AU" sz="1600" dirty="0"/>
              <a:t>in learning and </a:t>
            </a:r>
            <a:r>
              <a:rPr lang="en-AU" sz="1600" dirty="0" smtClean="0"/>
              <a:t>increase </a:t>
            </a:r>
            <a:r>
              <a:rPr lang="en-AU" sz="1600" dirty="0"/>
              <a:t>opportunities </a:t>
            </a:r>
            <a:r>
              <a:rPr lang="en-AU" sz="1600" dirty="0" smtClean="0"/>
              <a:t>for children and young people to </a:t>
            </a:r>
            <a:r>
              <a:rPr lang="en-AU" sz="1600" dirty="0"/>
              <a:t>participate fully in school and beyond</a:t>
            </a:r>
            <a:r>
              <a:rPr lang="en-AU" sz="1600" dirty="0" smtClean="0"/>
              <a:t>.</a:t>
            </a:r>
          </a:p>
          <a:p>
            <a:pPr marL="285750" indent="-285750">
              <a:lnSpc>
                <a:spcPct val="110000"/>
              </a:lnSpc>
              <a:spcBef>
                <a:spcPts val="600"/>
              </a:spcBef>
              <a:spcAft>
                <a:spcPts val="600"/>
              </a:spcAft>
              <a:buFont typeface="Arial" panose="020B0604020202020204" pitchFamily="34" charset="0"/>
              <a:buChar char="•"/>
            </a:pPr>
            <a:r>
              <a:rPr lang="en-AU" sz="1600" dirty="0" smtClean="0"/>
              <a:t>Opportunities </a:t>
            </a:r>
            <a:r>
              <a:rPr lang="en-AU" sz="1600" dirty="0"/>
              <a:t>to align </a:t>
            </a:r>
            <a:r>
              <a:rPr lang="en-AU" sz="1600" dirty="0" smtClean="0"/>
              <a:t>a student’s personalised education planning </a:t>
            </a:r>
            <a:r>
              <a:rPr lang="en-AU" sz="1600" dirty="0"/>
              <a:t>with </a:t>
            </a:r>
            <a:r>
              <a:rPr lang="en-AU" sz="1600" dirty="0" smtClean="0"/>
              <a:t>supports provided in their </a:t>
            </a:r>
            <a:r>
              <a:rPr lang="en-AU" sz="1600" dirty="0"/>
              <a:t>NDIS plan.</a:t>
            </a:r>
          </a:p>
          <a:p>
            <a:pPr marL="285750" indent="-285750">
              <a:lnSpc>
                <a:spcPct val="110000"/>
              </a:lnSpc>
              <a:spcBef>
                <a:spcPts val="600"/>
              </a:spcBef>
              <a:spcAft>
                <a:spcPts val="600"/>
              </a:spcAft>
              <a:buFont typeface="Arial" panose="020B0604020202020204" pitchFamily="34" charset="0"/>
              <a:buChar char="•"/>
            </a:pPr>
            <a:r>
              <a:rPr lang="en-AU" sz="1600" dirty="0" smtClean="0"/>
              <a:t>Opportunity </a:t>
            </a:r>
            <a:r>
              <a:rPr lang="en-AU" sz="1600" dirty="0" smtClean="0"/>
              <a:t>to strengthen </a:t>
            </a:r>
            <a:r>
              <a:rPr lang="en-AU" sz="1600" dirty="0"/>
              <a:t>engagement and collaboration between schools and families.</a:t>
            </a:r>
          </a:p>
          <a:p>
            <a:pPr marL="285750" indent="-285750">
              <a:lnSpc>
                <a:spcPct val="110000"/>
              </a:lnSpc>
              <a:spcBef>
                <a:spcPts val="0"/>
              </a:spcBef>
              <a:spcAft>
                <a:spcPts val="600"/>
              </a:spcAft>
              <a:buFont typeface="Arial" panose="020B0604020202020204" pitchFamily="34" charset="0"/>
              <a:buChar char="•"/>
            </a:pPr>
            <a:endParaRPr lang="en-AU" sz="1600" dirty="0"/>
          </a:p>
        </p:txBody>
      </p:sp>
    </p:spTree>
    <p:extLst>
      <p:ext uri="{BB962C8B-B14F-4D97-AF65-F5344CB8AC3E}">
        <p14:creationId xmlns:p14="http://schemas.microsoft.com/office/powerpoint/2010/main" val="10102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smtClean="0"/>
              <a:t>Opportunities and challenges for schools</a:t>
            </a:r>
            <a:endParaRPr lang="en-GB" sz="2000" dirty="0"/>
          </a:p>
        </p:txBody>
      </p:sp>
      <p:sp>
        <p:nvSpPr>
          <p:cNvPr id="2" name="Content Placeholder 1"/>
          <p:cNvSpPr>
            <a:spLocks noGrp="1"/>
          </p:cNvSpPr>
          <p:nvPr>
            <p:ph idx="4294967295"/>
          </p:nvPr>
        </p:nvSpPr>
        <p:spPr>
          <a:xfrm>
            <a:off x="431540" y="1200150"/>
            <a:ext cx="8280400" cy="3532188"/>
          </a:xfrm>
        </p:spPr>
        <p:txBody>
          <a:bodyPr>
            <a:normAutofit fontScale="85000" lnSpcReduction="10000"/>
          </a:bodyPr>
          <a:lstStyle/>
          <a:p>
            <a:pPr marL="342900" indent="-342900">
              <a:lnSpc>
                <a:spcPct val="110000"/>
              </a:lnSpc>
              <a:spcBef>
                <a:spcPts val="600"/>
              </a:spcBef>
              <a:buFont typeface="Arial" panose="020B0604020202020204" pitchFamily="34" charset="0"/>
              <a:buChar char="•"/>
            </a:pPr>
            <a:r>
              <a:rPr lang="en-AU" sz="1600" dirty="0" smtClean="0"/>
              <a:t>Engaging school staff in understanding the NDIS, the potential benefits for children with disability and their families, and a new service environment.</a:t>
            </a:r>
          </a:p>
          <a:p>
            <a:pPr marL="342900" indent="-342900">
              <a:lnSpc>
                <a:spcPct val="110000"/>
              </a:lnSpc>
              <a:spcBef>
                <a:spcPts val="600"/>
              </a:spcBef>
              <a:buFont typeface="Arial" panose="020B0604020202020204" pitchFamily="34" charset="0"/>
              <a:buChar char="•"/>
            </a:pPr>
            <a:endParaRPr lang="en-AU" sz="800" dirty="0" smtClean="0"/>
          </a:p>
          <a:p>
            <a:pPr marL="342900" indent="-342900">
              <a:lnSpc>
                <a:spcPct val="110000"/>
              </a:lnSpc>
              <a:spcBef>
                <a:spcPts val="600"/>
              </a:spcBef>
              <a:buFont typeface="Arial" panose="020B0604020202020204" pitchFamily="34" charset="0"/>
              <a:buChar char="•"/>
            </a:pPr>
            <a:r>
              <a:rPr lang="en-AU" sz="1600" dirty="0" smtClean="0"/>
              <a:t>Supporting and reassuring parents and carers about continuing support at school. </a:t>
            </a:r>
          </a:p>
          <a:p>
            <a:pPr marL="342900" indent="-342900">
              <a:lnSpc>
                <a:spcPct val="110000"/>
              </a:lnSpc>
              <a:spcBef>
                <a:spcPts val="600"/>
              </a:spcBef>
              <a:buFont typeface="Arial" panose="020B0604020202020204" pitchFamily="34" charset="0"/>
              <a:buChar char="•"/>
            </a:pPr>
            <a:endParaRPr lang="en-AU" sz="800" dirty="0" smtClean="0"/>
          </a:p>
          <a:p>
            <a:pPr marL="342900" indent="-342900">
              <a:lnSpc>
                <a:spcPct val="110000"/>
              </a:lnSpc>
              <a:spcBef>
                <a:spcPts val="600"/>
              </a:spcBef>
              <a:buFont typeface="Arial" panose="020B0604020202020204" pitchFamily="34" charset="0"/>
              <a:buChar char="•"/>
            </a:pPr>
            <a:r>
              <a:rPr lang="en-AU" sz="1600" dirty="0" smtClean="0"/>
              <a:t>Managing responsibilities and expectations.</a:t>
            </a:r>
          </a:p>
          <a:p>
            <a:pPr marL="342900" indent="-342900">
              <a:lnSpc>
                <a:spcPct val="110000"/>
              </a:lnSpc>
              <a:spcBef>
                <a:spcPts val="600"/>
              </a:spcBef>
              <a:buFont typeface="Arial" panose="020B0604020202020204" pitchFamily="34" charset="0"/>
              <a:buChar char="•"/>
            </a:pPr>
            <a:endParaRPr lang="en-AU" sz="800" dirty="0" smtClean="0"/>
          </a:p>
          <a:p>
            <a:pPr marL="342900" indent="-342900">
              <a:lnSpc>
                <a:spcPct val="110000"/>
              </a:lnSpc>
              <a:spcBef>
                <a:spcPts val="600"/>
              </a:spcBef>
              <a:buFont typeface="Arial" panose="020B0604020202020204" pitchFamily="34" charset="0"/>
              <a:buChar char="•"/>
            </a:pPr>
            <a:r>
              <a:rPr lang="en-AU" sz="1600" dirty="0" smtClean="0"/>
              <a:t>Knowing and understanding obligations under the </a:t>
            </a:r>
            <a:r>
              <a:rPr lang="en-AU" sz="1600" i="1" dirty="0" smtClean="0"/>
              <a:t>Disability Standards for Education 2005.</a:t>
            </a:r>
          </a:p>
          <a:p>
            <a:pPr>
              <a:lnSpc>
                <a:spcPct val="110000"/>
              </a:lnSpc>
              <a:spcBef>
                <a:spcPts val="600"/>
              </a:spcBef>
            </a:pPr>
            <a:endParaRPr lang="en-AU" sz="1600" i="1" dirty="0" smtClean="0"/>
          </a:p>
          <a:p>
            <a:pPr marL="342900" indent="-342900">
              <a:lnSpc>
                <a:spcPct val="110000"/>
              </a:lnSpc>
              <a:spcBef>
                <a:spcPts val="0"/>
              </a:spcBef>
              <a:spcAft>
                <a:spcPts val="600"/>
              </a:spcAft>
              <a:buFont typeface="Arial" panose="020B0604020202020204" pitchFamily="34" charset="0"/>
              <a:buChar char="•"/>
            </a:pPr>
            <a:r>
              <a:rPr lang="en-AU" sz="1600" dirty="0"/>
              <a:t>Supporting children and families with information from school to inform NDIA planning meetings.</a:t>
            </a:r>
          </a:p>
          <a:p>
            <a:pPr marL="342900" indent="-342900">
              <a:lnSpc>
                <a:spcPct val="110000"/>
              </a:lnSpc>
              <a:spcBef>
                <a:spcPts val="0"/>
              </a:spcBef>
              <a:spcAft>
                <a:spcPts val="600"/>
              </a:spcAft>
              <a:buFont typeface="Arial" panose="020B0604020202020204" pitchFamily="34" charset="0"/>
              <a:buChar char="•"/>
            </a:pPr>
            <a:endParaRPr lang="en-AU" sz="800" dirty="0"/>
          </a:p>
          <a:p>
            <a:pPr marL="342900" indent="-342900">
              <a:lnSpc>
                <a:spcPct val="110000"/>
              </a:lnSpc>
              <a:spcBef>
                <a:spcPts val="0"/>
              </a:spcBef>
              <a:spcAft>
                <a:spcPts val="600"/>
              </a:spcAft>
              <a:buFont typeface="Arial" panose="020B0604020202020204" pitchFamily="34" charset="0"/>
              <a:buChar char="•"/>
            </a:pPr>
            <a:r>
              <a:rPr lang="en-AU" sz="1600" dirty="0"/>
              <a:t>Supporting students with disability who are deemed ineligible for an NDIS package.</a:t>
            </a:r>
          </a:p>
          <a:p>
            <a:pPr marL="342900" indent="-342900">
              <a:lnSpc>
                <a:spcPct val="110000"/>
              </a:lnSpc>
              <a:spcBef>
                <a:spcPts val="0"/>
              </a:spcBef>
              <a:spcAft>
                <a:spcPts val="600"/>
              </a:spcAft>
              <a:buFont typeface="Arial" panose="020B0604020202020204" pitchFamily="34" charset="0"/>
              <a:buChar char="•"/>
            </a:pPr>
            <a:endParaRPr lang="en-AU" sz="800" dirty="0"/>
          </a:p>
          <a:p>
            <a:pPr marL="342900" indent="-342900">
              <a:lnSpc>
                <a:spcPct val="110000"/>
              </a:lnSpc>
              <a:spcBef>
                <a:spcPts val="0"/>
              </a:spcBef>
              <a:spcAft>
                <a:spcPts val="600"/>
              </a:spcAft>
              <a:buFont typeface="Arial" panose="020B0604020202020204" pitchFamily="34" charset="0"/>
              <a:buChar char="•"/>
            </a:pPr>
            <a:r>
              <a:rPr lang="en-AU" sz="1600" dirty="0"/>
              <a:t>Working with external providers funded by the NDIS</a:t>
            </a:r>
            <a:endParaRPr lang="en-AU" sz="1600" i="1" dirty="0" smtClean="0"/>
          </a:p>
          <a:p>
            <a:pPr>
              <a:lnSpc>
                <a:spcPct val="110000"/>
              </a:lnSpc>
              <a:spcBef>
                <a:spcPts val="600"/>
              </a:spcBef>
            </a:pPr>
            <a:endParaRPr lang="en-GB" dirty="0"/>
          </a:p>
        </p:txBody>
      </p:sp>
    </p:spTree>
    <p:extLst>
      <p:ext uri="{BB962C8B-B14F-4D97-AF65-F5344CB8AC3E}">
        <p14:creationId xmlns:p14="http://schemas.microsoft.com/office/powerpoint/2010/main" val="387133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NDIS issues resolution – </a:t>
            </a:r>
            <a:r>
              <a:rPr lang="en-AU" dirty="0" smtClean="0"/>
              <a:t>internal support arrangements</a:t>
            </a:r>
            <a:endParaRPr lang="en-GB" dirty="0"/>
          </a:p>
        </p:txBody>
      </p:sp>
      <p:sp>
        <p:nvSpPr>
          <p:cNvPr id="6" name="Content Placeholder 5"/>
          <p:cNvSpPr>
            <a:spLocks noGrp="1"/>
          </p:cNvSpPr>
          <p:nvPr>
            <p:ph idx="4294967295"/>
          </p:nvPr>
        </p:nvSpPr>
        <p:spPr>
          <a:xfrm>
            <a:off x="611560" y="1200046"/>
            <a:ext cx="8280400" cy="3532188"/>
          </a:xfrm>
        </p:spPr>
        <p:txBody>
          <a:bodyPr>
            <a:noAutofit/>
          </a:bodyPr>
          <a:lstStyle/>
          <a:p>
            <a:pPr>
              <a:spcBef>
                <a:spcPts val="600"/>
              </a:spcBef>
            </a:pPr>
            <a:r>
              <a:rPr lang="en-AU" sz="1400" dirty="0" smtClean="0">
                <a:solidFill>
                  <a:schemeClr val="tx1">
                    <a:lumMod val="65000"/>
                    <a:lumOff val="35000"/>
                  </a:schemeClr>
                </a:solidFill>
              </a:rPr>
              <a:t>The Department has established field-based NDIS </a:t>
            </a:r>
            <a:r>
              <a:rPr lang="en-AU" sz="1400" dirty="0">
                <a:solidFill>
                  <a:schemeClr val="tx1">
                    <a:lumMod val="65000"/>
                    <a:lumOff val="35000"/>
                  </a:schemeClr>
                </a:solidFill>
              </a:rPr>
              <a:t>Coordinators </a:t>
            </a:r>
            <a:r>
              <a:rPr lang="en-AU" sz="1400" dirty="0" smtClean="0">
                <a:solidFill>
                  <a:schemeClr val="tx1">
                    <a:lumMod val="65000"/>
                    <a:lumOff val="35000"/>
                  </a:schemeClr>
                </a:solidFill>
              </a:rPr>
              <a:t>to provide </a:t>
            </a:r>
            <a:r>
              <a:rPr lang="en-AU" sz="1400" dirty="0">
                <a:solidFill>
                  <a:schemeClr val="tx1">
                    <a:lumMod val="65000"/>
                    <a:lumOff val="35000"/>
                  </a:schemeClr>
                </a:solidFill>
              </a:rPr>
              <a:t>advice and support to </a:t>
            </a:r>
            <a:r>
              <a:rPr lang="en-AU" sz="1400" dirty="0" smtClean="0">
                <a:solidFill>
                  <a:schemeClr val="tx1">
                    <a:lumMod val="65000"/>
                    <a:lumOff val="35000"/>
                  </a:schemeClr>
                </a:solidFill>
              </a:rPr>
              <a:t>NSW Public </a:t>
            </a:r>
            <a:r>
              <a:rPr lang="en-AU" sz="1400" dirty="0">
                <a:solidFill>
                  <a:schemeClr val="tx1">
                    <a:lumMod val="65000"/>
                    <a:lumOff val="35000"/>
                  </a:schemeClr>
                </a:solidFill>
              </a:rPr>
              <a:t>S</a:t>
            </a:r>
            <a:r>
              <a:rPr lang="en-AU" sz="1400" dirty="0" smtClean="0">
                <a:solidFill>
                  <a:schemeClr val="tx1">
                    <a:lumMod val="65000"/>
                    <a:lumOff val="35000"/>
                  </a:schemeClr>
                </a:solidFill>
              </a:rPr>
              <a:t>chools and help resolve issues </a:t>
            </a:r>
            <a:r>
              <a:rPr lang="en-AU" sz="1400" dirty="0">
                <a:solidFill>
                  <a:schemeClr val="tx1">
                    <a:lumMod val="65000"/>
                    <a:lumOff val="35000"/>
                  </a:schemeClr>
                </a:solidFill>
              </a:rPr>
              <a:t>during the transition to </a:t>
            </a:r>
            <a:r>
              <a:rPr lang="en-AU" sz="1400" dirty="0" smtClean="0">
                <a:solidFill>
                  <a:schemeClr val="tx1">
                    <a:lumMod val="65000"/>
                    <a:lumOff val="35000"/>
                  </a:schemeClr>
                </a:solidFill>
              </a:rPr>
              <a:t>NDIS:</a:t>
            </a:r>
            <a:endParaRPr lang="en-AU" sz="1400" dirty="0">
              <a:solidFill>
                <a:schemeClr val="tx1">
                  <a:lumMod val="65000"/>
                  <a:lumOff val="35000"/>
                </a:schemeClr>
              </a:solidFill>
            </a:endParaRPr>
          </a:p>
          <a:p>
            <a:pPr>
              <a:spcBef>
                <a:spcPts val="0"/>
              </a:spcBef>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Wendy English, </a:t>
            </a:r>
            <a:r>
              <a:rPr lang="en-AU" sz="1400" dirty="0" smtClean="0">
                <a:solidFill>
                  <a:schemeClr val="tx1">
                    <a:lumMod val="65000"/>
                    <a:lumOff val="35000"/>
                  </a:schemeClr>
                </a:solidFill>
              </a:rPr>
              <a:t>Wagga Wagga Operational District (Dubbo)</a:t>
            </a: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Roz Jennings, Wagga Wagga Operational District </a:t>
            </a:r>
            <a:r>
              <a:rPr lang="en-AU" sz="1400" dirty="0" smtClean="0">
                <a:solidFill>
                  <a:schemeClr val="tx1">
                    <a:lumMod val="65000"/>
                    <a:lumOff val="35000"/>
                  </a:schemeClr>
                </a:solidFill>
              </a:rPr>
              <a:t>(Wollongong)</a:t>
            </a: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Steve Pilon, </a:t>
            </a:r>
            <a:r>
              <a:rPr lang="en-AU" sz="1400" dirty="0" smtClean="0">
                <a:solidFill>
                  <a:schemeClr val="tx1">
                    <a:lumMod val="65000"/>
                    <a:lumOff val="35000"/>
                  </a:schemeClr>
                </a:solidFill>
              </a:rPr>
              <a:t>Ultimo Operational </a:t>
            </a:r>
            <a:r>
              <a:rPr lang="en-AU" sz="1400" dirty="0">
                <a:solidFill>
                  <a:schemeClr val="tx1">
                    <a:lumMod val="65000"/>
                    <a:lumOff val="35000"/>
                  </a:schemeClr>
                </a:solidFill>
              </a:rPr>
              <a:t>District </a:t>
            </a:r>
            <a:endParaRPr lang="en-AU" sz="1400" dirty="0" smtClean="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Fran Tinley, </a:t>
            </a:r>
            <a:r>
              <a:rPr lang="en-AU" sz="1400" dirty="0" smtClean="0">
                <a:solidFill>
                  <a:schemeClr val="tx1">
                    <a:lumMod val="65000"/>
                    <a:lumOff val="35000"/>
                  </a:schemeClr>
                </a:solidFill>
              </a:rPr>
              <a:t>Macquarie Park Operational </a:t>
            </a:r>
            <a:r>
              <a:rPr lang="en-AU" sz="1400" dirty="0">
                <a:solidFill>
                  <a:schemeClr val="tx1">
                    <a:lumMod val="65000"/>
                    <a:lumOff val="35000"/>
                  </a:schemeClr>
                </a:solidFill>
              </a:rPr>
              <a:t>District </a:t>
            </a:r>
            <a:endParaRPr lang="en-AU" sz="1400" dirty="0" smtClean="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r>
              <a:rPr lang="en-AU" sz="1400" dirty="0">
                <a:solidFill>
                  <a:schemeClr val="tx1">
                    <a:lumMod val="65000"/>
                    <a:lumOff val="35000"/>
                  </a:schemeClr>
                </a:solidFill>
              </a:rPr>
              <a:t>Tracey Winfer, </a:t>
            </a:r>
            <a:r>
              <a:rPr lang="en-AU" sz="1400" dirty="0" smtClean="0">
                <a:solidFill>
                  <a:schemeClr val="tx1">
                    <a:lumMod val="65000"/>
                    <a:lumOff val="35000"/>
                  </a:schemeClr>
                </a:solidFill>
              </a:rPr>
              <a:t>Tamworth Operational District</a:t>
            </a:r>
          </a:p>
          <a:p>
            <a:pPr marL="285716" indent="-285716">
              <a:spcBef>
                <a:spcPts val="0"/>
              </a:spcBef>
              <a:buFont typeface="Arial" panose="020B0604020202020204" pitchFamily="34" charset="0"/>
              <a:buChar char="•"/>
            </a:pPr>
            <a:endParaRPr lang="en-AU" sz="1400" dirty="0" smtClean="0">
              <a:solidFill>
                <a:schemeClr val="tx1">
                  <a:lumMod val="65000"/>
                  <a:lumOff val="35000"/>
                </a:schemeClr>
              </a:solidFill>
            </a:endParaRPr>
          </a:p>
          <a:p>
            <a:pPr>
              <a:spcBef>
                <a:spcPts val="0"/>
              </a:spcBef>
            </a:pPr>
            <a:endParaRPr lang="en-AU" sz="1400" dirty="0">
              <a:solidFill>
                <a:schemeClr val="tx1">
                  <a:lumMod val="65000"/>
                  <a:lumOff val="35000"/>
                </a:schemeClr>
              </a:solidFill>
            </a:endParaRPr>
          </a:p>
          <a:p>
            <a:pPr marL="285716" indent="-285716">
              <a:spcBef>
                <a:spcPts val="0"/>
              </a:spcBef>
              <a:buFont typeface="Arial" panose="020B0604020202020204" pitchFamily="34" charset="0"/>
              <a:buChar char="•"/>
            </a:pPr>
            <a:endParaRPr lang="en-AU" sz="1400" dirty="0">
              <a:solidFill>
                <a:schemeClr val="tx1">
                  <a:lumMod val="65000"/>
                  <a:lumOff val="35000"/>
                </a:schemeClr>
              </a:solidFill>
            </a:endParaRPr>
          </a:p>
        </p:txBody>
      </p:sp>
      <p:sp>
        <p:nvSpPr>
          <p:cNvPr id="2" name="TextBox 1"/>
          <p:cNvSpPr txBox="1"/>
          <p:nvPr/>
        </p:nvSpPr>
        <p:spPr>
          <a:xfrm>
            <a:off x="611560" y="4119922"/>
            <a:ext cx="8280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AU" dirty="0">
                <a:solidFill>
                  <a:schemeClr val="tx1">
                    <a:lumMod val="65000"/>
                    <a:lumOff val="35000"/>
                  </a:schemeClr>
                </a:solidFill>
                <a:latin typeface="+mj-lt"/>
              </a:rPr>
              <a:t>NDIS Coordinators will help resolve issues in NSW Public Schools related to the roll out of the NDIS</a:t>
            </a:r>
            <a:endParaRPr lang="en-GB" dirty="0">
              <a:solidFill>
                <a:schemeClr val="tx1">
                  <a:lumMod val="65000"/>
                  <a:lumOff val="35000"/>
                </a:schemeClr>
              </a:solidFill>
              <a:latin typeface="+mj-lt"/>
            </a:endParaRPr>
          </a:p>
        </p:txBody>
      </p:sp>
    </p:spTree>
    <p:extLst>
      <p:ext uri="{BB962C8B-B14F-4D97-AF65-F5344CB8AC3E}">
        <p14:creationId xmlns:p14="http://schemas.microsoft.com/office/powerpoint/2010/main" val="253538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Context – disability Experiences and expectations</a:t>
            </a:r>
            <a:endParaRPr lang="en-AU"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92" y="1136280"/>
            <a:ext cx="3384402" cy="162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2925635"/>
            <a:ext cx="3852428" cy="182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02" y="2923665"/>
            <a:ext cx="4212468" cy="19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3"/>
          <p:cNvPicPr>
            <a:picLocks/>
          </p:cNvPicPr>
          <p:nvPr/>
        </p:nvPicPr>
        <p:blipFill>
          <a:blip r:embed="rId6" cstate="print">
            <a:extLst/>
          </a:blip>
          <a:srcRect/>
          <a:stretch>
            <a:fillRect/>
          </a:stretch>
        </p:blipFill>
        <p:spPr bwMode="auto">
          <a:xfrm>
            <a:off x="179512" y="1188577"/>
            <a:ext cx="1368152" cy="1615346"/>
          </a:xfrm>
          <a:prstGeom prst="rect">
            <a:avLst/>
          </a:prstGeom>
          <a:ln>
            <a:noFill/>
          </a:ln>
          <a:effectLst>
            <a:outerShdw blurRad="292100" dist="139700" dir="2700000" algn="tl" rotWithShape="0">
              <a:srgbClr val="333333">
                <a:alpha val="65000"/>
              </a:srgbClr>
            </a:outerShdw>
          </a:effectLst>
        </p:spPr>
      </p:pic>
      <p:pic>
        <p:nvPicPr>
          <p:cNvPr id="12" name="Picture 7" descr="PWC 201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1106679"/>
            <a:ext cx="1523284"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inabilitypossability.com/userimages/disability-support-volume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700" y="1231940"/>
            <a:ext cx="1595944" cy="1693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071" y="1017218"/>
            <a:ext cx="37023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483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Information and communications</a:t>
            </a:r>
            <a:endParaRPr lang="en-GB" dirty="0"/>
          </a:p>
        </p:txBody>
      </p:sp>
      <p:sp>
        <p:nvSpPr>
          <p:cNvPr id="2" name="Content Placeholder 1"/>
          <p:cNvSpPr>
            <a:spLocks noGrp="1"/>
          </p:cNvSpPr>
          <p:nvPr>
            <p:ph idx="4294967295"/>
          </p:nvPr>
        </p:nvSpPr>
        <p:spPr>
          <a:xfrm>
            <a:off x="395536" y="2031690"/>
            <a:ext cx="8280400" cy="2746797"/>
          </a:xfrm>
        </p:spPr>
        <p:txBody>
          <a:bodyPr>
            <a:normAutofit/>
          </a:bodyPr>
          <a:lstStyle/>
          <a:p>
            <a:pPr>
              <a:lnSpc>
                <a:spcPct val="120000"/>
              </a:lnSpc>
              <a:spcBef>
                <a:spcPts val="600"/>
              </a:spcBef>
            </a:pPr>
            <a:r>
              <a:rPr lang="en-AU" sz="1800" dirty="0" smtClean="0"/>
              <a:t>Key sources of information about the NDIS:</a:t>
            </a:r>
          </a:p>
          <a:p>
            <a:pPr marL="342900" indent="-342900">
              <a:lnSpc>
                <a:spcPct val="120000"/>
              </a:lnSpc>
              <a:spcBef>
                <a:spcPts val="600"/>
              </a:spcBef>
              <a:buFont typeface="Arial" panose="020B0604020202020204" pitchFamily="34" charset="0"/>
              <a:buChar char="•"/>
            </a:pPr>
            <a:r>
              <a:rPr lang="en-AU" sz="1800" dirty="0" smtClean="0"/>
              <a:t>National NDIS/NDIA website: </a:t>
            </a:r>
            <a:r>
              <a:rPr lang="en-AU" sz="1800" dirty="0" smtClean="0">
                <a:hlinkClick r:id="rId3"/>
              </a:rPr>
              <a:t>www.ndis.gov.au</a:t>
            </a:r>
            <a:r>
              <a:rPr lang="en-AU" sz="1800" dirty="0" smtClean="0"/>
              <a:t>  </a:t>
            </a:r>
          </a:p>
          <a:p>
            <a:pPr marL="342900" indent="-342900">
              <a:lnSpc>
                <a:spcPct val="120000"/>
              </a:lnSpc>
              <a:spcBef>
                <a:spcPts val="600"/>
              </a:spcBef>
              <a:buFont typeface="Arial" panose="020B0604020202020204" pitchFamily="34" charset="0"/>
              <a:buChar char="•"/>
            </a:pPr>
            <a:r>
              <a:rPr lang="en-AU" sz="1800" dirty="0" smtClean="0"/>
              <a:t>Whole of NSW Government website: </a:t>
            </a:r>
            <a:r>
              <a:rPr lang="en-AU" sz="1800" dirty="0" smtClean="0">
                <a:hlinkClick r:id="rId4"/>
              </a:rPr>
              <a:t>www.ndis.nsw.gov.au</a:t>
            </a:r>
            <a:endParaRPr lang="en-AU" sz="1800" dirty="0" smtClean="0"/>
          </a:p>
          <a:p>
            <a:pPr marL="342900" indent="-342900">
              <a:lnSpc>
                <a:spcPct val="120000"/>
              </a:lnSpc>
              <a:spcBef>
                <a:spcPts val="600"/>
              </a:spcBef>
              <a:buFont typeface="Arial" panose="020B0604020202020204" pitchFamily="34" charset="0"/>
              <a:buChar char="•"/>
            </a:pPr>
            <a:r>
              <a:rPr lang="en-AU" sz="1800" dirty="0" smtClean="0"/>
              <a:t>Information and support materials for school communities linked to the Department of Education website</a:t>
            </a:r>
          </a:p>
          <a:p>
            <a:pPr>
              <a:lnSpc>
                <a:spcPct val="120000"/>
              </a:lnSpc>
              <a:spcBef>
                <a:spcPts val="600"/>
              </a:spcBef>
            </a:pPr>
            <a:r>
              <a:rPr lang="en-AU" sz="1800" dirty="0" smtClean="0"/>
              <a:t>Additional information and materials for schools will progressively developed in line with whole of government plans and agreements.</a:t>
            </a:r>
            <a:endParaRPr lang="en-GB" sz="1800" dirty="0"/>
          </a:p>
        </p:txBody>
      </p:sp>
      <p:sp>
        <p:nvSpPr>
          <p:cNvPr id="4" name="TextBox 3"/>
          <p:cNvSpPr txBox="1"/>
          <p:nvPr/>
        </p:nvSpPr>
        <p:spPr>
          <a:xfrm>
            <a:off x="395536" y="1200150"/>
            <a:ext cx="8280400" cy="72660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20000"/>
              </a:lnSpc>
              <a:spcBef>
                <a:spcPts val="600"/>
              </a:spcBef>
            </a:pPr>
            <a:r>
              <a:rPr lang="en-AU" dirty="0"/>
              <a:t>As a major new reform, knowing the sources of accurate information can help minimise misunderstandings and build confidence about the changes.</a:t>
            </a:r>
          </a:p>
        </p:txBody>
      </p:sp>
    </p:spTree>
    <p:extLst>
      <p:ext uri="{BB962C8B-B14F-4D97-AF65-F5344CB8AC3E}">
        <p14:creationId xmlns:p14="http://schemas.microsoft.com/office/powerpoint/2010/main" val="3207094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a:off x="6732240" y="1736887"/>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6296" y="1178316"/>
            <a:ext cx="1404156" cy="830997"/>
          </a:xfrm>
          <a:prstGeom prst="rect">
            <a:avLst/>
          </a:prstGeom>
          <a:noFill/>
        </p:spPr>
        <p:txBody>
          <a:bodyPr wrap="square" rtlCol="0">
            <a:spAutoFit/>
          </a:bodyPr>
          <a:lstStyle/>
          <a:p>
            <a:pPr algn="ctr"/>
            <a:r>
              <a:rPr lang="en-AU" sz="1600" dirty="0" smtClean="0"/>
              <a:t>Links to external websites</a:t>
            </a:r>
            <a:endParaRPr lang="en-GB" sz="1600" dirty="0"/>
          </a:p>
        </p:txBody>
      </p:sp>
      <p:cxnSp>
        <p:nvCxnSpPr>
          <p:cNvPr id="7" name="Straight Arrow Connector 6"/>
          <p:cNvCxnSpPr/>
          <p:nvPr/>
        </p:nvCxnSpPr>
        <p:spPr>
          <a:xfrm flipH="1">
            <a:off x="6741443" y="2247714"/>
            <a:ext cx="5991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31353" y="2082148"/>
            <a:ext cx="1538077" cy="584775"/>
          </a:xfrm>
          <a:prstGeom prst="rect">
            <a:avLst/>
          </a:prstGeom>
          <a:noFill/>
        </p:spPr>
        <p:txBody>
          <a:bodyPr wrap="square" rtlCol="0">
            <a:spAutoFit/>
          </a:bodyPr>
          <a:lstStyle/>
          <a:p>
            <a:pPr algn="ctr"/>
            <a:r>
              <a:rPr lang="en-AU" sz="1600" dirty="0" smtClean="0"/>
              <a:t>Materials for schools</a:t>
            </a:r>
            <a:endParaRPr lang="en-GB" sz="1600" dirty="0"/>
          </a:p>
        </p:txBody>
      </p:sp>
      <p:sp>
        <p:nvSpPr>
          <p:cNvPr id="14" name="TextBox 13"/>
          <p:cNvSpPr txBox="1"/>
          <p:nvPr/>
        </p:nvSpPr>
        <p:spPr>
          <a:xfrm>
            <a:off x="179512" y="87474"/>
            <a:ext cx="7920880" cy="369332"/>
          </a:xfrm>
          <a:prstGeom prst="rect">
            <a:avLst/>
          </a:prstGeom>
          <a:noFill/>
        </p:spPr>
        <p:txBody>
          <a:bodyPr wrap="square" rtlCol="0">
            <a:spAutoFit/>
          </a:bodyPr>
          <a:lstStyle/>
          <a:p>
            <a:r>
              <a:rPr lang="en-GB" b="1" dirty="0" smtClean="0"/>
              <a:t>http://www.schools.nsw.edu.au/studentsupport/ndis/index.php</a:t>
            </a:r>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02" y="771550"/>
            <a:ext cx="5345837" cy="4254589"/>
          </a:xfrm>
          <a:prstGeom prst="rect">
            <a:avLst/>
          </a:prstGeom>
        </p:spPr>
      </p:pic>
      <p:sp>
        <p:nvSpPr>
          <p:cNvPr id="16" name="Oval 15"/>
          <p:cNvSpPr/>
          <p:nvPr/>
        </p:nvSpPr>
        <p:spPr>
          <a:xfrm>
            <a:off x="1187624" y="2666923"/>
            <a:ext cx="1161129" cy="463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978823" y="1089612"/>
            <a:ext cx="1161129" cy="463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589883" y="3130764"/>
            <a:ext cx="1476164" cy="338554"/>
          </a:xfrm>
          <a:prstGeom prst="rect">
            <a:avLst/>
          </a:prstGeom>
          <a:noFill/>
        </p:spPr>
        <p:txBody>
          <a:bodyPr wrap="square" rtlCol="0">
            <a:spAutoFit/>
          </a:bodyPr>
          <a:lstStyle/>
          <a:p>
            <a:r>
              <a:rPr lang="en-AU" sz="1600" dirty="0" smtClean="0"/>
              <a:t>Contacts</a:t>
            </a:r>
            <a:endParaRPr lang="en-GB" sz="1600" dirty="0"/>
          </a:p>
        </p:txBody>
      </p:sp>
      <p:cxnSp>
        <p:nvCxnSpPr>
          <p:cNvPr id="15" name="Straight Arrow Connector 14"/>
          <p:cNvCxnSpPr>
            <a:stCxn id="3" idx="1"/>
          </p:cNvCxnSpPr>
          <p:nvPr/>
        </p:nvCxnSpPr>
        <p:spPr>
          <a:xfrm flipH="1">
            <a:off x="6732239" y="3300041"/>
            <a:ext cx="8576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0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267494"/>
            <a:ext cx="5616624" cy="709587"/>
          </a:xfrm>
        </p:spPr>
        <p:txBody>
          <a:bodyPr/>
          <a:lstStyle/>
          <a:p>
            <a:r>
              <a:rPr lang="en-AU" dirty="0" smtClean="0"/>
              <a:t>What IS The NDIS?</a:t>
            </a:r>
            <a:endParaRPr lang="en-AU" dirty="0">
              <a:latin typeface="+mn-lt"/>
            </a:endParaRPr>
          </a:p>
        </p:txBody>
      </p:sp>
      <p:sp>
        <p:nvSpPr>
          <p:cNvPr id="8" name="Content Placeholder 7"/>
          <p:cNvSpPr>
            <a:spLocks noGrp="1"/>
          </p:cNvSpPr>
          <p:nvPr>
            <p:ph idx="1"/>
          </p:nvPr>
        </p:nvSpPr>
        <p:spPr>
          <a:xfrm>
            <a:off x="289835" y="1139432"/>
            <a:ext cx="6048672" cy="3531839"/>
          </a:xfrm>
        </p:spPr>
        <p:txBody>
          <a:bodyPr>
            <a:noAutofit/>
          </a:bodyPr>
          <a:lstStyle/>
          <a:p>
            <a:pPr lvl="2"/>
            <a:r>
              <a:rPr lang="en-AU" sz="1600" dirty="0" smtClean="0"/>
              <a:t>Generational reform of the disability support system across Australia.</a:t>
            </a:r>
          </a:p>
          <a:p>
            <a:pPr lvl="2"/>
            <a:r>
              <a:rPr lang="en-AU" sz="1600" dirty="0" smtClean="0"/>
              <a:t>A </a:t>
            </a:r>
            <a:r>
              <a:rPr lang="en-AU" sz="1600" dirty="0"/>
              <a:t>new way of providing support for </a:t>
            </a:r>
            <a:r>
              <a:rPr lang="en-AU" sz="1600" dirty="0" smtClean="0"/>
              <a:t>people </a:t>
            </a:r>
            <a:r>
              <a:rPr lang="en-AU" sz="1600" dirty="0"/>
              <a:t>with disability </a:t>
            </a:r>
            <a:r>
              <a:rPr lang="en-AU" sz="1600" dirty="0" smtClean="0"/>
              <a:t>to </a:t>
            </a:r>
            <a:r>
              <a:rPr lang="en-AU" sz="1600" dirty="0"/>
              <a:t>achieve </a:t>
            </a:r>
            <a:r>
              <a:rPr lang="en-AU" sz="1600" dirty="0" smtClean="0"/>
              <a:t>their personal </a:t>
            </a:r>
            <a:r>
              <a:rPr lang="en-AU" sz="1600" dirty="0"/>
              <a:t>goals and aspirations </a:t>
            </a:r>
            <a:r>
              <a:rPr lang="en-AU" sz="1600" dirty="0" smtClean="0"/>
              <a:t>and enable their participation. </a:t>
            </a:r>
            <a:endParaRPr lang="en-AU" sz="1600" dirty="0"/>
          </a:p>
          <a:p>
            <a:pPr lvl="2"/>
            <a:r>
              <a:rPr lang="en-AU" sz="1600" dirty="0"/>
              <a:t>Personalised, lifetime support for </a:t>
            </a:r>
            <a:r>
              <a:rPr lang="en-AU" sz="1600" dirty="0" smtClean="0"/>
              <a:t>participants.</a:t>
            </a:r>
            <a:endParaRPr lang="en-AU" sz="1600" dirty="0"/>
          </a:p>
          <a:p>
            <a:pPr lvl="2"/>
            <a:r>
              <a:rPr lang="en-AU" sz="1600" dirty="0"/>
              <a:t>Demand driven system of support, tailored to </a:t>
            </a:r>
            <a:r>
              <a:rPr lang="en-AU" sz="1600" dirty="0" smtClean="0"/>
              <a:t>need.</a:t>
            </a:r>
            <a:endParaRPr lang="en-AU" sz="1600" dirty="0"/>
          </a:p>
          <a:p>
            <a:pPr lvl="2"/>
            <a:r>
              <a:rPr lang="en-AU" sz="1600" dirty="0"/>
              <a:t>Choice and control for </a:t>
            </a:r>
            <a:r>
              <a:rPr lang="en-AU" sz="1600" dirty="0" smtClean="0"/>
              <a:t>participants over their disability supports.</a:t>
            </a:r>
            <a:endParaRPr lang="en-AU" sz="1600" dirty="0"/>
          </a:p>
          <a:p>
            <a:pPr lvl="2"/>
            <a:r>
              <a:rPr lang="en-AU" sz="1600" dirty="0"/>
              <a:t>Focus on early </a:t>
            </a:r>
            <a:r>
              <a:rPr lang="en-AU" sz="1600" dirty="0" smtClean="0"/>
              <a:t>intervention.</a:t>
            </a:r>
          </a:p>
          <a:p>
            <a:pPr lvl="2"/>
            <a:r>
              <a:rPr lang="en-AU" sz="1600" dirty="0" smtClean="0"/>
              <a:t>Administered by the National Disability Insurance Agency or    the NDIA.</a:t>
            </a:r>
            <a:endParaRPr lang="en-AU" sz="1600" dirty="0"/>
          </a:p>
        </p:txBody>
      </p:sp>
      <p:grpSp>
        <p:nvGrpSpPr>
          <p:cNvPr id="19" name="Group 18"/>
          <p:cNvGrpSpPr>
            <a:grpSpLocks noChangeAspect="1"/>
          </p:cNvGrpSpPr>
          <p:nvPr/>
        </p:nvGrpSpPr>
        <p:grpSpPr>
          <a:xfrm>
            <a:off x="7322842" y="1666022"/>
            <a:ext cx="576000" cy="371305"/>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52" y="2355728"/>
            <a:ext cx="2763408" cy="8096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273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NDIS </a:t>
            </a:r>
            <a:r>
              <a:rPr lang="en-AU" dirty="0" smtClean="0"/>
              <a:t>reform</a:t>
            </a:r>
            <a:endParaRPr lang="en-AU" dirty="0">
              <a:latin typeface="+mn-lt"/>
            </a:endParaRPr>
          </a:p>
        </p:txBody>
      </p:sp>
      <p:sp>
        <p:nvSpPr>
          <p:cNvPr id="23" name="Rectangle 22"/>
          <p:cNvSpPr/>
          <p:nvPr/>
        </p:nvSpPr>
        <p:spPr>
          <a:xfrm>
            <a:off x="6054847" y="3591466"/>
            <a:ext cx="2592288" cy="92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Community </a:t>
            </a:r>
            <a:r>
              <a:rPr lang="en-AU" sz="1400" dirty="0"/>
              <a:t>awareness and improved access to mainstream services for people with disability </a:t>
            </a:r>
          </a:p>
        </p:txBody>
      </p:sp>
      <p:sp>
        <p:nvSpPr>
          <p:cNvPr id="26" name="Rectangle 25"/>
          <p:cNvSpPr/>
          <p:nvPr/>
        </p:nvSpPr>
        <p:spPr>
          <a:xfrm>
            <a:off x="6054847" y="2427734"/>
            <a:ext cx="2592288"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Information</a:t>
            </a:r>
            <a:r>
              <a:rPr lang="en-AU" sz="1400" dirty="0"/>
              <a:t>, linkages and capacity building – referrals, web based services and community engagement</a:t>
            </a:r>
          </a:p>
        </p:txBody>
      </p:sp>
      <p:sp>
        <p:nvSpPr>
          <p:cNvPr id="28" name="Rectangle 27"/>
          <p:cNvSpPr/>
          <p:nvPr/>
        </p:nvSpPr>
        <p:spPr>
          <a:xfrm>
            <a:off x="6070653" y="1236361"/>
            <a:ext cx="2592288" cy="912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Personalised </a:t>
            </a:r>
            <a:r>
              <a:rPr lang="en-AU" sz="1400" dirty="0"/>
              <a:t>packages of support for people with significant and permanent disability </a:t>
            </a:r>
          </a:p>
        </p:txBody>
      </p:sp>
      <p:cxnSp>
        <p:nvCxnSpPr>
          <p:cNvPr id="25" name="Straight Connector 24"/>
          <p:cNvCxnSpPr/>
          <p:nvPr/>
        </p:nvCxnSpPr>
        <p:spPr>
          <a:xfrm>
            <a:off x="5442845" y="1977355"/>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12060" y="2945632"/>
            <a:ext cx="70676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42845" y="3916991"/>
            <a:ext cx="346720"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42845" y="1980437"/>
            <a:ext cx="0" cy="1936554"/>
          </a:xfrm>
          <a:prstGeom prst="line">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90690" y="1530110"/>
            <a:ext cx="2415070" cy="600164"/>
          </a:xfrm>
          <a:prstGeom prst="rect">
            <a:avLst/>
          </a:prstGeom>
          <a:noFill/>
        </p:spPr>
        <p:txBody>
          <a:bodyPr wrap="square" rtlCol="0">
            <a:spAutoFit/>
          </a:bodyPr>
          <a:lstStyle/>
          <a:p>
            <a:r>
              <a:rPr lang="en-AU" sz="1100" b="1" dirty="0" smtClean="0"/>
              <a:t>Will support:</a:t>
            </a:r>
          </a:p>
          <a:p>
            <a:r>
              <a:rPr lang="en-AU" sz="1100" b="1" dirty="0" smtClean="0"/>
              <a:t>About 140,000 people in NSW</a:t>
            </a:r>
          </a:p>
          <a:p>
            <a:r>
              <a:rPr lang="en-AU" sz="1100" b="1" dirty="0" smtClean="0"/>
              <a:t>About 400,000 people nationally</a:t>
            </a:r>
            <a:endParaRPr lang="en-GB" sz="1100" b="1" dirty="0"/>
          </a:p>
        </p:txBody>
      </p:sp>
      <p:pic>
        <p:nvPicPr>
          <p:cNvPr id="1026" name="Picture 2" descr="C:\Users\rgoodman4\AppData\Local\Microsoft\Windows\Temporary Internet Files\Content.IE5\W3WHH4QJ\silhouette_human%20(2)[1].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9137" r="12718"/>
          <a:stretch/>
        </p:blipFill>
        <p:spPr bwMode="auto">
          <a:xfrm>
            <a:off x="2419148" y="1312321"/>
            <a:ext cx="373224" cy="10191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78"/>
          <a:stretch/>
        </p:blipFill>
        <p:spPr bwMode="auto">
          <a:xfrm>
            <a:off x="2841238" y="1704981"/>
            <a:ext cx="274676" cy="62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623" y="1402567"/>
            <a:ext cx="405772" cy="92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09541" y="2466386"/>
            <a:ext cx="1023955" cy="8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949" y="2347813"/>
            <a:ext cx="11826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5705"/>
          <a:stretch/>
        </p:blipFill>
        <p:spPr bwMode="auto">
          <a:xfrm>
            <a:off x="4615071" y="2707983"/>
            <a:ext cx="473963" cy="63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155599" y="2691666"/>
            <a:ext cx="2414513" cy="600164"/>
          </a:xfrm>
          <a:prstGeom prst="rect">
            <a:avLst/>
          </a:prstGeom>
          <a:noFill/>
        </p:spPr>
        <p:txBody>
          <a:bodyPr wrap="square" rtlCol="0">
            <a:spAutoFit/>
          </a:bodyPr>
          <a:lstStyle/>
          <a:p>
            <a:r>
              <a:rPr lang="en-AU" sz="1100" b="1" dirty="0" smtClean="0"/>
              <a:t>Will Support</a:t>
            </a:r>
          </a:p>
          <a:p>
            <a:r>
              <a:rPr lang="en-AU" sz="1100" b="1" dirty="0" smtClean="0"/>
              <a:t>About 1.5 million people in NSW</a:t>
            </a:r>
          </a:p>
          <a:p>
            <a:r>
              <a:rPr lang="en-AU" sz="1100" b="1" dirty="0" smtClean="0"/>
              <a:t>About 4 million nationally</a:t>
            </a:r>
            <a:endParaRPr lang="en-GB" sz="1100" b="1" dirty="0"/>
          </a:p>
        </p:txBody>
      </p:sp>
      <p:grpSp>
        <p:nvGrpSpPr>
          <p:cNvPr id="9" name="Group 8"/>
          <p:cNvGrpSpPr/>
          <p:nvPr/>
        </p:nvGrpSpPr>
        <p:grpSpPr>
          <a:xfrm>
            <a:off x="463646" y="3355434"/>
            <a:ext cx="2587398" cy="1037602"/>
            <a:chOff x="2370476" y="2160242"/>
            <a:chExt cx="2587398" cy="1037602"/>
          </a:xfrm>
        </p:grpSpPr>
        <p:pic>
          <p:nvPicPr>
            <p:cNvPr id="1031" name="Picture 7"/>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70476" y="2160242"/>
              <a:ext cx="11826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10859" y="2320118"/>
              <a:ext cx="1002287" cy="86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val="0"/>
                </a:ext>
              </a:extLst>
            </a:blip>
            <a:srcRect r="35705"/>
            <a:stretch/>
          </p:blipFill>
          <p:spPr bwMode="auto">
            <a:xfrm>
              <a:off x="4538261" y="2632811"/>
              <a:ext cx="419613" cy="56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 name="Group 103"/>
          <p:cNvGrpSpPr/>
          <p:nvPr/>
        </p:nvGrpSpPr>
        <p:grpSpPr>
          <a:xfrm>
            <a:off x="3144831" y="3369101"/>
            <a:ext cx="2100061" cy="1023937"/>
            <a:chOff x="2249559" y="2148757"/>
            <a:chExt cx="2100061" cy="1023937"/>
          </a:xfrm>
        </p:grpSpPr>
        <p:pic>
          <p:nvPicPr>
            <p:cNvPr id="105" name="Picture 7"/>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49559" y="2148757"/>
              <a:ext cx="11826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8"/>
            <p:cNvPicPr>
              <a:picLocks noChangeAspect="1" noChangeArrowheads="1"/>
            </p:cNvPicPr>
            <p:nvPr/>
          </p:nvPicPr>
          <p:blipFill>
            <a:blip r:embed="rId13">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88520" y="2340601"/>
              <a:ext cx="961100" cy="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7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ppt_w</p:attrName>
                                        </p:attrNameLst>
                                      </p:cBhvr>
                                      <p:tavLst>
                                        <p:tav tm="0">
                                          <p:val>
                                            <p:fltVal val="0"/>
                                          </p:val>
                                        </p:tav>
                                        <p:tav tm="100000">
                                          <p:val>
                                            <p:strVal val="#ppt_w"/>
                                          </p:val>
                                        </p:tav>
                                      </p:tavLst>
                                    </p:anim>
                                    <p:anim calcmode="lin" valueType="num">
                                      <p:cBhvr>
                                        <p:cTn id="13" dur="500" fill="hold"/>
                                        <p:tgtEl>
                                          <p:spTgt spid="99"/>
                                        </p:tgtEl>
                                        <p:attrNameLst>
                                          <p:attrName>ppt_h</p:attrName>
                                        </p:attrNameLst>
                                      </p:cBhvr>
                                      <p:tavLst>
                                        <p:tav tm="0">
                                          <p:val>
                                            <p:fltVal val="0"/>
                                          </p:val>
                                        </p:tav>
                                        <p:tav tm="100000">
                                          <p:val>
                                            <p:strVal val="#ppt_h"/>
                                          </p:val>
                                        </p:tav>
                                      </p:tavLst>
                                    </p:anim>
                                    <p:animEffect transition="in" filter="fade">
                                      <p:cBhvr>
                                        <p:cTn id="1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altLang="en-US" dirty="0" smtClean="0"/>
              <a:t>Who is eligible for personalised disability supports through NDIS?</a:t>
            </a:r>
            <a:r>
              <a:rPr lang="en-US" altLang="en-US" dirty="0" smtClean="0">
                <a:solidFill>
                  <a:srgbClr val="009999"/>
                </a:solidFill>
              </a:rPr>
              <a:t> </a:t>
            </a:r>
          </a:p>
        </p:txBody>
      </p:sp>
      <p:sp>
        <p:nvSpPr>
          <p:cNvPr id="2" name="Content Placeholder 1"/>
          <p:cNvSpPr>
            <a:spLocks noGrp="1"/>
          </p:cNvSpPr>
          <p:nvPr>
            <p:ph idx="4294967295"/>
          </p:nvPr>
        </p:nvSpPr>
        <p:spPr>
          <a:xfrm>
            <a:off x="5" y="1200150"/>
            <a:ext cx="5616575" cy="3532188"/>
          </a:xfrm>
        </p:spPr>
        <p:txBody>
          <a:bodyPr/>
          <a:lstStyle/>
          <a:p>
            <a:endParaRPr lang="en-AU" dirty="0" smtClean="0"/>
          </a:p>
          <a:p>
            <a:endParaRPr lang="en-AU" dirty="0" smtClean="0"/>
          </a:p>
          <a:p>
            <a:endParaRPr lang="en-AU" dirty="0"/>
          </a:p>
        </p:txBody>
      </p:sp>
      <p:sp>
        <p:nvSpPr>
          <p:cNvPr id="5" name="Content Placeholder 1"/>
          <p:cNvSpPr txBox="1">
            <a:spLocks/>
          </p:cNvSpPr>
          <p:nvPr/>
        </p:nvSpPr>
        <p:spPr bwMode="auto">
          <a:xfrm>
            <a:off x="683568" y="1068355"/>
            <a:ext cx="8185150" cy="3087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Font typeface="Arial" pitchFamily="34" charset="0"/>
              <a:buNone/>
              <a:defRPr sz="1800" kern="1200">
                <a:solidFill>
                  <a:srgbClr val="394A59"/>
                </a:solidFill>
                <a:latin typeface="+mn-lt"/>
                <a:ea typeface="MS PGothic" pitchFamily="34" charset="-128"/>
                <a:cs typeface="ＭＳ Ｐゴシック" charset="0"/>
              </a:defRPr>
            </a:lvl1pPr>
            <a:lvl2pPr marL="54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2pPr>
            <a:lvl3pPr marL="90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3pPr>
            <a:lvl4pPr marL="126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4pPr>
            <a:lvl5pPr marL="162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0"/>
              </a:spcBef>
              <a:spcAft>
                <a:spcPts val="600"/>
              </a:spcAft>
              <a:defRPr/>
            </a:pPr>
            <a:r>
              <a:rPr lang="en-AU" altLang="en-US" sz="1600" dirty="0" smtClean="0"/>
              <a:t>NDIS eligibility criteria includes:</a:t>
            </a:r>
          </a:p>
          <a:p>
            <a:pPr marL="457200" indent="-457200" eaLnBrk="1" hangingPunct="1">
              <a:spcBef>
                <a:spcPts val="0"/>
              </a:spcBef>
              <a:spcAft>
                <a:spcPts val="600"/>
              </a:spcAft>
              <a:buFont typeface="Wingdings" panose="05000000000000000000" pitchFamily="2" charset="2"/>
              <a:buChar char="ü"/>
              <a:defRPr/>
            </a:pPr>
            <a:r>
              <a:rPr lang="en-AU" altLang="en-US" sz="1600" dirty="0" smtClean="0"/>
              <a:t>permanent impairment or </a:t>
            </a:r>
            <a:r>
              <a:rPr lang="en-AU" altLang="en-US" sz="1600" dirty="0" smtClean="0"/>
              <a:t>disability </a:t>
            </a:r>
            <a:endParaRPr lang="en-AU" altLang="en-US" sz="1600" dirty="0" smtClean="0"/>
          </a:p>
          <a:p>
            <a:pPr marL="457200" indent="-457200" eaLnBrk="1" hangingPunct="1">
              <a:spcBef>
                <a:spcPts val="0"/>
              </a:spcBef>
              <a:spcAft>
                <a:spcPts val="600"/>
              </a:spcAft>
              <a:buFont typeface="Wingdings" panose="05000000000000000000" pitchFamily="2" charset="2"/>
              <a:buChar char="ü"/>
              <a:defRPr/>
            </a:pPr>
            <a:r>
              <a:rPr lang="en-AU" altLang="en-US" sz="1600" dirty="0" smtClean="0"/>
              <a:t>impairment resulting in substantially reduced functional capacity that affects </a:t>
            </a:r>
            <a:r>
              <a:rPr lang="en-AU" altLang="en-US" sz="1600" dirty="0" smtClean="0"/>
              <a:t>participation</a:t>
            </a:r>
            <a:endParaRPr lang="en-AU" altLang="en-US" sz="1600" dirty="0" smtClean="0"/>
          </a:p>
          <a:p>
            <a:pPr marL="457200" indent="-457200" eaLnBrk="1" hangingPunct="1">
              <a:spcBef>
                <a:spcPts val="0"/>
              </a:spcBef>
              <a:spcAft>
                <a:spcPts val="600"/>
              </a:spcAft>
              <a:buFont typeface="Wingdings" panose="05000000000000000000" pitchFamily="2" charset="2"/>
              <a:buChar char="ü"/>
              <a:defRPr/>
            </a:pPr>
            <a:r>
              <a:rPr lang="en-AU" altLang="en-US" sz="1600" dirty="0" smtClean="0"/>
              <a:t>impairment requiring lifetime support</a:t>
            </a:r>
          </a:p>
          <a:p>
            <a:pPr marL="457200" indent="-457200" eaLnBrk="1" hangingPunct="1">
              <a:spcBef>
                <a:spcPts val="0"/>
              </a:spcBef>
              <a:spcAft>
                <a:spcPts val="600"/>
              </a:spcAft>
              <a:buFont typeface="Wingdings" panose="05000000000000000000" pitchFamily="2" charset="2"/>
              <a:buChar char="ü"/>
              <a:defRPr/>
            </a:pPr>
            <a:r>
              <a:rPr lang="en-AU" altLang="en-US" sz="1600" dirty="0" smtClean="0"/>
              <a:t>0-65 years.</a:t>
            </a:r>
          </a:p>
          <a:p>
            <a:pPr eaLnBrk="1" hangingPunct="1">
              <a:defRPr/>
            </a:pPr>
            <a:endParaRPr lang="en-AU" altLang="en-US" sz="1600" dirty="0" smtClean="0"/>
          </a:p>
          <a:p>
            <a:pPr eaLnBrk="1" hangingPunct="1">
              <a:spcBef>
                <a:spcPts val="0"/>
              </a:spcBef>
              <a:spcAft>
                <a:spcPts val="600"/>
              </a:spcAft>
              <a:defRPr/>
            </a:pPr>
            <a:r>
              <a:rPr lang="en-AU" altLang="en-US" sz="1600" dirty="0" smtClean="0"/>
              <a:t>Additional criteria apply for early intervention supports, relating to:</a:t>
            </a:r>
          </a:p>
          <a:p>
            <a:pPr marL="285750" indent="-285750" eaLnBrk="1" hangingPunct="1">
              <a:spcBef>
                <a:spcPts val="0"/>
              </a:spcBef>
              <a:spcAft>
                <a:spcPts val="600"/>
              </a:spcAft>
              <a:buFont typeface="Wingdings" panose="05000000000000000000" pitchFamily="2" charset="2"/>
              <a:buChar char="ü"/>
              <a:defRPr/>
            </a:pPr>
            <a:r>
              <a:rPr lang="en-AU" altLang="en-US" sz="1600" dirty="0" smtClean="0"/>
              <a:t>children under 6 years old with a developmental delay</a:t>
            </a:r>
          </a:p>
          <a:p>
            <a:pPr marL="285750" indent="-285750" eaLnBrk="1" hangingPunct="1">
              <a:spcBef>
                <a:spcPts val="0"/>
              </a:spcBef>
              <a:spcAft>
                <a:spcPts val="600"/>
              </a:spcAft>
              <a:buFont typeface="Wingdings" panose="05000000000000000000" pitchFamily="2" charset="2"/>
              <a:buChar char="ü"/>
              <a:defRPr/>
            </a:pPr>
            <a:r>
              <a:rPr lang="en-AU" altLang="en-US" sz="1600" dirty="0" smtClean="0"/>
              <a:t>people with a likely permanent impairment or condition where there is evidence that supports will improve or reduce deterioration in functional  capacity, or will strengthen informal supports.</a:t>
            </a:r>
          </a:p>
          <a:p>
            <a:pPr marL="285750" indent="-285750" eaLnBrk="1" hangingPunct="1">
              <a:buFont typeface="Wingdings" panose="05000000000000000000" pitchFamily="2" charset="2"/>
              <a:buChar char="Ø"/>
              <a:defRPr/>
            </a:pPr>
            <a:endParaRPr lang="en-AU" altLang="en-US" sz="1600" dirty="0"/>
          </a:p>
          <a:p>
            <a:pPr>
              <a:defRPr/>
            </a:pPr>
            <a:endParaRPr lang="en-US" altLang="en-US" sz="2000" dirty="0" smtClean="0"/>
          </a:p>
          <a:p>
            <a:pPr>
              <a:defRPr/>
            </a:pPr>
            <a:endParaRPr lang="en-US" altLang="en-US" sz="2000" dirty="0" smtClean="0"/>
          </a:p>
        </p:txBody>
      </p:sp>
    </p:spTree>
    <p:extLst>
      <p:ext uri="{BB962C8B-B14F-4D97-AF65-F5344CB8AC3E}">
        <p14:creationId xmlns:p14="http://schemas.microsoft.com/office/powerpoint/2010/main" val="328154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F</a:t>
            </a:r>
            <a:r>
              <a:rPr lang="en-US" altLang="en-US" dirty="0" smtClean="0"/>
              <a:t>eatures of THE NDIS </a:t>
            </a:r>
          </a:p>
        </p:txBody>
      </p:sp>
      <p:sp>
        <p:nvSpPr>
          <p:cNvPr id="2" name="Content Placeholder 4"/>
          <p:cNvSpPr>
            <a:spLocks noGrp="1"/>
          </p:cNvSpPr>
          <p:nvPr>
            <p:ph idx="4294967295"/>
          </p:nvPr>
        </p:nvSpPr>
        <p:spPr bwMode="auto">
          <a:xfrm>
            <a:off x="395536" y="1200150"/>
            <a:ext cx="8280400" cy="3532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marL="285750" indent="-285750" eaLnBrk="1" hangingPunct="1">
              <a:lnSpc>
                <a:spcPct val="120000"/>
              </a:lnSpc>
              <a:spcBef>
                <a:spcPts val="600"/>
              </a:spcBef>
              <a:buFont typeface="Arial" pitchFamily="34" charset="0"/>
              <a:buChar char="•"/>
              <a:defRPr/>
            </a:pPr>
            <a:r>
              <a:rPr lang="en-AU" altLang="en-US" sz="2600" dirty="0"/>
              <a:t>Person-centred </a:t>
            </a:r>
            <a:r>
              <a:rPr lang="en-AU" altLang="en-US" sz="2600" dirty="0" smtClean="0"/>
              <a:t>and based on functional disability needs.</a:t>
            </a:r>
          </a:p>
          <a:p>
            <a:pPr marL="285750" indent="-285750" eaLnBrk="1" hangingPunct="1">
              <a:lnSpc>
                <a:spcPct val="120000"/>
              </a:lnSpc>
              <a:spcBef>
                <a:spcPts val="600"/>
              </a:spcBef>
              <a:buFont typeface="Arial" pitchFamily="34" charset="0"/>
              <a:buChar char="•"/>
              <a:defRPr/>
            </a:pPr>
            <a:r>
              <a:rPr lang="en-AU" altLang="en-US" sz="2600" dirty="0" smtClean="0"/>
              <a:t>Packages of support through a personalised plan to achieve personal goals and aspirations. </a:t>
            </a:r>
          </a:p>
          <a:p>
            <a:pPr marL="285750" indent="-285750" eaLnBrk="1" hangingPunct="1">
              <a:lnSpc>
                <a:spcPct val="120000"/>
              </a:lnSpc>
              <a:spcBef>
                <a:spcPts val="600"/>
              </a:spcBef>
              <a:buFont typeface="Arial" pitchFamily="34" charset="0"/>
              <a:buChar char="•"/>
              <a:defRPr/>
            </a:pPr>
            <a:r>
              <a:rPr lang="en-AU" altLang="en-US" sz="2600" dirty="0" smtClean="0"/>
              <a:t>Individuals </a:t>
            </a:r>
            <a:r>
              <a:rPr lang="en-AU" altLang="en-US" sz="2600" dirty="0"/>
              <a:t>and their carers empowered to be the decision makers about what </a:t>
            </a:r>
            <a:r>
              <a:rPr lang="en-AU" altLang="en-US" sz="2600" dirty="0" smtClean="0"/>
              <a:t>disability support is accessed.</a:t>
            </a:r>
          </a:p>
          <a:p>
            <a:pPr marL="285750" indent="-285750">
              <a:lnSpc>
                <a:spcPct val="120000"/>
              </a:lnSpc>
              <a:spcBef>
                <a:spcPts val="600"/>
              </a:spcBef>
              <a:buFont typeface="Arial" pitchFamily="34" charset="0"/>
              <a:buChar char="•"/>
              <a:defRPr/>
            </a:pPr>
            <a:r>
              <a:rPr lang="en-AU" altLang="en-US" sz="2600" dirty="0" smtClean="0"/>
              <a:t>Does </a:t>
            </a:r>
            <a:r>
              <a:rPr lang="en-AU" altLang="en-US" sz="2600" dirty="0"/>
              <a:t>not replace mainstream service obligations to people with disability and requirements to provide reasonable adjustments, including schools</a:t>
            </a:r>
            <a:r>
              <a:rPr lang="en-AU" altLang="en-US" sz="2600" dirty="0" smtClean="0"/>
              <a:t>.</a:t>
            </a:r>
          </a:p>
          <a:p>
            <a:pPr marL="285750" indent="-285750" eaLnBrk="1" hangingPunct="1">
              <a:lnSpc>
                <a:spcPct val="120000"/>
              </a:lnSpc>
              <a:spcBef>
                <a:spcPts val="600"/>
              </a:spcBef>
              <a:buFont typeface="Arial" pitchFamily="34" charset="0"/>
              <a:buChar char="•"/>
              <a:defRPr/>
            </a:pPr>
            <a:r>
              <a:rPr lang="en-AU" altLang="en-US" sz="2600" dirty="0" smtClean="0"/>
              <a:t>Reshaping </a:t>
            </a:r>
            <a:r>
              <a:rPr lang="en-AU" altLang="en-US" sz="2600" dirty="0"/>
              <a:t>the disability workforce and broader human service </a:t>
            </a:r>
            <a:r>
              <a:rPr lang="en-AU" altLang="en-US" sz="2600" dirty="0" smtClean="0"/>
              <a:t>sectors.</a:t>
            </a:r>
          </a:p>
          <a:p>
            <a:pPr marL="285750" indent="-285750">
              <a:lnSpc>
                <a:spcPct val="120000"/>
              </a:lnSpc>
              <a:spcBef>
                <a:spcPts val="600"/>
              </a:spcBef>
              <a:buFont typeface="Arial" pitchFamily="34" charset="0"/>
              <a:buChar char="•"/>
              <a:defRPr/>
            </a:pPr>
            <a:r>
              <a:rPr lang="en-AU" altLang="en-US" sz="2600" dirty="0"/>
              <a:t>Transition of funding and </a:t>
            </a:r>
            <a:r>
              <a:rPr lang="en-AU" altLang="en-US" sz="2600" dirty="0" smtClean="0"/>
              <a:t>disability services </a:t>
            </a:r>
            <a:r>
              <a:rPr lang="en-AU" altLang="en-US" sz="2600" dirty="0"/>
              <a:t>currently provided or funded by </a:t>
            </a:r>
            <a:r>
              <a:rPr lang="en-AU" altLang="en-US" sz="2600" dirty="0" smtClean="0"/>
              <a:t>Ageing, Disability and Home Care (ADHC) </a:t>
            </a:r>
            <a:r>
              <a:rPr lang="en-AU" altLang="en-US" sz="2600" dirty="0" smtClean="0"/>
              <a:t>in NSW.</a:t>
            </a:r>
            <a:endParaRPr lang="en-AU" altLang="en-US" sz="2400" dirty="0"/>
          </a:p>
          <a:p>
            <a:pPr>
              <a:defRPr/>
            </a:pPr>
            <a:endParaRPr lang="en-US" altLang="en-US" sz="2400" dirty="0" smtClean="0"/>
          </a:p>
        </p:txBody>
      </p:sp>
    </p:spTree>
    <p:extLst>
      <p:ext uri="{BB962C8B-B14F-4D97-AF65-F5344CB8AC3E}">
        <p14:creationId xmlns:p14="http://schemas.microsoft.com/office/powerpoint/2010/main" val="1915752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AU" altLang="en-US" dirty="0" smtClean="0"/>
              <a:t>NDIS Framework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11347025"/>
              </p:ext>
            </p:extLst>
          </p:nvPr>
        </p:nvGraphicFramePr>
        <p:xfrm>
          <a:off x="1187631" y="1096026"/>
          <a:ext cx="7364241" cy="353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 Same Side Corner Rectangle 5"/>
          <p:cNvSpPr/>
          <p:nvPr/>
        </p:nvSpPr>
        <p:spPr>
          <a:xfrm rot="16200000">
            <a:off x="1421875" y="69689"/>
            <a:ext cx="1691749" cy="3744421"/>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600" dirty="0"/>
          </a:p>
        </p:txBody>
      </p:sp>
      <p:sp>
        <p:nvSpPr>
          <p:cNvPr id="25605" name="TextBox 7"/>
          <p:cNvSpPr txBox="1">
            <a:spLocks noChangeArrowheads="1"/>
          </p:cNvSpPr>
          <p:nvPr/>
        </p:nvSpPr>
        <p:spPr bwMode="auto">
          <a:xfrm rot="-5400000">
            <a:off x="-27710" y="1793418"/>
            <a:ext cx="1764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AU" altLang="en-US" sz="1800" dirty="0"/>
              <a:t>LEGISLATION</a:t>
            </a:r>
          </a:p>
        </p:txBody>
      </p:sp>
      <p:sp>
        <p:nvSpPr>
          <p:cNvPr id="25606" name="Rectangle 10"/>
          <p:cNvSpPr>
            <a:spLocks noChangeArrowheads="1"/>
          </p:cNvSpPr>
          <p:nvPr/>
        </p:nvSpPr>
        <p:spPr bwMode="auto">
          <a:xfrm>
            <a:off x="669682" y="4704798"/>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dirty="0">
                <a:solidFill>
                  <a:srgbClr val="000000"/>
                </a:solidFill>
              </a:rPr>
              <a:t>Principles for responsibility of the NDIS and other service systems:    </a:t>
            </a:r>
            <a:r>
              <a:rPr lang="en-AU" altLang="en-US" sz="1400" b="1" dirty="0">
                <a:solidFill>
                  <a:srgbClr val="000000"/>
                </a:solidFill>
                <a:hlinkClick r:id="rId8"/>
              </a:rPr>
              <a:t>http://www.coag.gov.au/node/497</a:t>
            </a:r>
            <a:endParaRPr lang="en-AU" altLang="en-US" sz="1400" b="1" dirty="0">
              <a:solidFill>
                <a:srgbClr val="000000"/>
              </a:solidFill>
            </a:endParaRPr>
          </a:p>
        </p:txBody>
      </p:sp>
    </p:spTree>
    <p:extLst>
      <p:ext uri="{BB962C8B-B14F-4D97-AF65-F5344CB8AC3E}">
        <p14:creationId xmlns:p14="http://schemas.microsoft.com/office/powerpoint/2010/main" val="39819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A3BBD5B5-8DF7-4B98-9C3A-736EC09D6014}"/>
                                            </p:graphicEl>
                                          </p:spTgt>
                                        </p:tgtEl>
                                        <p:attrNameLst>
                                          <p:attrName>style.visibility</p:attrName>
                                        </p:attrNameLst>
                                      </p:cBhvr>
                                      <p:to>
                                        <p:strVal val="visible"/>
                                      </p:to>
                                    </p:set>
                                    <p:anim calcmode="lin" valueType="num">
                                      <p:cBhvr additive="base">
                                        <p:cTn id="7" dur="500" fill="hold"/>
                                        <p:tgtEl>
                                          <p:spTgt spid="4">
                                            <p:graphicEl>
                                              <a:dgm id="{A3BBD5B5-8DF7-4B98-9C3A-736EC09D601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A3BBD5B5-8DF7-4B98-9C3A-736EC09D601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41377C42-F486-4B4E-B560-7AAA6F61BBD9}"/>
                                            </p:graphicEl>
                                          </p:spTgt>
                                        </p:tgtEl>
                                        <p:attrNameLst>
                                          <p:attrName>style.visibility</p:attrName>
                                        </p:attrNameLst>
                                      </p:cBhvr>
                                      <p:to>
                                        <p:strVal val="visible"/>
                                      </p:to>
                                    </p:set>
                                    <p:anim calcmode="lin" valueType="num">
                                      <p:cBhvr additive="base">
                                        <p:cTn id="13" dur="500" fill="hold"/>
                                        <p:tgtEl>
                                          <p:spTgt spid="4">
                                            <p:graphicEl>
                                              <a:dgm id="{41377C42-F486-4B4E-B560-7AAA6F61BBD9}"/>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41377C42-F486-4B4E-B560-7AAA6F61BBD9}"/>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949AF13A-33AC-4C86-B3F1-3D4CE2935778}"/>
                                            </p:graphicEl>
                                          </p:spTgt>
                                        </p:tgtEl>
                                        <p:attrNameLst>
                                          <p:attrName>style.visibility</p:attrName>
                                        </p:attrNameLst>
                                      </p:cBhvr>
                                      <p:to>
                                        <p:strVal val="visible"/>
                                      </p:to>
                                    </p:set>
                                    <p:anim calcmode="lin" valueType="num">
                                      <p:cBhvr additive="base">
                                        <p:cTn id="19" dur="500" fill="hold"/>
                                        <p:tgtEl>
                                          <p:spTgt spid="4">
                                            <p:graphicEl>
                                              <a:dgm id="{949AF13A-33AC-4C86-B3F1-3D4CE29357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949AF13A-33AC-4C86-B3F1-3D4CE2935778}"/>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941D385C-97B4-4004-AC9B-6182963B9841}"/>
                                            </p:graphicEl>
                                          </p:spTgt>
                                        </p:tgtEl>
                                        <p:attrNameLst>
                                          <p:attrName>style.visibility</p:attrName>
                                        </p:attrNameLst>
                                      </p:cBhvr>
                                      <p:to>
                                        <p:strVal val="visible"/>
                                      </p:to>
                                    </p:set>
                                    <p:anim calcmode="lin" valueType="num">
                                      <p:cBhvr additive="base">
                                        <p:cTn id="25" dur="500" fill="hold"/>
                                        <p:tgtEl>
                                          <p:spTgt spid="4">
                                            <p:graphicEl>
                                              <a:dgm id="{941D385C-97B4-4004-AC9B-6182963B9841}"/>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graphicEl>
                                              <a:dgm id="{941D385C-97B4-4004-AC9B-6182963B9841}"/>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graphicEl>
                                              <a:dgm id="{48E7AAC8-A817-4453-979D-39C5FD67B61C}"/>
                                            </p:graphicEl>
                                          </p:spTgt>
                                        </p:tgtEl>
                                        <p:attrNameLst>
                                          <p:attrName>style.visibility</p:attrName>
                                        </p:attrNameLst>
                                      </p:cBhvr>
                                      <p:to>
                                        <p:strVal val="visible"/>
                                      </p:to>
                                    </p:set>
                                    <p:anim calcmode="lin" valueType="num">
                                      <p:cBhvr additive="base">
                                        <p:cTn id="31" dur="500" fill="hold"/>
                                        <p:tgtEl>
                                          <p:spTgt spid="4">
                                            <p:graphicEl>
                                              <a:dgm id="{48E7AAC8-A817-4453-979D-39C5FD67B61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48E7AAC8-A817-4453-979D-39C5FD67B61C}"/>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B4894C6D-7C4D-47E2-98E5-BD32DC551BC5}"/>
                                            </p:graphicEl>
                                          </p:spTgt>
                                        </p:tgtEl>
                                        <p:attrNameLst>
                                          <p:attrName>style.visibility</p:attrName>
                                        </p:attrNameLst>
                                      </p:cBhvr>
                                      <p:to>
                                        <p:strVal val="visible"/>
                                      </p:to>
                                    </p:set>
                                    <p:anim calcmode="lin" valueType="num">
                                      <p:cBhvr additive="base">
                                        <p:cTn id="37" dur="500" fill="hold"/>
                                        <p:tgtEl>
                                          <p:spTgt spid="4">
                                            <p:graphicEl>
                                              <a:dgm id="{B4894C6D-7C4D-47E2-98E5-BD32DC551BC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B4894C6D-7C4D-47E2-98E5-BD32DC551BC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6D9D734D-EABC-4330-87F8-F1F29A3F58C0}"/>
                                            </p:graphicEl>
                                          </p:spTgt>
                                        </p:tgtEl>
                                        <p:attrNameLst>
                                          <p:attrName>style.visibility</p:attrName>
                                        </p:attrNameLst>
                                      </p:cBhvr>
                                      <p:to>
                                        <p:strVal val="visible"/>
                                      </p:to>
                                    </p:set>
                                    <p:anim calcmode="lin" valueType="num">
                                      <p:cBhvr additive="base">
                                        <p:cTn id="43" dur="500" fill="hold"/>
                                        <p:tgtEl>
                                          <p:spTgt spid="4">
                                            <p:graphicEl>
                                              <a:dgm id="{6D9D734D-EABC-4330-87F8-F1F29A3F58C0}"/>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6D9D734D-EABC-4330-87F8-F1F29A3F58C0}"/>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graphicEl>
                                              <a:dgm id="{8ACBC1A4-6A12-4D88-B19E-B7F2632D1EDC}"/>
                                            </p:graphicEl>
                                          </p:spTgt>
                                        </p:tgtEl>
                                        <p:attrNameLst>
                                          <p:attrName>style.visibility</p:attrName>
                                        </p:attrNameLst>
                                      </p:cBhvr>
                                      <p:to>
                                        <p:strVal val="visible"/>
                                      </p:to>
                                    </p:set>
                                    <p:anim calcmode="lin" valueType="num">
                                      <p:cBhvr additive="base">
                                        <p:cTn id="49" dur="500" fill="hold"/>
                                        <p:tgtEl>
                                          <p:spTgt spid="4">
                                            <p:graphicEl>
                                              <a:dgm id="{8ACBC1A4-6A12-4D88-B19E-B7F2632D1EDC}"/>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graphicEl>
                                              <a:dgm id="{8ACBC1A4-6A12-4D88-B19E-B7F2632D1ED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t>Applied Principles – School Education </a:t>
            </a:r>
          </a:p>
        </p:txBody>
      </p:sp>
      <p:sp>
        <p:nvSpPr>
          <p:cNvPr id="11" name="Rectangle 10"/>
          <p:cNvSpPr/>
          <p:nvPr/>
        </p:nvSpPr>
        <p:spPr>
          <a:xfrm>
            <a:off x="415067" y="2012699"/>
            <a:ext cx="8162130" cy="584775"/>
          </a:xfrm>
          <a:prstGeom prst="rect">
            <a:avLst/>
          </a:prstGeom>
          <a:noFill/>
        </p:spPr>
        <p:txBody>
          <a:bodyPr wrap="square">
            <a:spAutoFit/>
          </a:bodyPr>
          <a:lstStyle/>
          <a:p>
            <a:pPr>
              <a:defRPr/>
            </a:pPr>
            <a:r>
              <a:rPr lang="en-AU" sz="1600" dirty="0">
                <a:solidFill>
                  <a:schemeClr val="tx1">
                    <a:lumMod val="75000"/>
                    <a:lumOff val="25000"/>
                  </a:schemeClr>
                </a:solidFill>
              </a:rPr>
              <a:t>Schools will be responsible for </a:t>
            </a:r>
            <a:r>
              <a:rPr lang="en-AU" sz="1600" b="1" dirty="0">
                <a:solidFill>
                  <a:srgbClr val="00B050"/>
                </a:solidFill>
              </a:rPr>
              <a:t>personalising learning and support </a:t>
            </a:r>
            <a:r>
              <a:rPr lang="en-AU" sz="1600" dirty="0">
                <a:solidFill>
                  <a:schemeClr val="tx1">
                    <a:lumMod val="75000"/>
                    <a:lumOff val="25000"/>
                  </a:schemeClr>
                </a:solidFill>
              </a:rPr>
              <a:t>for students that </a:t>
            </a:r>
            <a:r>
              <a:rPr lang="en-AU" sz="1600" i="1" dirty="0">
                <a:solidFill>
                  <a:schemeClr val="tx1">
                    <a:lumMod val="75000"/>
                    <a:lumOff val="25000"/>
                  </a:schemeClr>
                </a:solidFill>
              </a:rPr>
              <a:t>primarily </a:t>
            </a:r>
            <a:r>
              <a:rPr lang="en-AU" sz="1600" i="1" dirty="0" smtClean="0">
                <a:solidFill>
                  <a:schemeClr val="tx1">
                    <a:lumMod val="75000"/>
                    <a:lumOff val="25000"/>
                  </a:schemeClr>
                </a:solidFill>
              </a:rPr>
              <a:t>relates </a:t>
            </a:r>
            <a:r>
              <a:rPr lang="en-AU" sz="1600" i="1" dirty="0">
                <a:solidFill>
                  <a:schemeClr val="tx1">
                    <a:lumMod val="75000"/>
                    <a:lumOff val="25000"/>
                  </a:schemeClr>
                </a:solidFill>
              </a:rPr>
              <a:t>to their educational </a:t>
            </a:r>
            <a:r>
              <a:rPr lang="en-AU" sz="1600" i="1" dirty="0" smtClean="0">
                <a:solidFill>
                  <a:schemeClr val="tx1">
                    <a:lumMod val="75000"/>
                    <a:lumOff val="25000"/>
                  </a:schemeClr>
                </a:solidFill>
              </a:rPr>
              <a:t>attainment</a:t>
            </a:r>
            <a:r>
              <a:rPr lang="en-AU" sz="1600" dirty="0" smtClean="0">
                <a:solidFill>
                  <a:schemeClr val="tx1">
                    <a:lumMod val="75000"/>
                    <a:lumOff val="25000"/>
                  </a:schemeClr>
                </a:solidFill>
              </a:rPr>
              <a:t>.</a:t>
            </a:r>
            <a:endParaRPr lang="en-GB" sz="1600" dirty="0">
              <a:solidFill>
                <a:schemeClr val="tx1">
                  <a:lumMod val="75000"/>
                  <a:lumOff val="25000"/>
                </a:schemeClr>
              </a:solidFill>
            </a:endParaRPr>
          </a:p>
        </p:txBody>
      </p:sp>
      <p:sp>
        <p:nvSpPr>
          <p:cNvPr id="14" name="Rectangle 13"/>
          <p:cNvSpPr/>
          <p:nvPr/>
        </p:nvSpPr>
        <p:spPr>
          <a:xfrm>
            <a:off x="434949" y="3085098"/>
            <a:ext cx="8162130" cy="584775"/>
          </a:xfrm>
          <a:prstGeom prst="rect">
            <a:avLst/>
          </a:prstGeom>
          <a:noFill/>
        </p:spPr>
        <p:txBody>
          <a:bodyPr wrap="square">
            <a:spAutoFit/>
          </a:bodyPr>
          <a:lstStyle/>
          <a:p>
            <a:pPr>
              <a:defRPr/>
            </a:pPr>
            <a:r>
              <a:rPr lang="en-AU" sz="1600" dirty="0">
                <a:solidFill>
                  <a:schemeClr val="tx1">
                    <a:lumMod val="75000"/>
                    <a:lumOff val="25000"/>
                  </a:schemeClr>
                </a:solidFill>
              </a:rPr>
              <a:t>The NDIS will fund supports that the student would require which are associated with the</a:t>
            </a:r>
            <a:r>
              <a:rPr lang="en-AU" sz="1600" dirty="0"/>
              <a:t> </a:t>
            </a:r>
            <a:r>
              <a:rPr lang="en-AU" sz="1600" b="1" dirty="0">
                <a:solidFill>
                  <a:srgbClr val="00B050"/>
                </a:solidFill>
              </a:rPr>
              <a:t>functional impact of the student’s disability </a:t>
            </a:r>
            <a:r>
              <a:rPr lang="en-AU" sz="1600" dirty="0">
                <a:solidFill>
                  <a:schemeClr val="tx1">
                    <a:lumMod val="75000"/>
                    <a:lumOff val="25000"/>
                  </a:schemeClr>
                </a:solidFill>
              </a:rPr>
              <a:t>on </a:t>
            </a:r>
            <a:r>
              <a:rPr lang="en-AU" sz="1600" dirty="0" smtClean="0">
                <a:solidFill>
                  <a:schemeClr val="tx1">
                    <a:lumMod val="75000"/>
                    <a:lumOff val="25000"/>
                  </a:schemeClr>
                </a:solidFill>
              </a:rPr>
              <a:t>their daily living activities.</a:t>
            </a:r>
            <a:endParaRPr lang="en-GB" sz="1600" dirty="0">
              <a:solidFill>
                <a:schemeClr val="tx1">
                  <a:lumMod val="75000"/>
                  <a:lumOff val="25000"/>
                </a:schemeClr>
              </a:solidFill>
            </a:endParaRPr>
          </a:p>
        </p:txBody>
      </p:sp>
      <p:sp>
        <p:nvSpPr>
          <p:cNvPr id="26648" name="TextBox 5"/>
          <p:cNvSpPr txBox="1">
            <a:spLocks noChangeArrowheads="1"/>
          </p:cNvSpPr>
          <p:nvPr/>
        </p:nvSpPr>
        <p:spPr bwMode="auto">
          <a:xfrm>
            <a:off x="413285" y="1700129"/>
            <a:ext cx="4040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600" b="1" dirty="0" smtClean="0">
                <a:solidFill>
                  <a:schemeClr val="accent1">
                    <a:lumMod val="50000"/>
                  </a:schemeClr>
                </a:solidFill>
              </a:rPr>
              <a:t>Schools </a:t>
            </a:r>
            <a:r>
              <a:rPr lang="en-AU" altLang="en-US" sz="1600" b="1" dirty="0">
                <a:solidFill>
                  <a:schemeClr val="accent1">
                    <a:lumMod val="50000"/>
                  </a:schemeClr>
                </a:solidFill>
              </a:rPr>
              <a:t>Responsibility </a:t>
            </a:r>
          </a:p>
        </p:txBody>
      </p:sp>
      <p:sp>
        <p:nvSpPr>
          <p:cNvPr id="26649" name="TextBox 16"/>
          <p:cNvSpPr txBox="1">
            <a:spLocks noChangeArrowheads="1"/>
          </p:cNvSpPr>
          <p:nvPr/>
        </p:nvSpPr>
        <p:spPr bwMode="auto">
          <a:xfrm>
            <a:off x="415071" y="2731155"/>
            <a:ext cx="389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600" b="1" dirty="0">
                <a:solidFill>
                  <a:schemeClr val="accent1">
                    <a:lumMod val="50000"/>
                  </a:schemeClr>
                </a:solidFill>
              </a:rPr>
              <a:t>NDIS Responsibility </a:t>
            </a:r>
          </a:p>
        </p:txBody>
      </p:sp>
      <p:sp>
        <p:nvSpPr>
          <p:cNvPr id="7" name="Rectangle 6"/>
          <p:cNvSpPr/>
          <p:nvPr/>
        </p:nvSpPr>
        <p:spPr>
          <a:xfrm>
            <a:off x="434949" y="1105217"/>
            <a:ext cx="8241507" cy="584775"/>
          </a:xfrm>
          <a:prstGeom prst="rect">
            <a:avLst/>
          </a:prstGeom>
          <a:noFill/>
        </p:spPr>
        <p:txBody>
          <a:bodyPr wrap="square">
            <a:spAutoFit/>
          </a:bodyPr>
          <a:lstStyle/>
          <a:p>
            <a:pPr>
              <a:defRPr/>
            </a:pPr>
            <a:r>
              <a:rPr lang="en-AU" sz="1600" dirty="0">
                <a:solidFill>
                  <a:schemeClr val="tx1">
                    <a:lumMod val="75000"/>
                    <a:lumOff val="25000"/>
                  </a:schemeClr>
                </a:solidFill>
              </a:rPr>
              <a:t>Allocation of responsibilities </a:t>
            </a:r>
            <a:r>
              <a:rPr lang="en-AU" sz="1600" dirty="0" smtClean="0">
                <a:solidFill>
                  <a:schemeClr val="tx1">
                    <a:lumMod val="75000"/>
                    <a:lumOff val="25000"/>
                  </a:schemeClr>
                </a:solidFill>
              </a:rPr>
              <a:t>between the NDIS and education systems will </a:t>
            </a:r>
            <a:r>
              <a:rPr lang="en-AU" sz="1600" dirty="0">
                <a:solidFill>
                  <a:schemeClr val="tx1">
                    <a:lumMod val="75000"/>
                    <a:lumOff val="25000"/>
                  </a:schemeClr>
                </a:solidFill>
              </a:rPr>
              <a:t>be consistent with legal obligations of schools and government policy objectives for education.</a:t>
            </a:r>
            <a:endParaRPr lang="en-GB" sz="1600" dirty="0">
              <a:solidFill>
                <a:schemeClr val="tx1">
                  <a:lumMod val="75000"/>
                  <a:lumOff val="25000"/>
                </a:schemeClr>
              </a:solidFill>
            </a:endParaRPr>
          </a:p>
        </p:txBody>
      </p:sp>
      <p:sp>
        <p:nvSpPr>
          <p:cNvPr id="2" name="TextBox 1"/>
          <p:cNvSpPr txBox="1"/>
          <p:nvPr/>
        </p:nvSpPr>
        <p:spPr>
          <a:xfrm>
            <a:off x="495070" y="3939902"/>
            <a:ext cx="804190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1600" dirty="0">
                <a:solidFill>
                  <a:schemeClr val="tx1">
                    <a:lumMod val="75000"/>
                    <a:lumOff val="25000"/>
                  </a:schemeClr>
                </a:solidFill>
              </a:rPr>
              <a:t>E</a:t>
            </a:r>
            <a:r>
              <a:rPr lang="en-AU" sz="1600" dirty="0" smtClean="0">
                <a:solidFill>
                  <a:schemeClr val="tx1">
                    <a:lumMod val="75000"/>
                    <a:lumOff val="25000"/>
                  </a:schemeClr>
                </a:solidFill>
              </a:rPr>
              <a:t>ducation systems and schools will continue to support students with disability in accordance with current obligations. This creates some areas of overlap. The way these areas are funded and managed is the subject of national negotiations.</a:t>
            </a:r>
            <a:endParaRPr lang="en-GB" sz="1600" dirty="0">
              <a:solidFill>
                <a:schemeClr val="tx1">
                  <a:lumMod val="75000"/>
                  <a:lumOff val="25000"/>
                </a:schemeClr>
              </a:solidFill>
            </a:endParaRPr>
          </a:p>
        </p:txBody>
      </p:sp>
    </p:spTree>
    <p:extLst>
      <p:ext uri="{BB962C8B-B14F-4D97-AF65-F5344CB8AC3E}">
        <p14:creationId xmlns:p14="http://schemas.microsoft.com/office/powerpoint/2010/main" val="197047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648"/>
                                        </p:tgtEl>
                                        <p:attrNameLst>
                                          <p:attrName>style.visibility</p:attrName>
                                        </p:attrNameLst>
                                      </p:cBhvr>
                                      <p:to>
                                        <p:strVal val="visible"/>
                                      </p:to>
                                    </p:set>
                                    <p:anim calcmode="lin" valueType="num">
                                      <p:cBhvr additive="base">
                                        <p:cTn id="13" dur="500"/>
                                        <p:tgtEl>
                                          <p:spTgt spid="26648"/>
                                        </p:tgtEl>
                                        <p:attrNameLst>
                                          <p:attrName>ppt_y</p:attrName>
                                        </p:attrNameLst>
                                      </p:cBhvr>
                                      <p:tavLst>
                                        <p:tav tm="0">
                                          <p:val>
                                            <p:strVal val="#ppt_y+#ppt_h*1.125000"/>
                                          </p:val>
                                        </p:tav>
                                        <p:tav tm="100000">
                                          <p:val>
                                            <p:strVal val="#ppt_y"/>
                                          </p:val>
                                        </p:tav>
                                      </p:tavLst>
                                    </p:anim>
                                    <p:animEffect transition="in" filter="wipe(up)">
                                      <p:cBhvr>
                                        <p:cTn id="14" dur="500"/>
                                        <p:tgtEl>
                                          <p:spTgt spid="26648"/>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6649"/>
                                        </p:tgtEl>
                                        <p:attrNameLst>
                                          <p:attrName>style.visibility</p:attrName>
                                        </p:attrNameLst>
                                      </p:cBhvr>
                                      <p:to>
                                        <p:strVal val="visible"/>
                                      </p:to>
                                    </p:set>
                                    <p:anim calcmode="lin" valueType="num">
                                      <p:cBhvr additive="base">
                                        <p:cTn id="23" dur="500"/>
                                        <p:tgtEl>
                                          <p:spTgt spid="26649"/>
                                        </p:tgtEl>
                                        <p:attrNameLst>
                                          <p:attrName>ppt_y</p:attrName>
                                        </p:attrNameLst>
                                      </p:cBhvr>
                                      <p:tavLst>
                                        <p:tav tm="0">
                                          <p:val>
                                            <p:strVal val="#ppt_y+#ppt_h*1.125000"/>
                                          </p:val>
                                        </p:tav>
                                        <p:tav tm="100000">
                                          <p:val>
                                            <p:strVal val="#ppt_y"/>
                                          </p:val>
                                        </p:tav>
                                      </p:tavLst>
                                    </p:anim>
                                    <p:animEffect transition="in" filter="wipe(up)">
                                      <p:cBhvr>
                                        <p:cTn id="24" dur="500"/>
                                        <p:tgtEl>
                                          <p:spTgt spid="2664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ppt_y</p:attrName>
                                        </p:attrNameLst>
                                      </p:cBhvr>
                                      <p:tavLst>
                                        <p:tav tm="0">
                                          <p:val>
                                            <p:strVal val="#ppt_y+#ppt_h*1.125000"/>
                                          </p:val>
                                        </p:tav>
                                        <p:tav tm="100000">
                                          <p:val>
                                            <p:strVal val="#ppt_y"/>
                                          </p:val>
                                        </p:tav>
                                      </p:tavLst>
                                    </p:anim>
                                    <p:animEffect transition="in" filter="wipe(up)">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6648" grpId="0"/>
      <p:bldP spid="26649" grpId="0"/>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3"/>
          <p:cNvSpPr>
            <a:spLocks noGrp="1"/>
          </p:cNvSpPr>
          <p:nvPr>
            <p:ph type="title"/>
          </p:nvPr>
        </p:nvSpPr>
        <p:spPr>
          <a:xfrm>
            <a:off x="403339" y="375506"/>
            <a:ext cx="8280920" cy="576064"/>
          </a:xfrm>
          <a:extLst/>
        </p:spPr>
        <p:txBody>
          <a:bodyPr rtlCol="0" anchor="t">
            <a:noAutofit/>
          </a:bodyPr>
          <a:lstStyle/>
          <a:p>
            <a:pPr algn="ctr" eaLnBrk="1" fontAlgn="auto" hangingPunct="1">
              <a:spcAft>
                <a:spcPts val="0"/>
              </a:spcAft>
              <a:defRPr/>
            </a:pPr>
            <a:r>
              <a:rPr lang="en-AU" altLang="en-US" sz="2000" dirty="0" smtClean="0">
                <a:ea typeface="MS PGothic" pitchFamily="34" charset="-128"/>
                <a:cs typeface="ＭＳ Ｐゴシック" charset="0"/>
              </a:rPr>
              <a:t>The interface </a:t>
            </a:r>
            <a:r>
              <a:rPr lang="en-AU" altLang="en-US" sz="2000" dirty="0">
                <a:ea typeface="MS PGothic" pitchFamily="34" charset="-128"/>
                <a:cs typeface="ＭＳ Ｐゴシック" charset="0"/>
              </a:rPr>
              <a:t>between the NDIS and school education </a:t>
            </a:r>
            <a:endParaRPr lang="en-US" altLang="en-US" sz="2000" dirty="0">
              <a:ea typeface="MS PGothic" pitchFamily="34" charset="-128"/>
              <a:cs typeface="ＭＳ Ｐゴシック" charset="0"/>
            </a:endParaRPr>
          </a:p>
        </p:txBody>
      </p:sp>
      <p:graphicFrame>
        <p:nvGraphicFramePr>
          <p:cNvPr id="3" name="Diagram 2"/>
          <p:cNvGraphicFramePr/>
          <p:nvPr>
            <p:extLst>
              <p:ext uri="{D42A27DB-BD31-4B8C-83A1-F6EECF244321}">
                <p14:modId xmlns:p14="http://schemas.microsoft.com/office/powerpoint/2010/main" val="3384347455"/>
              </p:ext>
            </p:extLst>
          </p:nvPr>
        </p:nvGraphicFramePr>
        <p:xfrm>
          <a:off x="1583668" y="478616"/>
          <a:ext cx="5850663" cy="3804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61510" y="4166419"/>
            <a:ext cx="2844315" cy="861774"/>
          </a:xfrm>
          <a:prstGeom prst="rect">
            <a:avLst/>
          </a:prstGeom>
          <a:noFill/>
          <a:ln>
            <a:solidFill>
              <a:srgbClr val="000000"/>
            </a:solidFill>
          </a:ln>
        </p:spPr>
        <p:txBody>
          <a:bodyPr wrap="square" rtlCol="0">
            <a:spAutoFit/>
          </a:bodyPr>
          <a:lstStyle/>
          <a:p>
            <a:pPr algn="ctr"/>
            <a:r>
              <a:rPr lang="en-AU" sz="1000" dirty="0" smtClean="0"/>
              <a:t>Around 100,000 (15%) students in NSW public schools whose learning is impacted by disability (as defined by the Disability Discrimination Act and Disability Standards for Education)</a:t>
            </a:r>
            <a:endParaRPr lang="en-AU" sz="1000" dirty="0"/>
          </a:p>
        </p:txBody>
      </p:sp>
      <p:sp>
        <p:nvSpPr>
          <p:cNvPr id="7" name="TextBox 6"/>
          <p:cNvSpPr txBox="1"/>
          <p:nvPr/>
        </p:nvSpPr>
        <p:spPr>
          <a:xfrm>
            <a:off x="3244368" y="4468929"/>
            <a:ext cx="3060340" cy="553998"/>
          </a:xfrm>
          <a:prstGeom prst="rect">
            <a:avLst/>
          </a:prstGeom>
          <a:noFill/>
          <a:ln>
            <a:solidFill>
              <a:srgbClr val="000000"/>
            </a:solidFill>
          </a:ln>
        </p:spPr>
        <p:txBody>
          <a:bodyPr wrap="square" rtlCol="0">
            <a:spAutoFit/>
          </a:bodyPr>
          <a:lstStyle/>
          <a:p>
            <a:pPr algn="ctr"/>
            <a:r>
              <a:rPr lang="en-AU" sz="1000" dirty="0" smtClean="0"/>
              <a:t>Around 30,000 (3-4%) students in NSW public schools with disability are anticipated to be eligible for NDIS personalised support</a:t>
            </a:r>
            <a:endParaRPr lang="en-AU" sz="1000" dirty="0"/>
          </a:p>
        </p:txBody>
      </p:sp>
      <p:sp>
        <p:nvSpPr>
          <p:cNvPr id="8" name="TextBox 7"/>
          <p:cNvSpPr txBox="1"/>
          <p:nvPr/>
        </p:nvSpPr>
        <p:spPr>
          <a:xfrm>
            <a:off x="6876256" y="4152983"/>
            <a:ext cx="2016224" cy="861774"/>
          </a:xfrm>
          <a:prstGeom prst="rect">
            <a:avLst/>
          </a:prstGeom>
          <a:noFill/>
          <a:ln>
            <a:solidFill>
              <a:srgbClr val="000000"/>
            </a:solidFill>
          </a:ln>
        </p:spPr>
        <p:txBody>
          <a:bodyPr wrap="square" rtlCol="0">
            <a:spAutoFit/>
          </a:bodyPr>
          <a:lstStyle/>
          <a:p>
            <a:pPr algn="ctr"/>
            <a:r>
              <a:rPr lang="en-AU" sz="1000" dirty="0" smtClean="0"/>
              <a:t>Around 140,000 people in NSW aged 0-65, including</a:t>
            </a:r>
          </a:p>
          <a:p>
            <a:pPr algn="ctr"/>
            <a:r>
              <a:rPr lang="en-AU" sz="1000" dirty="0"/>
              <a:t>a</a:t>
            </a:r>
            <a:r>
              <a:rPr lang="en-AU" sz="1000" dirty="0" smtClean="0"/>
              <a:t>bout 40,000 children and young people, are expected to be NDIS participants</a:t>
            </a:r>
            <a:endParaRPr lang="en-AU" sz="1000" dirty="0"/>
          </a:p>
        </p:txBody>
      </p:sp>
      <p:sp>
        <p:nvSpPr>
          <p:cNvPr id="6" name="Right Arrow 5"/>
          <p:cNvSpPr/>
          <p:nvPr/>
        </p:nvSpPr>
        <p:spPr>
          <a:xfrm rot="18845118">
            <a:off x="1409021" y="3641873"/>
            <a:ext cx="1074107" cy="1574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FF0000"/>
              </a:solidFill>
            </a:endParaRPr>
          </a:p>
        </p:txBody>
      </p:sp>
      <p:sp>
        <p:nvSpPr>
          <p:cNvPr id="10" name="Right Arrow 9"/>
          <p:cNvSpPr/>
          <p:nvPr/>
        </p:nvSpPr>
        <p:spPr>
          <a:xfrm rot="16200000">
            <a:off x="4181674" y="3876065"/>
            <a:ext cx="1038058" cy="1476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FF0000"/>
              </a:solidFill>
            </a:endParaRPr>
          </a:p>
        </p:txBody>
      </p:sp>
      <p:sp>
        <p:nvSpPr>
          <p:cNvPr id="11" name="Right Arrow 10"/>
          <p:cNvSpPr/>
          <p:nvPr/>
        </p:nvSpPr>
        <p:spPr>
          <a:xfrm rot="13131612">
            <a:off x="7112641" y="3677248"/>
            <a:ext cx="1158446" cy="13548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FF0000"/>
              </a:solidFill>
            </a:endParaRPr>
          </a:p>
        </p:txBody>
      </p:sp>
    </p:spTree>
    <p:extLst>
      <p:ext uri="{BB962C8B-B14F-4D97-AF65-F5344CB8AC3E}">
        <p14:creationId xmlns:p14="http://schemas.microsoft.com/office/powerpoint/2010/main" val="11556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6BAB4CEC-A45A-4316-BFD7-CE73887BFA11}"/>
                                            </p:graphicEl>
                                          </p:spTgt>
                                        </p:tgtEl>
                                        <p:attrNameLst>
                                          <p:attrName>style.visibility</p:attrName>
                                        </p:attrNameLst>
                                      </p:cBhvr>
                                      <p:to>
                                        <p:strVal val="visible"/>
                                      </p:to>
                                    </p:set>
                                    <p:animEffect transition="in" filter="fade">
                                      <p:cBhvr>
                                        <p:cTn id="7" dur="1000"/>
                                        <p:tgtEl>
                                          <p:spTgt spid="3">
                                            <p:graphicEl>
                                              <a:dgm id="{6BAB4CEC-A45A-4316-BFD7-CE73887BFA11}"/>
                                            </p:graphicEl>
                                          </p:spTgt>
                                        </p:tgtEl>
                                      </p:cBhvr>
                                    </p:animEffect>
                                    <p:anim calcmode="lin" valueType="num">
                                      <p:cBhvr>
                                        <p:cTn id="8" dur="1000" fill="hold"/>
                                        <p:tgtEl>
                                          <p:spTgt spid="3">
                                            <p:graphicEl>
                                              <a:dgm id="{6BAB4CEC-A45A-4316-BFD7-CE73887BFA1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6BAB4CEC-A45A-4316-BFD7-CE73887BFA1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40E60414-1BEC-4C31-BEDB-6814A45BAFA4}"/>
                                            </p:graphicEl>
                                          </p:spTgt>
                                        </p:tgtEl>
                                        <p:attrNameLst>
                                          <p:attrName>style.visibility</p:attrName>
                                        </p:attrNameLst>
                                      </p:cBhvr>
                                      <p:to>
                                        <p:strVal val="visible"/>
                                      </p:to>
                                    </p:set>
                                    <p:animEffect transition="in" filter="fade">
                                      <p:cBhvr>
                                        <p:cTn id="14" dur="1000"/>
                                        <p:tgtEl>
                                          <p:spTgt spid="3">
                                            <p:graphicEl>
                                              <a:dgm id="{40E60414-1BEC-4C31-BEDB-6814A45BAFA4}"/>
                                            </p:graphicEl>
                                          </p:spTgt>
                                        </p:tgtEl>
                                      </p:cBhvr>
                                    </p:animEffect>
                                    <p:anim calcmode="lin" valueType="num">
                                      <p:cBhvr>
                                        <p:cTn id="15" dur="1000" fill="hold"/>
                                        <p:tgtEl>
                                          <p:spTgt spid="3">
                                            <p:graphicEl>
                                              <a:dgm id="{40E60414-1BEC-4C31-BEDB-6814A45BAFA4}"/>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40E60414-1BEC-4C31-BEDB-6814A45BAFA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Department of Education Powerpoint Templat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ody 2">
  <a:themeElements>
    <a:clrScheme name="Bright Blue">
      <a:dk1>
        <a:srgbClr val="0087BB"/>
      </a:dk1>
      <a:lt1>
        <a:sysClr val="window" lastClr="FFFFFF"/>
      </a:lt1>
      <a:dk2>
        <a:srgbClr val="0087BB"/>
      </a:dk2>
      <a:lt2>
        <a:srgbClr val="FFFFFF"/>
      </a:lt2>
      <a:accent1>
        <a:srgbClr val="394A59"/>
      </a:accent1>
      <a:accent2>
        <a:srgbClr val="394A59"/>
      </a:accent2>
      <a:accent3>
        <a:srgbClr val="394A59"/>
      </a:accent3>
      <a:accent4>
        <a:srgbClr val="394A59"/>
      </a:accent4>
      <a:accent5>
        <a:srgbClr val="394A59"/>
      </a:accent5>
      <a:accent6>
        <a:srgbClr val="394A59"/>
      </a:accent6>
      <a:hlink>
        <a:srgbClr val="0087BB"/>
      </a:hlink>
      <a:folHlink>
        <a:srgbClr val="0087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Department of Education Powerpoint Template</Template>
  <TotalTime>1439</TotalTime>
  <Words>2206</Words>
  <Application>Microsoft Office PowerPoint</Application>
  <PresentationFormat>On-screen Show (16:9)</PresentationFormat>
  <Paragraphs>260</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Department of Education Powerpoint Template</vt:lpstr>
      <vt:lpstr>Body 2</vt:lpstr>
      <vt:lpstr>  Learning and Wellbeing</vt:lpstr>
      <vt:lpstr>The Context – disability Experiences and expectations</vt:lpstr>
      <vt:lpstr>What IS The NDIS?</vt:lpstr>
      <vt:lpstr>NDIS reform</vt:lpstr>
      <vt:lpstr>Who is eligible for personalised disability supports through NDIS? </vt:lpstr>
      <vt:lpstr>Features of THE NDIS </vt:lpstr>
      <vt:lpstr>NDIS Framework</vt:lpstr>
      <vt:lpstr>Applied Principles – School Education </vt:lpstr>
      <vt:lpstr>The interface between the NDIS and school education </vt:lpstr>
      <vt:lpstr>from trial to full implementation in NSW</vt:lpstr>
      <vt:lpstr>NDIS Transition Schedule</vt:lpstr>
      <vt:lpstr>Transition to the NDIS – a phased approach</vt:lpstr>
      <vt:lpstr>NDIS Planning Process</vt:lpstr>
      <vt:lpstr>Transition by cohort</vt:lpstr>
      <vt:lpstr>Transition to the NDIS – Referral of ‘new participants’</vt:lpstr>
      <vt:lpstr>Transition to the NDIS – Impact on Schools</vt:lpstr>
      <vt:lpstr>NDIS – the benefits for children and young people</vt:lpstr>
      <vt:lpstr>Opportunities and challenges for schools</vt:lpstr>
      <vt:lpstr>NDIS issues resolution – internal support arrangements</vt:lpstr>
      <vt:lpstr>Information and communications</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and Wellbeing</dc:title>
  <dc:creator>Robert Goodman</dc:creator>
  <cp:lastModifiedBy>Garrett, Collette</cp:lastModifiedBy>
  <cp:revision>151</cp:revision>
  <cp:lastPrinted>2016-09-22T00:12:29Z</cp:lastPrinted>
  <dcterms:created xsi:type="dcterms:W3CDTF">2015-11-23T03:59:47Z</dcterms:created>
  <dcterms:modified xsi:type="dcterms:W3CDTF">2016-09-22T00:16:38Z</dcterms:modified>
</cp:coreProperties>
</file>