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89" r:id="rId3"/>
    <p:sldId id="290" r:id="rId4"/>
    <p:sldId id="265" r:id="rId5"/>
    <p:sldId id="271" r:id="rId6"/>
    <p:sldId id="284" r:id="rId7"/>
    <p:sldId id="281" r:id="rId8"/>
    <p:sldId id="282" r:id="rId9"/>
    <p:sldId id="283" r:id="rId10"/>
    <p:sldId id="285" r:id="rId11"/>
    <p:sldId id="286" r:id="rId12"/>
    <p:sldId id="288" r:id="rId13"/>
    <p:sldId id="292" r:id="rId14"/>
    <p:sldId id="272" r:id="rId15"/>
    <p:sldId id="275" r:id="rId16"/>
    <p:sldId id="291" r:id="rId17"/>
  </p:sldIdLst>
  <p:sldSz cx="9144000" cy="5143500" type="screen16x9"/>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485">
          <p15:clr>
            <a:srgbClr val="A4A3A4"/>
          </p15:clr>
        </p15:guide>
        <p15:guide id="2" pos="1897">
          <p15:clr>
            <a:srgbClr val="A4A3A4"/>
          </p15:clr>
        </p15:guide>
        <p15:guide id="3" orient="horz" pos="2144">
          <p15:clr>
            <a:srgbClr val="A4A3A4"/>
          </p15:clr>
        </p15:guide>
        <p15:guide id="4" pos="3131">
          <p15:clr>
            <a:srgbClr val="A4A3A4"/>
          </p15:clr>
        </p15:guide>
        <p15:guide id="5" orient="horz" pos="3635">
          <p15:clr>
            <a:srgbClr val="A4A3A4"/>
          </p15:clr>
        </p15:guide>
        <p15:guide id="6" orient="horz" pos="2237">
          <p15:clr>
            <a:srgbClr val="A4A3A4"/>
          </p15:clr>
        </p15:guide>
        <p15:guide id="7" pos="1953">
          <p15:clr>
            <a:srgbClr val="A4A3A4"/>
          </p15:clr>
        </p15:guide>
        <p15:guide id="8" pos="3224">
          <p15:clr>
            <a:srgbClr val="A4A3A4"/>
          </p15:clr>
        </p15:guide>
        <p15:guide id="9" pos="1896">
          <p15:clr>
            <a:srgbClr val="A4A3A4"/>
          </p15:clr>
        </p15:guide>
        <p15:guide id="10"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25968"/>
    <a:srgbClr val="00ABC3"/>
    <a:srgbClr val="E7F1F5"/>
    <a:srgbClr val="FFFFFF"/>
    <a:srgbClr val="00B17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7761" autoAdjust="0"/>
  </p:normalViewPr>
  <p:slideViewPr>
    <p:cSldViewPr snapToObjects="1">
      <p:cViewPr varScale="1">
        <p:scale>
          <a:sx n="70" d="100"/>
          <a:sy n="70" d="100"/>
        </p:scale>
        <p:origin x="759" y="30"/>
      </p:cViewPr>
      <p:guideLst>
        <p:guide orient="horz" pos="1620"/>
        <p:guide pos="2880"/>
      </p:guideLst>
    </p:cSldViewPr>
  </p:slideViewPr>
  <p:notesTextViewPr>
    <p:cViewPr>
      <p:scale>
        <a:sx n="1" d="1"/>
        <a:sy n="1" d="1"/>
      </p:scale>
      <p:origin x="0" y="0"/>
    </p:cViewPr>
  </p:notesTextViewPr>
  <p:notesViewPr>
    <p:cSldViewPr snapToObjects="1">
      <p:cViewPr varScale="1">
        <p:scale>
          <a:sx n="109" d="100"/>
          <a:sy n="109" d="100"/>
        </p:scale>
        <p:origin x="1212" y="78"/>
      </p:cViewPr>
      <p:guideLst>
        <p:guide orient="horz" pos="3485"/>
        <p:guide pos="1897"/>
        <p:guide orient="horz" pos="2144"/>
        <p:guide pos="3131"/>
        <p:guide orient="horz" pos="3635"/>
        <p:guide orient="horz" pos="2237"/>
        <p:guide pos="1953"/>
        <p:guide pos="3224"/>
        <p:guide pos="1896"/>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435000" cy="354965"/>
          </a:xfrm>
          <a:prstGeom prst="rect">
            <a:avLst/>
          </a:prstGeom>
        </p:spPr>
        <p:txBody>
          <a:bodyPr vert="horz" lIns="86198" tIns="43099" rIns="86198" bIns="43099" rtlCol="0"/>
          <a:lstStyle>
            <a:lvl1pPr algn="l">
              <a:defRPr sz="1100"/>
            </a:lvl1pPr>
          </a:lstStyle>
          <a:p>
            <a:endParaRPr lang="en-AU"/>
          </a:p>
        </p:txBody>
      </p:sp>
      <p:sp>
        <p:nvSpPr>
          <p:cNvPr id="3" name="Date Placeholder 2"/>
          <p:cNvSpPr>
            <a:spLocks noGrp="1"/>
          </p:cNvSpPr>
          <p:nvPr>
            <p:ph type="dt" idx="1"/>
          </p:nvPr>
        </p:nvSpPr>
        <p:spPr>
          <a:xfrm>
            <a:off x="5797247" y="3"/>
            <a:ext cx="4435000" cy="354965"/>
          </a:xfrm>
          <a:prstGeom prst="rect">
            <a:avLst/>
          </a:prstGeom>
        </p:spPr>
        <p:txBody>
          <a:bodyPr vert="horz" lIns="86198" tIns="43099" rIns="86198" bIns="43099" rtlCol="0"/>
          <a:lstStyle>
            <a:lvl1pPr algn="r">
              <a:defRPr sz="1100"/>
            </a:lvl1pPr>
          </a:lstStyle>
          <a:p>
            <a:fld id="{816A575B-F4C7-4011-A893-9E91E51A3214}" type="datetimeFigureOut">
              <a:rPr lang="en-AU" smtClean="0"/>
              <a:t>26/11/2018</a:t>
            </a:fld>
            <a:endParaRPr lang="en-AU"/>
          </a:p>
        </p:txBody>
      </p:sp>
      <p:sp>
        <p:nvSpPr>
          <p:cNvPr id="4" name="Slide Image Placeholder 3"/>
          <p:cNvSpPr>
            <a:spLocks noGrp="1" noRot="1" noChangeAspect="1"/>
          </p:cNvSpPr>
          <p:nvPr>
            <p:ph type="sldImg" idx="2"/>
          </p:nvPr>
        </p:nvSpPr>
        <p:spPr>
          <a:xfrm>
            <a:off x="2751138" y="531813"/>
            <a:ext cx="4732337" cy="2662237"/>
          </a:xfrm>
          <a:prstGeom prst="rect">
            <a:avLst/>
          </a:prstGeom>
          <a:noFill/>
          <a:ln w="12700">
            <a:solidFill>
              <a:prstClr val="black"/>
            </a:solidFill>
          </a:ln>
        </p:spPr>
        <p:txBody>
          <a:bodyPr vert="horz" lIns="86198" tIns="43099" rIns="86198" bIns="43099" rtlCol="0" anchor="ctr"/>
          <a:lstStyle/>
          <a:p>
            <a:endParaRPr lang="en-AU"/>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86198" tIns="43099" rIns="86198" bIns="430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6743106"/>
            <a:ext cx="4435000" cy="354965"/>
          </a:xfrm>
          <a:prstGeom prst="rect">
            <a:avLst/>
          </a:prstGeom>
        </p:spPr>
        <p:txBody>
          <a:bodyPr vert="horz" lIns="86198" tIns="43099" rIns="86198" bIns="43099" rtlCol="0" anchor="b"/>
          <a:lstStyle>
            <a:lvl1pPr algn="l">
              <a:defRPr sz="1100"/>
            </a:lvl1pPr>
          </a:lstStyle>
          <a:p>
            <a:endParaRPr lang="en-AU"/>
          </a:p>
        </p:txBody>
      </p:sp>
      <p:sp>
        <p:nvSpPr>
          <p:cNvPr id="7" name="Slide Number Placeholder 6"/>
          <p:cNvSpPr>
            <a:spLocks noGrp="1"/>
          </p:cNvSpPr>
          <p:nvPr>
            <p:ph type="sldNum" sz="quarter" idx="5"/>
          </p:nvPr>
        </p:nvSpPr>
        <p:spPr>
          <a:xfrm>
            <a:off x="5797247" y="6743106"/>
            <a:ext cx="4435000" cy="354965"/>
          </a:xfrm>
          <a:prstGeom prst="rect">
            <a:avLst/>
          </a:prstGeom>
        </p:spPr>
        <p:txBody>
          <a:bodyPr vert="horz" lIns="86198" tIns="43099" rIns="86198" bIns="43099"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training/for-school-based-staf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twww.det.nsw.edu.au/schoolwebsit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website-support/school-website-service/getting-started/web-t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website-support/school-website-service/content/taking-photo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86">
              <a:lnSpc>
                <a:spcPct val="120000"/>
              </a:lnSpc>
              <a:defRPr sz="1800" i="1"/>
            </a:pPr>
            <a:r>
              <a:rPr lang="en-AU" sz="1200" b="1" i="0" dirty="0"/>
              <a:t>Note to </a:t>
            </a:r>
            <a:r>
              <a:rPr lang="en-AU" sz="1200" b="1" i="0" dirty="0" smtClean="0"/>
              <a:t>presenter</a:t>
            </a:r>
          </a:p>
          <a:p>
            <a:pPr defTabSz="990386">
              <a:lnSpc>
                <a:spcPct val="120000"/>
              </a:lnSpc>
              <a:defRPr sz="1800" i="1"/>
            </a:pPr>
            <a:r>
              <a:rPr lang="en-AU" sz="1200" b="1" i="0" dirty="0" smtClean="0"/>
              <a:t>Before </a:t>
            </a:r>
            <a:r>
              <a:rPr lang="en-AU" sz="1200" b="1" i="0" dirty="0"/>
              <a:t>commencing this module please read the separate Presenter Notes which outline all  preparation required to successfully present each session. </a:t>
            </a:r>
          </a:p>
          <a:p>
            <a:pPr>
              <a:lnSpc>
                <a:spcPct val="120000"/>
              </a:lnSpc>
              <a:defRPr sz="1800" i="1"/>
            </a:pPr>
            <a:endParaRPr lang="en-AU" sz="1200" i="0" dirty="0"/>
          </a:p>
          <a:p>
            <a:pPr>
              <a:lnSpc>
                <a:spcPct val="120000"/>
              </a:lnSpc>
              <a:defRPr sz="1800" i="1"/>
            </a:pPr>
            <a:r>
              <a:rPr lang="en-AU" sz="1200" i="0" dirty="0"/>
              <a:t>Welcome to the second session of the Digital content – Website module supporting the written communication  focus of the Excellence in School Administration Framework.</a:t>
            </a:r>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a:t>
            </a:r>
          </a:p>
          <a:p>
            <a:pPr>
              <a:lnSpc>
                <a:spcPct val="120000"/>
              </a:lnSpc>
              <a:defRPr sz="1800" i="1"/>
            </a:pPr>
            <a:endParaRPr lang="en-AU" sz="1200" dirty="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44438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b="1"/>
            </a:pPr>
            <a:r>
              <a:rPr lang="en-AU" sz="1200" i="0" dirty="0"/>
              <a:t>Activity (10 minutes)</a:t>
            </a:r>
          </a:p>
          <a:p>
            <a:pPr>
              <a:defRPr sz="1800" b="1"/>
            </a:pPr>
            <a:r>
              <a:rPr lang="en-AU" sz="1200" i="0" dirty="0"/>
              <a:t>Open your school website and write down your thoughts on the following:</a:t>
            </a:r>
          </a:p>
          <a:p>
            <a:pPr marL="185698" indent="-185698">
              <a:buSzPct val="100000"/>
              <a:buFont typeface="Arial"/>
              <a:buChar char="•"/>
              <a:defRPr sz="1800" i="1"/>
            </a:pPr>
            <a:r>
              <a:rPr lang="en-AU" sz="1200" i="0" dirty="0"/>
              <a:t>what is the first thing you notice?</a:t>
            </a:r>
          </a:p>
          <a:p>
            <a:pPr marL="185698" indent="-185698">
              <a:buSzPct val="100000"/>
              <a:buFont typeface="Arial"/>
              <a:buChar char="•"/>
              <a:defRPr sz="1800" i="1"/>
            </a:pPr>
            <a:r>
              <a:rPr lang="en-AU" sz="1200" i="0" dirty="0"/>
              <a:t>are the colours bright (school colours)?</a:t>
            </a:r>
          </a:p>
          <a:p>
            <a:pPr marL="185698" indent="-185698">
              <a:buSzPct val="100000"/>
              <a:buFont typeface="Arial"/>
              <a:buChar char="•"/>
              <a:defRPr sz="1800" i="1"/>
            </a:pPr>
            <a:r>
              <a:rPr lang="en-AU" sz="1200" i="0" dirty="0"/>
              <a:t>is it easy to navigate?</a:t>
            </a:r>
          </a:p>
          <a:p>
            <a:pPr marL="185698" indent="-185698">
              <a:buSzPct val="100000"/>
              <a:buFont typeface="Arial"/>
              <a:buChar char="•"/>
              <a:defRPr sz="1800" i="1"/>
            </a:pPr>
            <a:r>
              <a:rPr lang="en-AU" sz="1200" i="0" dirty="0"/>
              <a:t>is it up-to-date? </a:t>
            </a:r>
          </a:p>
          <a:p>
            <a:pPr marL="185698" indent="-185698">
              <a:buSzPct val="100000"/>
              <a:buFont typeface="Arial"/>
              <a:buChar char="•"/>
              <a:defRPr sz="1800" i="1"/>
            </a:pPr>
            <a:r>
              <a:rPr lang="en-AU" sz="1200" i="0" dirty="0"/>
              <a:t>are the photos current?</a:t>
            </a:r>
          </a:p>
          <a:p>
            <a:pPr marL="185698" indent="-185698">
              <a:buSzPct val="100000"/>
              <a:buFont typeface="Arial"/>
              <a:buChar char="•"/>
              <a:defRPr sz="1800" i="1"/>
            </a:pPr>
            <a:r>
              <a:rPr lang="en-AU" sz="1200" i="0" dirty="0"/>
              <a:t>is the calendar up-to-date?</a:t>
            </a:r>
          </a:p>
          <a:p>
            <a:pPr>
              <a:defRPr sz="1800"/>
            </a:pPr>
            <a:endParaRPr lang="en-AU" sz="1200" i="0" dirty="0"/>
          </a:p>
          <a:p>
            <a:pPr>
              <a:defRPr sz="1800"/>
            </a:pPr>
            <a:r>
              <a:rPr lang="en-AU" sz="1200" i="0" dirty="0"/>
              <a:t>What suggestions would your website team take to the principal following this activity?</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07039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There are a number of tutorials, on the School Website Service, for authors to learn about completing various tasks on their website.</a:t>
            </a:r>
          </a:p>
          <a:p>
            <a:r>
              <a:rPr lang="en-AU" i="0" dirty="0"/>
              <a:t> </a:t>
            </a:r>
          </a:p>
          <a:p>
            <a:r>
              <a:rPr lang="en-AU" b="1" i="0" dirty="0"/>
              <a:t>Click on the link on this slide and select one of the tutorials (refer to pre-reading link).</a:t>
            </a:r>
            <a:endParaRPr lang="en-AU"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Tree>
    <p:extLst>
      <p:ext uri="{BB962C8B-B14F-4D97-AF65-F5344CB8AC3E}">
        <p14:creationId xmlns:p14="http://schemas.microsoft.com/office/powerpoint/2010/main" val="102469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dirty="0"/>
              <a:t>The school website learning link has reference sheets to assist when making changes to your school website. </a:t>
            </a:r>
          </a:p>
          <a:p>
            <a:r>
              <a:rPr lang="en-AU" sz="1200" i="0" dirty="0"/>
              <a:t>When you open the reference sheets you will see User Guides for tasks such as adding pages, editing your homepage and creating photo albums. </a:t>
            </a:r>
          </a:p>
          <a:p>
            <a:endParaRPr lang="en-AU" sz="1200" i="0" dirty="0"/>
          </a:p>
          <a:p>
            <a:pPr defTabSz="914314">
              <a:lnSpc>
                <a:spcPct val="120000"/>
              </a:lnSpc>
              <a:defRPr sz="1800" b="1" i="1"/>
            </a:pPr>
            <a:r>
              <a:rPr lang="en-AU" sz="1200" i="0" dirty="0"/>
              <a:t>Click on the link on this slide and select one of the </a:t>
            </a:r>
            <a:r>
              <a:rPr lang="en-AU" sz="1200" i="0" dirty="0" smtClean="0"/>
              <a:t>author </a:t>
            </a:r>
            <a:r>
              <a:rPr lang="en-AU" sz="1200" i="0" dirty="0"/>
              <a:t>reference sheets (refer to pre-reading link).</a:t>
            </a:r>
          </a:p>
          <a:p>
            <a:pPr>
              <a:defRPr sz="1800" b="1" i="1"/>
            </a:pPr>
            <a:endParaRPr lang="en-AU" sz="1200" i="0" dirty="0"/>
          </a:p>
          <a:p>
            <a:pPr defTabSz="990386">
              <a:defRPr/>
            </a:pPr>
            <a:r>
              <a:rPr lang="en-AU" sz="1200" i="0" dirty="0"/>
              <a:t>You can work online and step-by-step with these user guides.</a:t>
            </a:r>
          </a:p>
          <a:p>
            <a:pPr defTabSz="990386">
              <a:defRPr/>
            </a:pPr>
            <a:endParaRPr lang="en-AU" sz="1200" i="0" dirty="0"/>
          </a:p>
          <a:p>
            <a:pPr defTabSz="990386">
              <a:defRPr/>
            </a:pPr>
            <a:r>
              <a:rPr lang="en-AU" sz="1200" i="0" dirty="0"/>
              <a:t>Note: there are two key roles in maintaining school websites. </a:t>
            </a:r>
          </a:p>
          <a:p>
            <a:pPr marL="185698" indent="-185698" defTabSz="990386">
              <a:buFont typeface="Arial" panose="020B0604020202020204" pitchFamily="34" charset="0"/>
              <a:buChar char="•"/>
              <a:defRPr/>
            </a:pPr>
            <a:r>
              <a:rPr lang="en-AU" sz="1200" i="0" dirty="0"/>
              <a:t>an author is someone who can create pages and content on your website, however, they must send their changes to an approver to review and publish in order to see it on the website.</a:t>
            </a:r>
          </a:p>
          <a:p>
            <a:pPr marL="185698" indent="-185698" defTabSz="990386">
              <a:buFont typeface="Arial" panose="020B0604020202020204" pitchFamily="34" charset="0"/>
              <a:buChar char="•"/>
              <a:defRPr/>
            </a:pPr>
            <a:r>
              <a:rPr lang="en-AU" sz="1200" i="0" dirty="0"/>
              <a:t>an approver can create pages and content on your website. They also have additional permission to approve authors’ changes on the website, set up users, change colours and designs and move pages on the website.</a:t>
            </a:r>
          </a:p>
          <a:p>
            <a:endParaRPr lang="en-AU" sz="1200" i="1"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Tree>
    <p:extLst>
      <p:ext uri="{BB962C8B-B14F-4D97-AF65-F5344CB8AC3E}">
        <p14:creationId xmlns:p14="http://schemas.microsoft.com/office/powerpoint/2010/main" val="311164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C&amp;E </a:t>
            </a:r>
            <a:r>
              <a:rPr lang="en-AU" i="0" dirty="0"/>
              <a:t>directorate facilitate professional learning in face-to-face training and e-learning courses. </a:t>
            </a:r>
          </a:p>
          <a:p>
            <a:r>
              <a:rPr lang="en-AU" i="0" dirty="0"/>
              <a:t> </a:t>
            </a:r>
          </a:p>
          <a:p>
            <a:r>
              <a:rPr lang="en-AU" i="0" dirty="0"/>
              <a:t>The training courses and current training calendar can be found on the C&amp;E website. </a:t>
            </a:r>
          </a:p>
          <a:p>
            <a:r>
              <a:rPr lang="en-AU" dirty="0"/>
              <a:t> </a:t>
            </a:r>
          </a:p>
          <a:p>
            <a:r>
              <a:rPr lang="en-AU" b="1" dirty="0"/>
              <a:t>https://education.nsw.gov.au/inside-the-department/communication-and-engagement/training/for-school-based-staff</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3"/>
              </a:rPr>
              <a:t>Click here for – Training for school-based staff</a:t>
            </a:r>
            <a:endParaRPr lang="en-AU" sz="120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Tree>
    <p:extLst>
      <p:ext uri="{BB962C8B-B14F-4D97-AF65-F5344CB8AC3E}">
        <p14:creationId xmlns:p14="http://schemas.microsoft.com/office/powerpoint/2010/main" val="151802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86">
              <a:lnSpc>
                <a:spcPct val="120000"/>
              </a:lnSpc>
              <a:defRPr sz="1800" i="1"/>
            </a:pPr>
            <a:r>
              <a:rPr lang="en-AU" sz="1200" b="1" i="0" dirty="0"/>
              <a:t>Ask participants to reflect on what they have learned in this </a:t>
            </a:r>
            <a:r>
              <a:rPr lang="en-AU" sz="1200" b="1" i="0" dirty="0" smtClean="0"/>
              <a:t>session.</a:t>
            </a:r>
            <a:endParaRPr lang="en-AU" sz="1200" i="0" dirty="0"/>
          </a:p>
          <a:p>
            <a:pPr>
              <a:lnSpc>
                <a:spcPct val="120000"/>
              </a:lnSpc>
              <a:defRPr sz="1800" i="1"/>
            </a:pPr>
            <a:endParaRPr lang="en-AU" sz="1200" i="0" dirty="0"/>
          </a:p>
          <a:p>
            <a:pPr>
              <a:lnSpc>
                <a:spcPct val="120000"/>
              </a:lnSpc>
              <a:defRPr sz="1800" i="1"/>
            </a:pPr>
            <a:r>
              <a:rPr lang="en-AU" sz="1200" i="0" dirty="0"/>
              <a:t>Has this session given you:</a:t>
            </a:r>
          </a:p>
          <a:p>
            <a:pPr>
              <a:lnSpc>
                <a:spcPct val="120000"/>
              </a:lnSpc>
              <a:defRPr sz="1800" i="1"/>
            </a:pPr>
            <a:endParaRPr lang="en-AU" sz="1200" i="0" dirty="0"/>
          </a:p>
          <a:p>
            <a:pPr marL="507846" indent="-271804" defTabSz="329027">
              <a:spcBef>
                <a:spcPts val="2275"/>
              </a:spcBef>
              <a:buSzPct val="100000"/>
              <a:buFont typeface="Arial" panose="020B0604020202020204" pitchFamily="34" charset="0"/>
              <a:buChar char="•"/>
              <a:defRPr sz="2651"/>
            </a:pPr>
            <a:r>
              <a:rPr lang="en-AU" sz="1200" i="0" dirty="0"/>
              <a:t>the confidence to express interest in becoming a member of the school website team</a:t>
            </a:r>
          </a:p>
          <a:p>
            <a:pPr marL="507846" indent="-271804" defTabSz="329027">
              <a:spcBef>
                <a:spcPts val="2275"/>
              </a:spcBef>
              <a:buSzPct val="100000"/>
              <a:buFont typeface="Arial" panose="020B0604020202020204" pitchFamily="34" charset="0"/>
              <a:buChar char="•"/>
              <a:defRPr sz="2651"/>
            </a:pPr>
            <a:r>
              <a:rPr lang="en-AU" sz="1200" i="0" dirty="0"/>
              <a:t>an understanding of how to assess your school website content to ensure it is current and suited to your </a:t>
            </a:r>
            <a:r>
              <a:rPr lang="en-AU" sz="1200" i="0" dirty="0" smtClean="0"/>
              <a:t>audience?</a:t>
            </a:r>
            <a:endParaRPr lang="en-AU" sz="1200" i="0" dirty="0"/>
          </a:p>
          <a:p>
            <a:pPr>
              <a:lnSpc>
                <a:spcPct val="120000"/>
              </a:lnSpc>
              <a:buSzPct val="75000"/>
              <a:defRPr sz="1800" i="1"/>
            </a:pPr>
            <a:endParaRPr lang="en-AU" sz="1200" i="0" dirty="0"/>
          </a:p>
          <a:p>
            <a:pPr defTabSz="990386">
              <a:lnSpc>
                <a:spcPct val="120000"/>
              </a:lnSpc>
              <a:buSzPct val="75000"/>
              <a:defRPr sz="1800" i="1"/>
            </a:pPr>
            <a:r>
              <a:rPr lang="en-AU" sz="1200" b="1" i="0" dirty="0"/>
              <a:t>Ask  participants to reflect individually and then share with the person next to </a:t>
            </a:r>
            <a:r>
              <a:rPr lang="en-AU" sz="1200" b="1" i="0" dirty="0" smtClean="0"/>
              <a:t>them.</a:t>
            </a:r>
            <a:endParaRPr lang="en-AU" sz="1200" i="0" dirty="0"/>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3777248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This module is one of a series of developed resources to support the Excellence in school administration customer relationships framework.</a:t>
            </a:r>
          </a:p>
          <a:p>
            <a:endParaRPr lang="en-AU" i="0" dirty="0" smtClean="0"/>
          </a:p>
          <a:p>
            <a:r>
              <a:rPr lang="en-AU" i="0" dirty="0" smtClean="0"/>
              <a:t>These are all located on the DoE Professional learning</a:t>
            </a:r>
            <a:r>
              <a:rPr lang="en-AU" i="0" baseline="0" dirty="0" smtClean="0"/>
              <a:t> website, School Administrative and Support webpage which can be accessed via the portal, Inside the </a:t>
            </a:r>
            <a:r>
              <a:rPr lang="en-AU" i="0" baseline="0" dirty="0" smtClean="0"/>
              <a:t>department </a:t>
            </a:r>
            <a:r>
              <a:rPr lang="en-AU" i="0" baseline="0" dirty="0" smtClean="0"/>
              <a:t>A-Z</a:t>
            </a:r>
            <a:r>
              <a:rPr lang="en-AU" i="0" dirty="0" smtClean="0"/>
              <a:t>.</a:t>
            </a:r>
          </a:p>
          <a:p>
            <a:endParaRPr lang="en-AU"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dirty="0" smtClean="0">
                <a:hlinkClick r:id="rId3"/>
              </a:rPr>
              <a:t>Click here for the Professional learning website</a:t>
            </a:r>
            <a:endParaRPr lang="en-AU" sz="1200" dirty="0" smtClean="0"/>
          </a:p>
          <a:p>
            <a:endParaRPr lang="en-AU" i="1" baseline="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a:p>
        </p:txBody>
      </p:sp>
    </p:spTree>
    <p:extLst>
      <p:ext uri="{BB962C8B-B14F-4D97-AF65-F5344CB8AC3E}">
        <p14:creationId xmlns:p14="http://schemas.microsoft.com/office/powerpoint/2010/main" val="92211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webpage on the DoE Professional Learning website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i="0" dirty="0" smtClean="0"/>
              <a:t> </a:t>
            </a:r>
          </a:p>
          <a:p>
            <a:pPr>
              <a:lnSpc>
                <a:spcPct val="120000"/>
              </a:lnSpc>
              <a:defRPr sz="1800" i="1"/>
            </a:pPr>
            <a:endParaRPr lang="en-AU" sz="1200" i="0" dirty="0" smtClean="0"/>
          </a:p>
          <a:p>
            <a:pPr>
              <a:lnSpc>
                <a:spcPct val="120000"/>
              </a:lnSpc>
              <a:defRPr sz="1800" b="1" i="1"/>
            </a:pPr>
            <a:r>
              <a:rPr lang="en-AU" sz="1200" i="0" dirty="0" smtClean="0"/>
              <a:t>Thank you for participating in this session.</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a:p>
        </p:txBody>
      </p:sp>
    </p:spTree>
    <p:extLst>
      <p:ext uri="{BB962C8B-B14F-4D97-AF65-F5344CB8AC3E}">
        <p14:creationId xmlns:p14="http://schemas.microsoft.com/office/powerpoint/2010/main" val="15900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AU" b="1" dirty="0" smtClean="0"/>
              <a:t>Presenter to</a:t>
            </a:r>
            <a:r>
              <a:rPr lang="en-AU" b="1" baseline="0" dirty="0" smtClean="0"/>
              <a:t> g</a:t>
            </a:r>
            <a:r>
              <a:rPr lang="en-AU" b="1" dirty="0" smtClean="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96994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AU" b="1" dirty="0" smtClean="0"/>
              <a:t>Presenter to</a:t>
            </a:r>
            <a:r>
              <a:rPr lang="en-AU" b="1" baseline="0" dirty="0" smtClean="0"/>
              <a:t> g</a:t>
            </a:r>
            <a:r>
              <a:rPr lang="en-AU" b="1" dirty="0" smtClean="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39905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module you should be able to describe the characteristics of well structured, easy to follow written communication and apply these to produce writing in the following forms:</a:t>
            </a:r>
          </a:p>
          <a:p>
            <a:pPr marL="240719" indent="-240719">
              <a:lnSpc>
                <a:spcPct val="120000"/>
              </a:lnSpc>
              <a:buSzPct val="75000"/>
              <a:buChar char="•"/>
              <a:defRPr sz="1800" i="1"/>
            </a:pPr>
            <a:r>
              <a:rPr lang="en-AU" sz="1200" i="0" dirty="0"/>
              <a:t>general correspondence</a:t>
            </a:r>
          </a:p>
          <a:p>
            <a:pPr marL="240719" indent="-240719">
              <a:lnSpc>
                <a:spcPct val="120000"/>
              </a:lnSpc>
              <a:buSzPct val="75000"/>
              <a:buChar char="•"/>
              <a:defRPr sz="1800" i="1"/>
            </a:pPr>
            <a:r>
              <a:rPr lang="en-AU" sz="1200" i="0" dirty="0"/>
              <a:t>permission notes and newsletters</a:t>
            </a:r>
          </a:p>
          <a:p>
            <a:pPr marL="240719" indent="-240719">
              <a:lnSpc>
                <a:spcPct val="120000"/>
              </a:lnSpc>
              <a:buSzPct val="75000"/>
              <a:buChar char="•"/>
              <a:defRPr sz="1800" i="1"/>
            </a:pPr>
            <a:r>
              <a:rPr lang="en-AU" sz="1200" i="0" dirty="0"/>
              <a:t>digital content and email</a:t>
            </a:r>
          </a:p>
          <a:p>
            <a:pPr>
              <a:lnSpc>
                <a:spcPct val="120000"/>
              </a:lnSpc>
              <a:defRPr sz="1800" i="1"/>
            </a:pPr>
            <a:endParaRPr lang="en-AU" sz="1200" dirty="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12438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session you should be able to:</a:t>
            </a:r>
          </a:p>
          <a:p>
            <a:pPr>
              <a:lnSpc>
                <a:spcPct val="120000"/>
              </a:lnSpc>
              <a:defRPr sz="1800" i="1"/>
            </a:pPr>
            <a:endParaRPr lang="en-AU" sz="1200" i="0" dirty="0"/>
          </a:p>
          <a:p>
            <a:pPr marL="240719" indent="-240719">
              <a:lnSpc>
                <a:spcPct val="120000"/>
              </a:lnSpc>
              <a:buSzPct val="75000"/>
              <a:buChar char="•"/>
              <a:defRPr sz="1800" i="1"/>
            </a:pPr>
            <a:r>
              <a:rPr lang="en-AU" sz="1200" i="0" dirty="0"/>
              <a:t>express an interest in becoming a member of the school website team</a:t>
            </a:r>
          </a:p>
          <a:p>
            <a:pPr marL="240719" indent="-240719">
              <a:lnSpc>
                <a:spcPct val="120000"/>
              </a:lnSpc>
              <a:buSzPct val="75000"/>
              <a:buChar char="•"/>
              <a:defRPr sz="1800" i="1"/>
            </a:pPr>
            <a:r>
              <a:rPr lang="en-AU" sz="1200" i="0" dirty="0"/>
              <a:t>assess your school website content to ensure it is current and suited to your audience</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198533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6"/>
            <a:ext cx="8187690" cy="3548979"/>
          </a:xfrm>
        </p:spPr>
        <p:txBody>
          <a:bodyPr/>
          <a:lstStyle/>
          <a:p>
            <a:pPr>
              <a:lnSpc>
                <a:spcPct val="120000"/>
              </a:lnSpc>
              <a:defRPr sz="1800" i="1"/>
            </a:pPr>
            <a:r>
              <a:rPr lang="en-AU" sz="1200" i="0" dirty="0"/>
              <a:t>This is the support site for the School Website Service. This site is extensive and provides links to essential information related to creating and maintaining your school website. </a:t>
            </a:r>
          </a:p>
          <a:p>
            <a:pPr>
              <a:lnSpc>
                <a:spcPct val="120000"/>
              </a:lnSpc>
              <a:defRPr sz="1800" i="1"/>
            </a:pPr>
            <a:r>
              <a:rPr lang="en-AU" sz="1200" b="1" i="0" dirty="0"/>
              <a:t>Q: </a:t>
            </a:r>
            <a:r>
              <a:rPr lang="en-AU" sz="1200" i="0" dirty="0"/>
              <a:t> Does your school have a website? If yes, continue with the following questions. If your school does not have a website, you can follow the instructions on the school website index to ensure that when you design your website, it meets the DoE standards.</a:t>
            </a:r>
          </a:p>
          <a:p>
            <a:pPr>
              <a:lnSpc>
                <a:spcPct val="120000"/>
              </a:lnSpc>
              <a:defRPr sz="1800" i="1"/>
            </a:pPr>
            <a:r>
              <a:rPr lang="en-AU" sz="1200" b="1" i="0" dirty="0"/>
              <a:t>Q: </a:t>
            </a:r>
            <a:r>
              <a:rPr lang="en-AU" sz="1200" i="0" dirty="0"/>
              <a:t>Do you have a website team? </a:t>
            </a:r>
          </a:p>
          <a:p>
            <a:pPr>
              <a:lnSpc>
                <a:spcPct val="120000"/>
              </a:lnSpc>
              <a:defRPr sz="1800" i="1"/>
            </a:pPr>
            <a:r>
              <a:rPr lang="en-AU" sz="1200" b="1" i="0" dirty="0"/>
              <a:t>A:</a:t>
            </a:r>
            <a:r>
              <a:rPr lang="en-AU" sz="1200" i="0" dirty="0"/>
              <a:t> If yes, are you a member of this team or would you like to join it?  Speak with your SAM, principal or IT team.</a:t>
            </a:r>
          </a:p>
          <a:p>
            <a:pPr>
              <a:lnSpc>
                <a:spcPct val="120000"/>
              </a:lnSpc>
              <a:defRPr sz="1800" i="1"/>
            </a:pPr>
            <a:r>
              <a:rPr lang="en-AU" sz="1200" i="0" dirty="0"/>
              <a:t>If no, would you consider leading a team or offering support to the team with approval from your principal? </a:t>
            </a:r>
          </a:p>
          <a:p>
            <a:pPr>
              <a:lnSpc>
                <a:spcPct val="120000"/>
              </a:lnSpc>
              <a:defRPr sz="1800" i="1"/>
            </a:pPr>
            <a:endParaRPr lang="en-AU" sz="1200" i="0" dirty="0"/>
          </a:p>
          <a:p>
            <a:pPr>
              <a:lnSpc>
                <a:spcPct val="120000"/>
              </a:lnSpc>
              <a:defRPr sz="1800" i="1"/>
            </a:pPr>
            <a:r>
              <a:rPr lang="en-AU" sz="1200" b="1" i="0" dirty="0"/>
              <a:t>Q: </a:t>
            </a:r>
            <a:r>
              <a:rPr lang="en-AU" sz="1200" i="0" dirty="0"/>
              <a:t>How would you go about this?  </a:t>
            </a:r>
          </a:p>
          <a:p>
            <a:pPr defTabSz="914314">
              <a:lnSpc>
                <a:spcPct val="120000"/>
              </a:lnSpc>
              <a:defRPr sz="1800" i="1"/>
            </a:pPr>
            <a:r>
              <a:rPr lang="en-AU" sz="1200" b="1" i="0" dirty="0"/>
              <a:t>A:</a:t>
            </a:r>
            <a:r>
              <a:rPr lang="en-AU" sz="1200" i="0" dirty="0"/>
              <a:t> Make a time with your SAM to discuss what you believe should be your website team’s priorities and goals. </a:t>
            </a:r>
          </a:p>
          <a:p>
            <a:pPr defTabSz="914314">
              <a:lnSpc>
                <a:spcPct val="120000"/>
              </a:lnSpc>
              <a:defRPr sz="1800" i="1"/>
            </a:pPr>
            <a:endParaRPr lang="en-AU" sz="1200" i="0" dirty="0">
              <a:hlinkClick r:id="rId3"/>
            </a:endParaRPr>
          </a:p>
          <a:p>
            <a:pPr defTabSz="914314">
              <a:lnSpc>
                <a:spcPct val="120000"/>
              </a:lnSpc>
              <a:defRPr sz="1800" i="1"/>
            </a:pPr>
            <a:r>
              <a:rPr lang="en-AU" sz="1200" i="0" dirty="0">
                <a:hlinkClick r:id="rId3"/>
              </a:rPr>
              <a:t>https://education.nsw.gov.au/inside-the-department/communication-and-engagement/services-and-support/website-support/school-website-service</a:t>
            </a: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Tree>
    <p:extLst>
      <p:ext uri="{BB962C8B-B14F-4D97-AF65-F5344CB8AC3E}">
        <p14:creationId xmlns:p14="http://schemas.microsoft.com/office/powerpoint/2010/main" val="265253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 School Website Service is an opt-in service which enables schools to set up and maintain their own website using easy-to-use tools . This includes a 2 step set-up process and a content management system to maintain the website. </a:t>
            </a:r>
          </a:p>
          <a:p>
            <a:endParaRPr lang="en-AU" i="0" dirty="0"/>
          </a:p>
          <a:p>
            <a:r>
              <a:rPr lang="en-AU" i="0" dirty="0"/>
              <a:t>The design of the service has involved extensive user experience research to ensure the service meets the needs, goals and expectations of school communities. </a:t>
            </a:r>
          </a:p>
          <a:p>
            <a:endParaRPr lang="en-AU" i="0" dirty="0"/>
          </a:p>
          <a:p>
            <a:r>
              <a:rPr lang="en-AU" i="0" dirty="0"/>
              <a:t>It includes centrally maintained content of high relevance to parents and school communities which is updated automatically as information changes. </a:t>
            </a:r>
          </a:p>
          <a:p>
            <a:endParaRPr lang="en-AU" i="0" dirty="0"/>
          </a:p>
          <a:p>
            <a:r>
              <a:rPr lang="en-AU" i="0" dirty="0"/>
              <a:t>You can choose from a variety of sample homepages, including different colours and layouts, to suit your school. </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247296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i="1"/>
            </a:pPr>
            <a:r>
              <a:rPr lang="en-AU" sz="1200" b="1" i="0" dirty="0"/>
              <a:t>Q:</a:t>
            </a:r>
            <a:r>
              <a:rPr lang="en-AU" sz="1200" i="0" dirty="0"/>
              <a:t> Do you know if any of your staff has an interest in web publishing? </a:t>
            </a:r>
          </a:p>
          <a:p>
            <a:pPr>
              <a:defRPr sz="1800" i="1"/>
            </a:pPr>
            <a:r>
              <a:rPr lang="en-AU" sz="1200" i="0" dirty="0"/>
              <a:t>Who on your staff has an interest in maintaining the website? </a:t>
            </a:r>
          </a:p>
          <a:p>
            <a:pPr>
              <a:defRPr sz="1800" i="1"/>
            </a:pPr>
            <a:r>
              <a:rPr lang="en-AU" sz="1200" i="0" dirty="0"/>
              <a:t>Can these staff members be on the website team? </a:t>
            </a:r>
          </a:p>
          <a:p>
            <a:pPr>
              <a:defRPr sz="1800" i="1"/>
            </a:pPr>
            <a:endParaRPr lang="en-AU" sz="1200" i="0" dirty="0"/>
          </a:p>
          <a:p>
            <a:pPr>
              <a:defRPr sz="1800" i="1"/>
            </a:pPr>
            <a:r>
              <a:rPr lang="en-AU" sz="1200" i="0" dirty="0"/>
              <a:t>When a staff member shows an interest in being on the school website team, they can access professional development to increase their knowledge and skills.  Professional development courses will be discussed later in this session.</a:t>
            </a:r>
          </a:p>
          <a:p>
            <a:pPr>
              <a:defRPr sz="1800" i="1"/>
            </a:pPr>
            <a:endParaRPr lang="en-AU" sz="1200" i="0" dirty="0"/>
          </a:p>
          <a:p>
            <a:pPr>
              <a:defRPr sz="1800" i="1"/>
            </a:pPr>
            <a:r>
              <a:rPr lang="en-AU" sz="1200" i="0" dirty="0"/>
              <a:t>The next slide looks at the power of using professional photos</a:t>
            </a:r>
            <a:r>
              <a:rPr lang="en-AU" sz="1200" i="0" dirty="0" smtClean="0"/>
              <a:t>.</a:t>
            </a:r>
          </a:p>
          <a:p>
            <a:pPr>
              <a:defRPr sz="1800" i="1"/>
            </a:pPr>
            <a:endParaRPr lang="en-AU" sz="1200" i="0" dirty="0" smtClean="0"/>
          </a:p>
          <a:p>
            <a:pPr marL="0" marR="0" lvl="0" indent="0" algn="l" defTabSz="914400" rtl="0" eaLnBrk="1" fontAlgn="auto" latinLnBrk="0" hangingPunct="1">
              <a:lnSpc>
                <a:spcPct val="100000"/>
              </a:lnSpc>
              <a:spcBef>
                <a:spcPts val="0"/>
              </a:spcBef>
              <a:spcAft>
                <a:spcPts val="0"/>
              </a:spcAft>
              <a:buClrTx/>
              <a:buSzTx/>
              <a:buFontTx/>
              <a:buNone/>
              <a:tabLst/>
              <a:defRPr sz="1800" i="1"/>
            </a:pPr>
            <a:r>
              <a:rPr lang="en-AU" sz="1200" i="0" dirty="0" smtClean="0">
                <a:latin typeface="Calibri" panose="020F0502020204030204" pitchFamily="34" charset="0"/>
                <a:cs typeface="Calibri" panose="020F0502020204030204" pitchFamily="34" charset="0"/>
                <a:hlinkClick r:id="rId3"/>
              </a:rPr>
              <a:t>Click here for Getting started – Web team</a:t>
            </a:r>
            <a:endParaRPr lang="en-AU" sz="1200" i="0" dirty="0" smtClean="0">
              <a:latin typeface="Calibri" panose="020F0502020204030204" pitchFamily="34" charset="0"/>
              <a:cs typeface="Calibri" panose="020F0502020204030204" pitchFamily="34" charset="0"/>
            </a:endParaRPr>
          </a:p>
          <a:p>
            <a:pPr>
              <a:defRPr sz="1800" i="1"/>
            </a:pPr>
            <a:endParaRPr lang="en-AU" sz="1200" i="0" dirty="0" smtClean="0"/>
          </a:p>
          <a:p>
            <a:pPr>
              <a:defRPr sz="1800" i="1"/>
            </a:pPr>
            <a:r>
              <a:rPr lang="en-AU" sz="1200" i="0" dirty="0" smtClean="0"/>
              <a:t>https://education.nsw.gov.au/inside-the-department/communication-and-engagement/services-and-support/website-support/school-website-service/getting-started/web-team </a:t>
            </a:r>
            <a:endParaRPr lang="en-AU" sz="1200" i="0" dirty="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52343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 best way to put your best image forward and add personality to your website is with high quality photos. Professional standard photos are a necessity to show that your school is a professional place to be. Professional photos can show the pride that is taken in every aspect of your school.  Photos should not be generic, but should be full of colour and action. </a:t>
            </a:r>
          </a:p>
          <a:p>
            <a:r>
              <a:rPr lang="en-AU" i="0" dirty="0"/>
              <a:t> </a:t>
            </a:r>
          </a:p>
          <a:p>
            <a:r>
              <a:rPr lang="en-AU" i="0" dirty="0"/>
              <a:t>Tell your school story with photos </a:t>
            </a:r>
          </a:p>
          <a:p>
            <a:r>
              <a:rPr lang="en-AU" i="0" dirty="0"/>
              <a:t> </a:t>
            </a:r>
          </a:p>
          <a:p>
            <a:r>
              <a:rPr lang="en-AU" b="1" i="0" dirty="0"/>
              <a:t>Q: </a:t>
            </a:r>
            <a:r>
              <a:rPr lang="en-AU" i="0" dirty="0"/>
              <a:t>Who on your staff team can take great photos? If they become part of the website team, they can use their expertise or they could be offered professional development.</a:t>
            </a:r>
          </a:p>
          <a:p>
            <a:r>
              <a:rPr lang="en-AU" i="0" dirty="0"/>
              <a:t> </a:t>
            </a:r>
          </a:p>
          <a:p>
            <a:r>
              <a:rPr lang="en-AU" i="0" dirty="0"/>
              <a:t>Tips and tricks on taking great photos</a:t>
            </a:r>
          </a:p>
          <a:p>
            <a:r>
              <a:rPr lang="en-AU" u="sng" dirty="0">
                <a:hlinkClick r:id="rId3"/>
              </a:rPr>
              <a:t>Communication and Engagement - School Website Service - Taking photos</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319931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smtClean="0"/>
              <a:t>May 2018</a:t>
            </a:r>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p>
            <a:r>
              <a:rPr lang="en-US" smtClean="0"/>
              <a:t>May 2018</a:t>
            </a:r>
            <a:endParaRPr lang="en-AU" dirty="0"/>
          </a:p>
        </p:txBody>
      </p:sp>
      <p:sp>
        <p:nvSpPr>
          <p:cNvPr id="12" name="Footer Placeholder 11"/>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Date Placeholder 12"/>
          <p:cNvSpPr>
            <a:spLocks noGrp="1"/>
          </p:cNvSpPr>
          <p:nvPr>
            <p:ph type="dt" sz="half" idx="10"/>
          </p:nvPr>
        </p:nvSpPr>
        <p:spPr/>
        <p:txBody>
          <a:bodyPr/>
          <a:lstStyle/>
          <a:p>
            <a:r>
              <a:rPr lang="en-US" smtClean="0"/>
              <a:t>May 2018</a:t>
            </a:r>
            <a:endParaRPr lang="en-AU" dirty="0"/>
          </a:p>
        </p:txBody>
      </p:sp>
      <p:sp>
        <p:nvSpPr>
          <p:cNvPr id="14" name="Footer Placeholder 13"/>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p:txBody>
          <a:bodyPr/>
          <a:lstStyle>
            <a:lvl1pPr>
              <a:defRPr>
                <a:solidFill>
                  <a:schemeClr val="tx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smtClean="0"/>
              <a:t>Page </a:t>
            </a:r>
            <a:fld id="{4A2A1DA9-8CAF-4BCA-B496-545B076AED2D}" type="slidenum">
              <a:rPr lang="en-AU" smtClean="0"/>
              <a:pPr/>
              <a:t>‹#›</a:t>
            </a:fld>
            <a:endParaRPr lang="en-AU" dirty="0"/>
          </a:p>
        </p:txBody>
      </p:sp>
      <p:pic>
        <p:nvPicPr>
          <p:cNvPr id="1026" name="Picture 2" descr="https://detwww.det.nsw.edu.au/media/downloads/intranet/thelogo/PublicSchools/Black/DoE_Public%20Schools_Logo_K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245504"/>
            <a:ext cx="2444989" cy="76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1.2(c) Digital Content Website - School Website Team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r>
              <a:rPr lang="en-US" smtClean="0"/>
              <a:t>May 2018</a:t>
            </a:r>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smtClean="0"/>
              <a:t>© NSW Department of Education | Leadership &amp; High Performance Directorate | ESA | 1.2(c) Digital Content Website - School Website Team | V9.0 | November 2018</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website-support/school-website-service/how-to-use-the-school-website-servic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website-support/school-website-service/how-to-use-the-school-website-service"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education.nsw.gov.au/inside-the-department/communication-and-engagement/training/for-school-based-staff"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website-support/school-website-service/how-to-use-the-school-website-servic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education.nsw.gov.au/inside-the-department/communication-and-engagement/services-and-support/website-support/school-website-service/getting-started/web-te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education.nsw.gov.au/inside-the-department/communication-and-engagement/services-and-support/website-support/school-website-service/content/taking-phot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707" y="1332170"/>
            <a:ext cx="5815493" cy="792088"/>
          </a:xfrm>
        </p:spPr>
        <p:txBody>
          <a:bodyPr/>
          <a:lstStyle/>
          <a:p>
            <a:pPr algn="ctr"/>
            <a:r>
              <a:rPr lang="en-AU" sz="2000" dirty="0" smtClean="0"/>
              <a:t>Excellence in School Administration</a:t>
            </a:r>
            <a:br>
              <a:rPr lang="en-AU" sz="2000" dirty="0" smtClean="0"/>
            </a:br>
            <a:r>
              <a:rPr lang="en-AU" sz="2000" dirty="0" smtClean="0"/>
              <a:t> framework – Relationships</a:t>
            </a:r>
            <a:endParaRPr lang="en-AU" sz="1600" dirty="0"/>
          </a:p>
        </p:txBody>
      </p:sp>
      <p:sp>
        <p:nvSpPr>
          <p:cNvPr id="12" name="Title 7"/>
          <p:cNvSpPr txBox="1">
            <a:spLocks/>
          </p:cNvSpPr>
          <p:nvPr/>
        </p:nvSpPr>
        <p:spPr>
          <a:xfrm>
            <a:off x="371343" y="2355726"/>
            <a:ext cx="4776721" cy="720080"/>
          </a:xfrm>
          <a:prstGeom prst="rect">
            <a:avLst/>
          </a:prstGeom>
        </p:spPr>
        <p:txBody>
          <a:bodyPr vert="horz" lIns="0" tIns="45720" rIns="91440" bIns="45720" rtlCol="0" anchor="b">
            <a:noAutofit/>
          </a:bodyPr>
          <a:lstStyle>
            <a:lvl1pPr algn="l" defTabSz="914400" rtl="0" eaLnBrk="1" latinLnBrk="0" hangingPunct="1">
              <a:spcBef>
                <a:spcPct val="0"/>
              </a:spcBef>
              <a:buNone/>
              <a:defRPr sz="2800" kern="1200" cap="all" baseline="0">
                <a:solidFill>
                  <a:schemeClr val="bg1"/>
                </a:solidFill>
                <a:latin typeface="+mj-lt"/>
                <a:ea typeface="+mj-ea"/>
                <a:cs typeface="+mj-cs"/>
              </a:defRPr>
            </a:lvl1pPr>
          </a:lstStyle>
          <a:p>
            <a:r>
              <a:rPr lang="en-AU" sz="1800" dirty="0" smtClean="0"/>
              <a:t>Aspect: Communicate effectively</a:t>
            </a:r>
            <a:br>
              <a:rPr lang="en-AU" sz="1800" dirty="0" smtClean="0"/>
            </a:br>
            <a:r>
              <a:rPr lang="en-AU" sz="1800" dirty="0" smtClean="0"/>
              <a:t>focus: </a:t>
            </a:r>
            <a:r>
              <a:rPr lang="en-AU" sz="1600" dirty="0" smtClean="0"/>
              <a:t>1.2 written communication</a:t>
            </a:r>
            <a:endParaRPr lang="en-AU" sz="1600" dirty="0"/>
          </a:p>
        </p:txBody>
      </p:sp>
      <p:sp>
        <p:nvSpPr>
          <p:cNvPr id="9" name="Subtitle 8"/>
          <p:cNvSpPr>
            <a:spLocks noGrp="1"/>
          </p:cNvSpPr>
          <p:nvPr>
            <p:ph type="subTitle" idx="1"/>
          </p:nvPr>
        </p:nvSpPr>
        <p:spPr>
          <a:xfrm>
            <a:off x="395536" y="3591784"/>
            <a:ext cx="4367160" cy="552220"/>
          </a:xfrm>
        </p:spPr>
        <p:txBody>
          <a:bodyPr>
            <a:normAutofit lnSpcReduction="10000"/>
          </a:bodyPr>
          <a:lstStyle/>
          <a:p>
            <a:pPr algn="ctr"/>
            <a:endParaRPr lang="en-AU" sz="1600" dirty="0" smtClean="0"/>
          </a:p>
          <a:p>
            <a:pPr algn="ctr"/>
            <a:r>
              <a:rPr lang="en-AU" sz="1600" dirty="0" smtClean="0"/>
              <a:t>Module: 1.2(c) Digital Content - Website</a:t>
            </a:r>
          </a:p>
          <a:p>
            <a:pPr algn="ctr"/>
            <a:endParaRPr lang="en-AU" dirty="0"/>
          </a:p>
        </p:txBody>
      </p:sp>
      <p:sp>
        <p:nvSpPr>
          <p:cNvPr id="3" name="Rectangle 2"/>
          <p:cNvSpPr/>
          <p:nvPr/>
        </p:nvSpPr>
        <p:spPr>
          <a:xfrm>
            <a:off x="6732240" y="1270130"/>
            <a:ext cx="2411760" cy="18928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smtClean="0">
                <a:solidFill>
                  <a:schemeClr val="bg1">
                    <a:lumMod val="50000"/>
                  </a:schemeClr>
                </a:solidFill>
              </a:rPr>
              <a:t>Sessions in this module</a:t>
            </a:r>
            <a:endParaRPr lang="en-AU" sz="1600" dirty="0">
              <a:solidFill>
                <a:schemeClr val="bg1">
                  <a:lumMod val="50000"/>
                </a:schemeClr>
              </a:solidFill>
            </a:endParaRPr>
          </a:p>
          <a:p>
            <a:endParaRPr lang="en-AU" sz="1600" dirty="0"/>
          </a:p>
          <a:p>
            <a:pPr marL="342900" indent="-342900">
              <a:buFont typeface="+mj-lt"/>
              <a:buAutoNum type="arabicPeriod"/>
            </a:pPr>
            <a:r>
              <a:rPr lang="en-AU" sz="1600" dirty="0" smtClean="0">
                <a:solidFill>
                  <a:schemeClr val="bg1">
                    <a:lumMod val="50000"/>
                  </a:schemeClr>
                </a:solidFill>
              </a:rPr>
              <a:t>Keeping your website current</a:t>
            </a:r>
            <a:endParaRPr lang="en-AU" sz="1600" dirty="0">
              <a:solidFill>
                <a:schemeClr val="bg1">
                  <a:lumMod val="50000"/>
                </a:schemeClr>
              </a:solidFill>
            </a:endParaRPr>
          </a:p>
          <a:p>
            <a:pPr marL="228600" indent="-228600">
              <a:buFont typeface="+mj-lt"/>
              <a:buAutoNum type="arabicPeriod"/>
            </a:pPr>
            <a:endParaRPr lang="en-AU" sz="1050" dirty="0"/>
          </a:p>
          <a:p>
            <a:pPr marL="342900" indent="-342900">
              <a:buFont typeface="+mj-lt"/>
              <a:buAutoNum type="arabicPeriod"/>
            </a:pPr>
            <a:r>
              <a:rPr lang="en-AU" sz="1600" dirty="0" smtClean="0">
                <a:solidFill>
                  <a:srgbClr val="00ABC3"/>
                </a:solidFill>
              </a:rPr>
              <a:t>School website team</a:t>
            </a:r>
          </a:p>
          <a:p>
            <a:endParaRPr lang="en-AU" sz="1050" dirty="0">
              <a:solidFill>
                <a:schemeClr val="bg1">
                  <a:lumMod val="50000"/>
                </a:schemeClr>
              </a:solidFill>
            </a:endParaRPr>
          </a:p>
          <a:p>
            <a:endParaRPr lang="en-AU" sz="1600" dirty="0"/>
          </a:p>
        </p:txBody>
      </p:sp>
      <p:sp>
        <p:nvSpPr>
          <p:cNvPr id="22" name="Footer Placeholder 21"/>
          <p:cNvSpPr>
            <a:spLocks noGrp="1"/>
          </p:cNvSpPr>
          <p:nvPr>
            <p:ph type="ftr" sz="quarter" idx="11"/>
          </p:nvPr>
        </p:nvSpPr>
        <p:spPr>
          <a:xfrm>
            <a:off x="395536" y="4749626"/>
            <a:ext cx="6624736" cy="273844"/>
          </a:xfrm>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2" name="Rectangle 1"/>
          <p:cNvSpPr/>
          <p:nvPr/>
        </p:nvSpPr>
        <p:spPr>
          <a:xfrm>
            <a:off x="107504" y="195486"/>
            <a:ext cx="266429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23" name="Slide Number Placeholder 22"/>
          <p:cNvSpPr>
            <a:spLocks noGrp="1"/>
          </p:cNvSpPr>
          <p:nvPr>
            <p:ph type="sldNum" sz="quarter" idx="12"/>
          </p:nvPr>
        </p:nvSpPr>
        <p:spPr>
          <a:xfrm>
            <a:off x="8315096" y="4749626"/>
            <a:ext cx="648072" cy="273844"/>
          </a:xfrm>
        </p:spPr>
        <p:txBody>
          <a:bodyPr/>
          <a:lstStyle/>
          <a:p>
            <a:r>
              <a:rPr lang="en-AU" dirty="0" smtClean="0"/>
              <a:t>Slide  </a:t>
            </a:r>
            <a:fld id="{4A2A1DA9-8CAF-4BCA-B496-545B076AED2D}" type="slidenum">
              <a:rPr lang="en-AU" smtClean="0"/>
              <a:pPr/>
              <a:t>1</a:t>
            </a:fld>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43" y="268498"/>
            <a:ext cx="1545339" cy="548641"/>
          </a:xfrm>
          <a:prstGeom prst="rect">
            <a:avLst/>
          </a:prstGeom>
        </p:spPr>
      </p:pic>
    </p:spTree>
    <p:extLst>
      <p:ext uri="{BB962C8B-B14F-4D97-AF65-F5344CB8AC3E}">
        <p14:creationId xmlns:p14="http://schemas.microsoft.com/office/powerpoint/2010/main" val="39440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pic>
        <p:nvPicPr>
          <p:cNvPr id="7" name="Screen Shot 2016-10-07 at 5.37.52 pm.png" descr="Laptop, tablet, and mobile phone on a desk"/>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9235" b="100"/>
          <a:stretch>
            <a:fillRect/>
          </a:stretch>
        </p:blipFill>
        <p:spPr>
          <a:xfrm>
            <a:off x="899592" y="1131590"/>
            <a:ext cx="7056784" cy="3530371"/>
          </a:xfrm>
          <a:prstGeom prst="rect">
            <a:avLst/>
          </a:prstGeom>
          <a:ln w="25400">
            <a:miter lim="400000"/>
          </a:ln>
        </p:spPr>
      </p:pic>
      <p:sp>
        <p:nvSpPr>
          <p:cNvPr id="3" name="Content Placeholder 2"/>
          <p:cNvSpPr>
            <a:spLocks noGrp="1"/>
          </p:cNvSpPr>
          <p:nvPr>
            <p:ph idx="1"/>
          </p:nvPr>
        </p:nvSpPr>
        <p:spPr>
          <a:xfrm>
            <a:off x="2483768" y="2715765"/>
            <a:ext cx="4320480" cy="1946195"/>
          </a:xfrm>
          <a:solidFill>
            <a:srgbClr val="333333">
              <a:alpha val="27843"/>
            </a:srgbClr>
          </a:solidFill>
        </p:spPr>
        <p:txBody>
          <a:bodyPr>
            <a:noAutofit/>
          </a:bodyPr>
          <a:lstStyle/>
          <a:p>
            <a:pPr marL="171450" indent="-171450">
              <a:spcBef>
                <a:spcPts val="600"/>
              </a:spcBef>
              <a:buFont typeface="Arial" panose="020B0604020202020204" pitchFamily="34" charset="0"/>
              <a:buChar char="•"/>
            </a:pPr>
            <a:r>
              <a:rPr lang="en-AU" sz="1600" b="1" dirty="0" smtClean="0">
                <a:solidFill>
                  <a:schemeClr val="bg1"/>
                </a:solidFill>
              </a:rPr>
              <a:t>What is the first thing you notice?</a:t>
            </a:r>
            <a:endParaRPr lang="en-AU" sz="1600" b="1" dirty="0">
              <a:solidFill>
                <a:schemeClr val="bg1"/>
              </a:solidFill>
            </a:endParaRPr>
          </a:p>
          <a:p>
            <a:pPr marL="171450" indent="-171450">
              <a:spcBef>
                <a:spcPts val="600"/>
              </a:spcBef>
              <a:buFont typeface="Arial" panose="020B0604020202020204" pitchFamily="34" charset="0"/>
              <a:buChar char="•"/>
            </a:pPr>
            <a:r>
              <a:rPr lang="en-AU" sz="1600" b="1" dirty="0" smtClean="0">
                <a:solidFill>
                  <a:schemeClr val="bg1"/>
                </a:solidFill>
              </a:rPr>
              <a:t>Are the colours bright (school colours)?</a:t>
            </a:r>
          </a:p>
          <a:p>
            <a:pPr marL="171450" indent="-171450">
              <a:spcBef>
                <a:spcPts val="600"/>
              </a:spcBef>
              <a:buFont typeface="Arial" panose="020B0604020202020204" pitchFamily="34" charset="0"/>
              <a:buChar char="•"/>
            </a:pPr>
            <a:r>
              <a:rPr lang="en-AU" sz="1600" b="1" dirty="0" smtClean="0">
                <a:solidFill>
                  <a:schemeClr val="bg1"/>
                </a:solidFill>
              </a:rPr>
              <a:t>Is it easy to navigate?</a:t>
            </a:r>
          </a:p>
          <a:p>
            <a:pPr marL="171450" indent="-171450">
              <a:spcBef>
                <a:spcPts val="600"/>
              </a:spcBef>
              <a:buFont typeface="Arial" panose="020B0604020202020204" pitchFamily="34" charset="0"/>
              <a:buChar char="•"/>
            </a:pPr>
            <a:r>
              <a:rPr lang="en-AU" sz="1600" b="1" dirty="0" smtClean="0">
                <a:solidFill>
                  <a:schemeClr val="bg1"/>
                </a:solidFill>
              </a:rPr>
              <a:t>Is it up-to-date?</a:t>
            </a:r>
          </a:p>
          <a:p>
            <a:pPr marL="171450" indent="-171450">
              <a:spcBef>
                <a:spcPts val="600"/>
              </a:spcBef>
              <a:buFont typeface="Arial" panose="020B0604020202020204" pitchFamily="34" charset="0"/>
              <a:buChar char="•"/>
            </a:pPr>
            <a:r>
              <a:rPr lang="en-AU" sz="1600" b="1" dirty="0" smtClean="0">
                <a:solidFill>
                  <a:schemeClr val="bg1"/>
                </a:solidFill>
              </a:rPr>
              <a:t>Are the photos current?</a:t>
            </a:r>
          </a:p>
          <a:p>
            <a:pPr marL="171450" indent="-171450">
              <a:spcBef>
                <a:spcPts val="600"/>
              </a:spcBef>
              <a:buFont typeface="Arial" panose="020B0604020202020204" pitchFamily="34" charset="0"/>
              <a:buChar char="•"/>
            </a:pPr>
            <a:r>
              <a:rPr lang="en-AU" sz="1600" b="1" dirty="0" smtClean="0">
                <a:solidFill>
                  <a:schemeClr val="bg1"/>
                </a:solidFill>
              </a:rPr>
              <a:t>Is the calendar up-to-date?</a:t>
            </a:r>
          </a:p>
        </p:txBody>
      </p:sp>
      <p:sp>
        <p:nvSpPr>
          <p:cNvPr id="5" name="Footer Placeholder 4"/>
          <p:cNvSpPr>
            <a:spLocks noGrp="1"/>
          </p:cNvSpPr>
          <p:nvPr>
            <p:ph type="ftr" sz="quarter" idx="11"/>
          </p:nvPr>
        </p:nvSpPr>
        <p:spPr>
          <a:xfrm>
            <a:off x="395536" y="4749626"/>
            <a:ext cx="7056784"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524328" y="4749626"/>
            <a:ext cx="720080" cy="273844"/>
          </a:xfrm>
        </p:spPr>
        <p:txBody>
          <a:bodyPr/>
          <a:lstStyle/>
          <a:p>
            <a:r>
              <a:rPr lang="en-AU" dirty="0"/>
              <a:t>Slide </a:t>
            </a:r>
            <a:fld id="{4A2A1DA9-8CAF-4BCA-B496-545B076AED2D}" type="slidenum">
              <a:rPr lang="en-AU" smtClean="0"/>
              <a:pPr/>
              <a:t>10</a:t>
            </a:fld>
            <a:endParaRPr lang="en-AU" dirty="0"/>
          </a:p>
        </p:txBody>
      </p:sp>
    </p:spTree>
    <p:extLst>
      <p:ext uri="{BB962C8B-B14F-4D97-AF65-F5344CB8AC3E}">
        <p14:creationId xmlns:p14="http://schemas.microsoft.com/office/powerpoint/2010/main" val="403726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36" y="267494"/>
            <a:ext cx="8280920" cy="709587"/>
          </a:xfrm>
        </p:spPr>
        <p:txBody>
          <a:bodyPr/>
          <a:lstStyle/>
          <a:p>
            <a:r>
              <a:rPr lang="en-AU" dirty="0" smtClean="0"/>
              <a:t>School website service</a:t>
            </a:r>
            <a:endParaRPr lang="en-AU" dirty="0"/>
          </a:p>
        </p:txBody>
      </p:sp>
      <p:sp>
        <p:nvSpPr>
          <p:cNvPr id="7" name="Rectangle 6"/>
          <p:cNvSpPr/>
          <p:nvPr/>
        </p:nvSpPr>
        <p:spPr>
          <a:xfrm>
            <a:off x="311168" y="4207352"/>
            <a:ext cx="8280920" cy="261610"/>
          </a:xfrm>
          <a:prstGeom prst="rect">
            <a:avLst/>
          </a:prstGeom>
        </p:spPr>
        <p:txBody>
          <a:bodyPr wrap="square">
            <a:spAutoFit/>
          </a:bodyPr>
          <a:lstStyle/>
          <a:p>
            <a:r>
              <a:rPr lang="en-AU" sz="1100" dirty="0">
                <a:hlinkClick r:id="rId3"/>
              </a:rPr>
              <a:t>Click here for - How to use the school website service</a:t>
            </a:r>
            <a:endParaRPr lang="en-AU" sz="1100" dirty="0"/>
          </a:p>
        </p:txBody>
      </p:sp>
      <p:sp>
        <p:nvSpPr>
          <p:cNvPr id="5" name="Footer Placeholder 4"/>
          <p:cNvSpPr>
            <a:spLocks noGrp="1"/>
          </p:cNvSpPr>
          <p:nvPr>
            <p:ph type="ftr" sz="quarter" idx="11"/>
          </p:nvPr>
        </p:nvSpPr>
        <p:spPr>
          <a:xfrm>
            <a:off x="387856" y="4720540"/>
            <a:ext cx="7128792"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596336" y="4720714"/>
            <a:ext cx="792088" cy="273844"/>
          </a:xfrm>
        </p:spPr>
        <p:txBody>
          <a:bodyPr/>
          <a:lstStyle/>
          <a:p>
            <a:r>
              <a:rPr lang="en-AU" dirty="0"/>
              <a:t>Slide </a:t>
            </a:r>
            <a:r>
              <a:rPr lang="en-AU" dirty="0" smtClean="0"/>
              <a:t> </a:t>
            </a:r>
            <a:fld id="{4A2A1DA9-8CAF-4BCA-B496-545B076AED2D}" type="slidenum">
              <a:rPr lang="en-AU" smtClean="0"/>
              <a:pPr/>
              <a:t>11</a:t>
            </a:fld>
            <a:endParaRPr lang="en-AU" dirty="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375" r="41786"/>
          <a:stretch/>
        </p:blipFill>
        <p:spPr bwMode="auto">
          <a:xfrm>
            <a:off x="311168" y="1203598"/>
            <a:ext cx="2394520" cy="245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7419"/>
          <a:stretch/>
        </p:blipFill>
        <p:spPr bwMode="auto">
          <a:xfrm>
            <a:off x="2790056" y="1203598"/>
            <a:ext cx="3442920" cy="292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6377"/>
          <a:stretch/>
        </p:blipFill>
        <p:spPr bwMode="auto">
          <a:xfrm>
            <a:off x="6009089" y="1627010"/>
            <a:ext cx="2667367" cy="249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12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36" y="232898"/>
            <a:ext cx="8280920" cy="709587"/>
          </a:xfrm>
        </p:spPr>
        <p:txBody>
          <a:bodyPr/>
          <a:lstStyle/>
          <a:p>
            <a:r>
              <a:rPr lang="en-AU" dirty="0" smtClean="0"/>
              <a:t>School website service</a:t>
            </a:r>
            <a:endParaRPr lang="en-AU" dirty="0"/>
          </a:p>
        </p:txBody>
      </p:sp>
      <p:sp>
        <p:nvSpPr>
          <p:cNvPr id="3" name="Content Placeholder 2"/>
          <p:cNvSpPr>
            <a:spLocks noGrp="1"/>
          </p:cNvSpPr>
          <p:nvPr>
            <p:ph idx="1"/>
          </p:nvPr>
        </p:nvSpPr>
        <p:spPr>
          <a:xfrm>
            <a:off x="5607264" y="1056597"/>
            <a:ext cx="2706588" cy="435495"/>
          </a:xfrm>
        </p:spPr>
        <p:txBody>
          <a:bodyPr>
            <a:normAutofit/>
          </a:bodyPr>
          <a:lstStyle/>
          <a:p>
            <a:r>
              <a:rPr lang="en-AU" sz="2000" dirty="0" smtClean="0"/>
              <a:t>Reference sheets</a:t>
            </a:r>
            <a:endParaRPr lang="en-AU" sz="2000" dirty="0"/>
          </a:p>
        </p:txBody>
      </p:sp>
      <p:sp>
        <p:nvSpPr>
          <p:cNvPr id="9" name="Rectangle 8"/>
          <p:cNvSpPr/>
          <p:nvPr/>
        </p:nvSpPr>
        <p:spPr>
          <a:xfrm>
            <a:off x="288375" y="4236855"/>
            <a:ext cx="8467033" cy="261610"/>
          </a:xfrm>
          <a:prstGeom prst="rect">
            <a:avLst/>
          </a:prstGeom>
        </p:spPr>
        <p:txBody>
          <a:bodyPr wrap="square">
            <a:spAutoFit/>
          </a:bodyPr>
          <a:lstStyle/>
          <a:p>
            <a:r>
              <a:rPr lang="en-AU" sz="1100" dirty="0" smtClean="0">
                <a:hlinkClick r:id="rId3"/>
              </a:rPr>
              <a:t>Click here for - How to use the school website service</a:t>
            </a:r>
            <a:endParaRPr lang="en-AU" sz="1100" dirty="0" smtClean="0"/>
          </a:p>
        </p:txBody>
      </p:sp>
      <p:sp>
        <p:nvSpPr>
          <p:cNvPr id="5" name="Footer Placeholder 4"/>
          <p:cNvSpPr>
            <a:spLocks noGrp="1"/>
          </p:cNvSpPr>
          <p:nvPr>
            <p:ph type="ftr" sz="quarter" idx="11"/>
          </p:nvPr>
        </p:nvSpPr>
        <p:spPr>
          <a:xfrm>
            <a:off x="413964" y="4672648"/>
            <a:ext cx="7128792"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668344" y="4672648"/>
            <a:ext cx="936104" cy="273844"/>
          </a:xfrm>
        </p:spPr>
        <p:txBody>
          <a:bodyPr/>
          <a:lstStyle/>
          <a:p>
            <a:r>
              <a:rPr lang="en-AU" dirty="0"/>
              <a:t>Slide </a:t>
            </a:r>
            <a:fld id="{4A2A1DA9-8CAF-4BCA-B496-545B076AED2D}" type="slidenum">
              <a:rPr lang="en-AU" smtClean="0"/>
              <a:pPr/>
              <a:t>12</a:t>
            </a:fld>
            <a:endParaRPr lang="en-A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52" y="1697521"/>
            <a:ext cx="239553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78"/>
          <a:stretch/>
        </p:blipFill>
        <p:spPr bwMode="auto">
          <a:xfrm>
            <a:off x="2793629" y="1875827"/>
            <a:ext cx="2890532"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693" y="1606204"/>
            <a:ext cx="3121719" cy="277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523" y="3087244"/>
            <a:ext cx="2484979" cy="106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23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Schools communication and engagement</a:t>
            </a:r>
            <a:endParaRPr lang="en-AU" dirty="0"/>
          </a:p>
        </p:txBody>
      </p:sp>
      <p:sp>
        <p:nvSpPr>
          <p:cNvPr id="5" name="Footer Placeholder 4"/>
          <p:cNvSpPr>
            <a:spLocks noGrp="1"/>
          </p:cNvSpPr>
          <p:nvPr>
            <p:ph type="ftr" sz="quarter" idx="11"/>
          </p:nvPr>
        </p:nvSpPr>
        <p:spPr>
          <a:xfrm>
            <a:off x="382672" y="4640580"/>
            <a:ext cx="7344816"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812360" y="4650566"/>
            <a:ext cx="648072" cy="273844"/>
          </a:xfrm>
        </p:spPr>
        <p:txBody>
          <a:bodyPr/>
          <a:lstStyle/>
          <a:p>
            <a:r>
              <a:rPr lang="en-AU" dirty="0"/>
              <a:t>Slide </a:t>
            </a:r>
            <a:fld id="{4A2A1DA9-8CAF-4BCA-B496-545B076AED2D}" type="slidenum">
              <a:rPr lang="en-AU" smtClean="0"/>
              <a:pPr/>
              <a:t>13</a:t>
            </a:fld>
            <a:endParaRPr lang="en-AU"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3935" b="23647"/>
          <a:stretch/>
        </p:blipFill>
        <p:spPr bwMode="auto">
          <a:xfrm>
            <a:off x="395536" y="1131590"/>
            <a:ext cx="3353504" cy="350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74899"/>
            <a:ext cx="3349007" cy="182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05449" y="4011910"/>
            <a:ext cx="3672408" cy="276999"/>
          </a:xfrm>
          <a:prstGeom prst="rect">
            <a:avLst/>
          </a:prstGeom>
          <a:noFill/>
        </p:spPr>
        <p:txBody>
          <a:bodyPr wrap="square" rtlCol="0">
            <a:spAutoFit/>
          </a:bodyPr>
          <a:lstStyle/>
          <a:p>
            <a:r>
              <a:rPr lang="en-AU" sz="1200" dirty="0" smtClean="0">
                <a:hlinkClick r:id="rId5"/>
              </a:rPr>
              <a:t>Click here for – Training for school-based staff</a:t>
            </a:r>
            <a:endParaRPr lang="en-AU" sz="1200" dirty="0"/>
          </a:p>
        </p:txBody>
      </p:sp>
    </p:spTree>
    <p:extLst>
      <p:ext uri="{BB962C8B-B14F-4D97-AF65-F5344CB8AC3E}">
        <p14:creationId xmlns:p14="http://schemas.microsoft.com/office/powerpoint/2010/main" val="74482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7494"/>
            <a:ext cx="8424936" cy="709587"/>
          </a:xfrm>
        </p:spPr>
        <p:txBody>
          <a:bodyPr/>
          <a:lstStyle/>
          <a:p>
            <a:r>
              <a:rPr lang="en-AU" sz="2300" dirty="0" smtClean="0"/>
              <a:t>Reflecting on this session – school website team</a:t>
            </a:r>
            <a:endParaRPr lang="en-AU" sz="2300" dirty="0">
              <a:latin typeface="+mn-lt"/>
            </a:endParaRPr>
          </a:p>
        </p:txBody>
      </p:sp>
      <p:sp>
        <p:nvSpPr>
          <p:cNvPr id="11" name="TextBox 10"/>
          <p:cNvSpPr txBox="1"/>
          <p:nvPr/>
        </p:nvSpPr>
        <p:spPr>
          <a:xfrm>
            <a:off x="395536" y="1009856"/>
            <a:ext cx="4320480" cy="400110"/>
          </a:xfrm>
          <a:prstGeom prst="rect">
            <a:avLst/>
          </a:prstGeom>
          <a:noFill/>
        </p:spPr>
        <p:txBody>
          <a:bodyPr wrap="square" rtlCol="0">
            <a:spAutoFit/>
          </a:bodyPr>
          <a:lstStyle/>
          <a:p>
            <a:pPr indent="1588"/>
            <a:r>
              <a:rPr lang="en-AU" sz="2000" dirty="0" smtClean="0">
                <a:solidFill>
                  <a:schemeClr val="bg1"/>
                </a:solidFill>
                <a:latin typeface="+mj-lt"/>
              </a:rPr>
              <a:t>Has this session given you:</a:t>
            </a:r>
            <a:endParaRPr lang="en-AU" dirty="0">
              <a:solidFill>
                <a:schemeClr val="bg1"/>
              </a:solidFill>
            </a:endParaRPr>
          </a:p>
        </p:txBody>
      </p:sp>
      <p:sp>
        <p:nvSpPr>
          <p:cNvPr id="18" name="Rectangle 17"/>
          <p:cNvSpPr/>
          <p:nvPr/>
        </p:nvSpPr>
        <p:spPr>
          <a:xfrm>
            <a:off x="395536" y="1717742"/>
            <a:ext cx="5401377" cy="2982158"/>
          </a:xfrm>
          <a:prstGeom prst="rect">
            <a:avLst/>
          </a:prstGeom>
          <a:solidFill>
            <a:schemeClr val="bg1"/>
          </a:solidFill>
        </p:spPr>
        <p:txBody>
          <a:bodyPr lIns="144000" tIns="144000" rIns="144000" bIns="144000" anchor="ctr">
            <a:noAutofit/>
          </a:bodyPr>
          <a:lstStyle/>
          <a:p>
            <a:pPr marL="285750" indent="-285750">
              <a:spcBef>
                <a:spcPts val="1200"/>
              </a:spcBef>
              <a:buFont typeface="Arial" panose="020B0604020202020204" pitchFamily="34" charset="0"/>
              <a:buChar char="•"/>
            </a:pPr>
            <a:r>
              <a:rPr lang="en-AU" sz="2200" dirty="0" smtClean="0">
                <a:solidFill>
                  <a:schemeClr val="tx2"/>
                </a:solidFill>
              </a:rPr>
              <a:t>the confidence to express interest in becoming a member of the school website team?</a:t>
            </a:r>
          </a:p>
          <a:p>
            <a:pPr marL="285750" indent="-285750">
              <a:spcBef>
                <a:spcPts val="1200"/>
              </a:spcBef>
              <a:buFont typeface="Arial" panose="020B0604020202020204" pitchFamily="34" charset="0"/>
              <a:buChar char="•"/>
            </a:pPr>
            <a:r>
              <a:rPr lang="en-AU" sz="2200" dirty="0" smtClean="0">
                <a:solidFill>
                  <a:schemeClr val="tx2"/>
                </a:solidFill>
              </a:rPr>
              <a:t>an understanding of how to asses your school website content to ensure it is current and suited to your audience?</a:t>
            </a:r>
          </a:p>
        </p:txBody>
      </p:sp>
      <p:sp>
        <p:nvSpPr>
          <p:cNvPr id="4" name="Footer Placeholder 3"/>
          <p:cNvSpPr>
            <a:spLocks noGrp="1"/>
          </p:cNvSpPr>
          <p:nvPr>
            <p:ph type="ftr" sz="quarter" idx="11"/>
          </p:nvPr>
        </p:nvSpPr>
        <p:spPr>
          <a:xfrm>
            <a:off x="401856" y="4733832"/>
            <a:ext cx="6696744"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5" name="Slide Number Placeholder 4"/>
          <p:cNvSpPr>
            <a:spLocks noGrp="1"/>
          </p:cNvSpPr>
          <p:nvPr>
            <p:ph type="sldNum" sz="quarter" idx="12"/>
          </p:nvPr>
        </p:nvSpPr>
        <p:spPr>
          <a:xfrm>
            <a:off x="8100392" y="4744416"/>
            <a:ext cx="648072" cy="273844"/>
          </a:xfrm>
        </p:spPr>
        <p:txBody>
          <a:bodyPr/>
          <a:lstStyle/>
          <a:p>
            <a:r>
              <a:rPr lang="en-AU" dirty="0" smtClean="0"/>
              <a:t>Slide </a:t>
            </a:r>
            <a:fld id="{4A2A1DA9-8CAF-4BCA-B496-545B076AED2D}" type="slidenum">
              <a:rPr lang="en-AU" smtClean="0"/>
              <a:pPr/>
              <a:t>14</a:t>
            </a:fld>
            <a:endParaRPr lang="en-AU" dirty="0"/>
          </a:p>
        </p:txBody>
      </p:sp>
      <p:pic>
        <p:nvPicPr>
          <p:cNvPr id="9" name="session.png" descr="Triangle pointing towards text"/>
          <p:cNvPicPr>
            <a:picLocks noChangeAspect="1"/>
          </p:cNvPicPr>
          <p:nvPr/>
        </p:nvPicPr>
        <p:blipFill>
          <a:blip r:embed="rId3">
            <a:extLst/>
          </a:blip>
          <a:stretch>
            <a:fillRect/>
          </a:stretch>
        </p:blipFill>
        <p:spPr>
          <a:xfrm rot="18147255">
            <a:off x="6577161" y="1419622"/>
            <a:ext cx="2493213" cy="2771612"/>
          </a:xfrm>
          <a:prstGeom prst="rect">
            <a:avLst/>
          </a:prstGeom>
          <a:ln w="12700">
            <a:miter lim="400000"/>
          </a:ln>
        </p:spPr>
      </p:pic>
    </p:spTree>
    <p:extLst>
      <p:ext uri="{BB962C8B-B14F-4D97-AF65-F5344CB8AC3E}">
        <p14:creationId xmlns:p14="http://schemas.microsoft.com/office/powerpoint/2010/main" val="2868132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11448"/>
            <a:ext cx="8280920" cy="360040"/>
          </a:xfrm>
        </p:spPr>
        <p:txBody>
          <a:bodyPr/>
          <a:lstStyle/>
          <a:p>
            <a:r>
              <a:rPr lang="en-AU" dirty="0" err="1" smtClean="0"/>
              <a:t>Esa</a:t>
            </a:r>
            <a:r>
              <a:rPr lang="en-AU" dirty="0" smtClean="0"/>
              <a:t> relationship modules</a:t>
            </a:r>
            <a:endParaRPr lang="en-AU" dirty="0">
              <a:latin typeface="+mn-lt"/>
            </a:endParaRPr>
          </a:p>
        </p:txBody>
      </p:sp>
      <p:sp>
        <p:nvSpPr>
          <p:cNvPr id="7" name="TextBox 6"/>
          <p:cNvSpPr txBox="1"/>
          <p:nvPr/>
        </p:nvSpPr>
        <p:spPr>
          <a:xfrm>
            <a:off x="4980202" y="191413"/>
            <a:ext cx="3960440" cy="246221"/>
          </a:xfrm>
          <a:prstGeom prst="rect">
            <a:avLst/>
          </a:prstGeom>
          <a:noFill/>
        </p:spPr>
        <p:txBody>
          <a:bodyPr wrap="square" rtlCol="0">
            <a:spAutoFit/>
          </a:bodyPr>
          <a:lstStyle/>
          <a:p>
            <a:r>
              <a:rPr lang="en-AU" sz="1000" u="sng" dirty="0" smtClean="0">
                <a:hlinkClick r:id="rId3"/>
              </a:rPr>
              <a:t>Click here for the Professional learning website</a:t>
            </a:r>
            <a:endParaRPr lang="en-AU" sz="1000" dirty="0"/>
          </a:p>
        </p:txBody>
      </p:sp>
      <p:graphicFrame>
        <p:nvGraphicFramePr>
          <p:cNvPr id="9" name="Table 8" descr="ESA relationship modules"/>
          <p:cNvGraphicFramePr>
            <a:graphicFrameLocks noGrp="1"/>
          </p:cNvGraphicFramePr>
          <p:nvPr>
            <p:extLst>
              <p:ext uri="{D42A27DB-BD31-4B8C-83A1-F6EECF244321}">
                <p14:modId xmlns:p14="http://schemas.microsoft.com/office/powerpoint/2010/main" val="4216293431"/>
              </p:ext>
            </p:extLst>
          </p:nvPr>
        </p:nvGraphicFramePr>
        <p:xfrm>
          <a:off x="395536" y="626557"/>
          <a:ext cx="8424937" cy="4068000"/>
        </p:xfrm>
        <a:graphic>
          <a:graphicData uri="http://schemas.openxmlformats.org/drawingml/2006/table">
            <a:tbl>
              <a:tblPr bandRow="1">
                <a:tableStyleId>{2D5ABB26-0587-4C30-8999-92F81FD0307C}</a:tableStyleId>
              </a:tblPr>
              <a:tblGrid>
                <a:gridCol w="79208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38260">
                  <a:extLst>
                    <a:ext uri="{9D8B030D-6E8A-4147-A177-3AD203B41FA5}">
                      <a16:colId xmlns:a16="http://schemas.microsoft.com/office/drawing/2014/main" val="20002"/>
                    </a:ext>
                  </a:extLst>
                </a:gridCol>
                <a:gridCol w="2214070">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016223">
                  <a:extLst>
                    <a:ext uri="{9D8B030D-6E8A-4147-A177-3AD203B41FA5}">
                      <a16:colId xmlns:a16="http://schemas.microsoft.com/office/drawing/2014/main" val="20005"/>
                    </a:ext>
                  </a:extLst>
                </a:gridCol>
              </a:tblGrid>
              <a:tr h="332841">
                <a:tc gridSpan="3">
                  <a:txBody>
                    <a:bodyPr/>
                    <a:lstStyle/>
                    <a:p>
                      <a:pPr algn="ctr"/>
                      <a:r>
                        <a:rPr lang="en-AU" sz="1200" b="1" dirty="0" smtClean="0">
                          <a:solidFill>
                            <a:schemeClr val="bg1"/>
                          </a:solidFill>
                        </a:rPr>
                        <a:t>1.1 Oral communication</a:t>
                      </a:r>
                      <a:endParaRPr lang="en-AU" sz="1200" b="1" dirty="0">
                        <a:solidFill>
                          <a:schemeClr val="bg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1.2 Written communication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1.3 Building relationships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algn="ctr"/>
                      <a:r>
                        <a:rPr lang="en-AU" sz="1200" b="1" dirty="0" smtClean="0">
                          <a:solidFill>
                            <a:schemeClr val="bg1"/>
                          </a:solidFill>
                        </a:rPr>
                        <a:t>1.4 Teamwork</a:t>
                      </a:r>
                      <a:endParaRPr lang="en-AU" sz="12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6337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Face-to-face communication</a:t>
                      </a:r>
                      <a:endParaRPr lang="en-AU" sz="1050" b="1" dirty="0" smtClean="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Communication guidelines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Students as customers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algn="ctr"/>
                      <a:r>
                        <a:rPr lang="en-AU" sz="1050" dirty="0" smtClean="0"/>
                        <a:t>Keeping staff informed</a:t>
                      </a:r>
                      <a:endParaRPr lang="en-AU" sz="1050" b="1"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7135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Quality communication</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1. DoE style</a:t>
                      </a:r>
                      <a:r>
                        <a:rPr lang="en-AU" sz="1100" baseline="0" dirty="0" smtClean="0"/>
                        <a:t> guide</a:t>
                      </a:r>
                      <a:endParaRPr lang="en-AU" sz="11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Supporting students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Keeping</a:t>
                      </a:r>
                      <a:r>
                        <a:rPr lang="en-AU" sz="1000" baseline="0" dirty="0" smtClean="0"/>
                        <a:t> staff informed</a:t>
                      </a:r>
                      <a:endParaRPr lang="en-AU" sz="1000"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2633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Create</a:t>
                      </a:r>
                      <a:r>
                        <a:rPr lang="en-AU" sz="1000" baseline="0" dirty="0" smtClean="0"/>
                        <a:t> a positive image</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2. Written communication</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r>
                        <a:rPr lang="en-AU" sz="1000" dirty="0" smtClean="0"/>
                        <a:t>2. Student wellbeing</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sz="105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3"/>
                  </a:ext>
                </a:extLst>
              </a:tr>
              <a:tr h="4309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3. Develop a customer service</a:t>
                      </a:r>
                      <a:r>
                        <a:rPr lang="en-AU" sz="1050" baseline="0" dirty="0" smtClean="0"/>
                        <a:t> statement</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Digital content - email</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Connecting with customers</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sz="1100" b="1"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4788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Telephone communication</a:t>
                      </a:r>
                      <a:endParaRPr lang="en-AU" sz="105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r>
                        <a:rPr lang="en-AU" sz="1000" dirty="0" smtClean="0"/>
                        <a:t>1. DoE email policy</a:t>
                      </a:r>
                      <a:r>
                        <a:rPr lang="en-AU" sz="1000" baseline="0" dirty="0" smtClean="0"/>
                        <a:t> and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Cultural diversity</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1.5 Promoting the school and its vision</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5"/>
                  </a:ext>
                </a:extLst>
              </a:tr>
              <a:tr h="430980">
                <a:tc gridSpan="3">
                  <a:txBody>
                    <a:bodyPr/>
                    <a:lstStyle/>
                    <a:p>
                      <a:pPr algn="l"/>
                      <a:r>
                        <a:rPr lang="en-AU" sz="1000" dirty="0" smtClean="0"/>
                        <a:t>1. Telephone communication</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r>
                        <a:rPr lang="en-AU" sz="1000" dirty="0" smtClean="0"/>
                        <a:t>2.</a:t>
                      </a:r>
                      <a:r>
                        <a:rPr lang="en-AU" sz="1000" baseline="0" dirty="0" smtClean="0"/>
                        <a:t> Storing school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Aboriginal &amp; Torres Strait Islander customers</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algn="ctr"/>
                      <a:r>
                        <a:rPr lang="en-AU" sz="1050" dirty="0" smtClean="0"/>
                        <a:t>School plan and school culture</a:t>
                      </a:r>
                      <a:endParaRPr lang="en-AU" sz="1050" b="1" dirty="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415019">
                <a:tc gridSpan="3">
                  <a:txBody>
                    <a:bodyPr/>
                    <a:lstStyle/>
                    <a:p>
                      <a:pPr algn="l"/>
                      <a:r>
                        <a:rPr lang="en-AU" sz="1000" dirty="0" smtClean="0"/>
                        <a:t>2. Telephone communication</a:t>
                      </a:r>
                      <a:r>
                        <a:rPr lang="en-AU" sz="1000" baseline="0" dirty="0" smtClean="0"/>
                        <a:t>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r>
                        <a:rPr lang="en-AU" sz="1000" dirty="0" smtClean="0"/>
                        <a:t>3. Structuring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3. Welcoming customers</a:t>
                      </a:r>
                      <a:r>
                        <a:rPr lang="en-AU" sz="1000" baseline="0" dirty="0" smtClean="0"/>
                        <a:t> with disability</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School plan and school culture</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7"/>
                  </a:ext>
                </a:extLst>
              </a:tr>
              <a:tr h="415019">
                <a:tc gridSpan="3">
                  <a:txBody>
                    <a:bodyPr/>
                    <a:lstStyle/>
                    <a:p>
                      <a:pPr algn="ctr"/>
                      <a:r>
                        <a:rPr lang="en-AU" sz="1000" b="1" dirty="0" smtClean="0">
                          <a:solidFill>
                            <a:schemeClr val="tx1">
                              <a:lumMod val="75000"/>
                              <a:lumOff val="25000"/>
                            </a:schemeClr>
                          </a:solidFill>
                        </a:rPr>
                        <a:t>Key to modules</a:t>
                      </a:r>
                      <a:r>
                        <a:rPr lang="en-AU" sz="1000" b="1" baseline="0" dirty="0" smtClean="0">
                          <a:solidFill>
                            <a:schemeClr val="tx1">
                              <a:lumMod val="75000"/>
                              <a:lumOff val="25000"/>
                            </a:schemeClr>
                          </a:solidFill>
                        </a:rPr>
                        <a:t> table</a:t>
                      </a:r>
                      <a:endParaRPr lang="en-AU" sz="1000" b="1" dirty="0">
                        <a:solidFill>
                          <a:schemeClr val="tx1">
                            <a:lumMod val="75000"/>
                            <a:lumOff val="25000"/>
                          </a:schemeClr>
                        </a:solidFill>
                      </a:endParaRPr>
                    </a:p>
                  </a:txBody>
                  <a:tcPr anchor="b">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Digital content - website</a:t>
                      </a:r>
                      <a:endParaRPr lang="en-AU" sz="1000" b="1" dirty="0" smtClean="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4. Customer complaints – role of</a:t>
                      </a:r>
                      <a:r>
                        <a:rPr lang="en-AU" sz="1000" baseline="0" dirty="0" smtClean="0"/>
                        <a:t> SAS staff</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8"/>
                  </a:ext>
                </a:extLst>
              </a:tr>
              <a:tr h="383092">
                <a:tc>
                  <a:txBody>
                    <a:bodyPr/>
                    <a:lstStyle/>
                    <a:p>
                      <a:pPr algn="ctr"/>
                      <a:r>
                        <a:rPr lang="en-AU" sz="800" b="1" dirty="0" smtClean="0">
                          <a:solidFill>
                            <a:schemeClr val="bg1"/>
                          </a:solidFill>
                        </a:rPr>
                        <a:t>Framework</a:t>
                      </a:r>
                      <a:r>
                        <a:rPr lang="en-AU" sz="800" b="1" baseline="0" dirty="0" smtClean="0">
                          <a:solidFill>
                            <a:schemeClr val="bg1"/>
                          </a:solidFill>
                        </a:rPr>
                        <a:t> focus area</a:t>
                      </a:r>
                      <a:endParaRPr lang="en-AU" sz="800" b="1" dirty="0">
                        <a:solidFill>
                          <a:schemeClr val="bg1"/>
                        </a:solidFill>
                      </a:endParaRPr>
                    </a:p>
                  </a:txBody>
                  <a:tcP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800" baseline="0" dirty="0" smtClean="0">
                          <a:solidFill>
                            <a:schemeClr val="tx1">
                              <a:lumMod val="75000"/>
                              <a:lumOff val="25000"/>
                            </a:schemeClr>
                          </a:solidFill>
                        </a:rPr>
                        <a:t>Name of module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AU" sz="800" dirty="0" smtClean="0"/>
                        <a:t>Name</a:t>
                      </a:r>
                      <a:r>
                        <a:rPr lang="en-AU" sz="800" baseline="0" dirty="0" smtClean="0"/>
                        <a:t> of session</a:t>
                      </a:r>
                      <a:endParaRPr lang="en-AU" sz="800" dirty="0"/>
                    </a:p>
                  </a:txBody>
                  <a:tcP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AU" sz="1000" dirty="0" smtClean="0"/>
                        <a:t>1. Keeping your website current</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Customer feedback</a:t>
                      </a:r>
                      <a:endParaRPr lang="en-AU" sz="100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383092">
                <a:tc gridSpan="3">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School website team</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Customer feedback</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a:xfrm>
            <a:off x="8167777" y="4729591"/>
            <a:ext cx="648072" cy="273844"/>
          </a:xfrm>
        </p:spPr>
        <p:txBody>
          <a:bodyPr/>
          <a:lstStyle/>
          <a:p>
            <a:r>
              <a:rPr lang="en-AU" dirty="0"/>
              <a:t>Slide </a:t>
            </a:r>
            <a:fld id="{4A2A1DA9-8CAF-4BCA-B496-545B076AED2D}" type="slidenum">
              <a:rPr lang="en-AU" smtClean="0"/>
              <a:pPr/>
              <a:t>15</a:t>
            </a:fld>
            <a:endParaRPr lang="en-AU" dirty="0"/>
          </a:p>
        </p:txBody>
      </p:sp>
      <p:sp>
        <p:nvSpPr>
          <p:cNvPr id="3" name="Footer Placeholder 2"/>
          <p:cNvSpPr>
            <a:spLocks noGrp="1"/>
          </p:cNvSpPr>
          <p:nvPr>
            <p:ph type="ftr" sz="quarter" idx="11"/>
          </p:nvPr>
        </p:nvSpPr>
        <p:spPr>
          <a:xfrm>
            <a:off x="395536" y="4749626"/>
            <a:ext cx="7056784"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Tree>
    <p:extLst>
      <p:ext uri="{BB962C8B-B14F-4D97-AF65-F5344CB8AC3E}">
        <p14:creationId xmlns:p14="http://schemas.microsoft.com/office/powerpoint/2010/main" val="2918938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Professional development</a:t>
            </a:r>
            <a:endParaRPr lang="en-AU" dirty="0">
              <a:latin typeface="+mn-lt"/>
            </a:endParaRPr>
          </a:p>
        </p:txBody>
      </p:sp>
      <p:sp>
        <p:nvSpPr>
          <p:cNvPr id="8" name="Content Placeholder 7"/>
          <p:cNvSpPr>
            <a:spLocks noGrp="1"/>
          </p:cNvSpPr>
          <p:nvPr>
            <p:ph idx="1"/>
          </p:nvPr>
        </p:nvSpPr>
        <p:spPr>
          <a:xfrm>
            <a:off x="395536" y="1200150"/>
            <a:ext cx="4032448" cy="3315816"/>
          </a:xfrm>
        </p:spPr>
        <p:txBody>
          <a:bodyPr>
            <a:noAutofit/>
          </a:bodyPr>
          <a:lstStyle/>
          <a:p>
            <a:pPr marL="0" lvl="2" indent="0">
              <a:buNone/>
            </a:pPr>
            <a:r>
              <a:rPr lang="en-AU" sz="1800" dirty="0" smtClean="0"/>
              <a:t>SAS staff Reference Group (SRG)</a:t>
            </a:r>
          </a:p>
          <a:p>
            <a:pPr marL="0" lvl="2" indent="0">
              <a:buNone/>
            </a:pPr>
            <a:r>
              <a:rPr lang="en-AU" sz="1800" dirty="0" smtClean="0"/>
              <a:t>Professional learning calendar </a:t>
            </a:r>
          </a:p>
          <a:p>
            <a:pPr marL="0" lvl="2" indent="0">
              <a:buNone/>
            </a:pPr>
            <a:endParaRPr lang="en-AU" sz="1800" dirty="0"/>
          </a:p>
          <a:p>
            <a:pPr marL="0" lvl="2" indent="0">
              <a:buNone/>
            </a:pPr>
            <a:endParaRPr lang="en-AU" sz="1800" dirty="0" smtClean="0"/>
          </a:p>
          <a:p>
            <a:pPr marL="0" lvl="2" indent="0">
              <a:buNone/>
            </a:pPr>
            <a:r>
              <a:rPr lang="en-AU" sz="1800" dirty="0" smtClean="0"/>
              <a:t>Thank you </a:t>
            </a:r>
          </a:p>
          <a:p>
            <a:pPr marL="0" lvl="2" indent="0">
              <a:buNone/>
            </a:pPr>
            <a:r>
              <a:rPr lang="en-AU" sz="1800" dirty="0"/>
              <a:t>f</a:t>
            </a:r>
            <a:r>
              <a:rPr lang="en-AU" sz="1800" dirty="0" smtClean="0"/>
              <a:t>or participating in this session</a:t>
            </a:r>
            <a:endParaRPr lang="en-AU" sz="1800" dirty="0"/>
          </a:p>
        </p:txBody>
      </p:sp>
      <p:pic>
        <p:nvPicPr>
          <p:cNvPr id="1026" name="Picture 2" descr="Screen capture from SAS Staff Reference Group Professional Learning Calendar"/>
          <p:cNvPicPr>
            <a:picLocks noChangeAspect="1" noChangeArrowheads="1"/>
          </p:cNvPicPr>
          <p:nvPr/>
        </p:nvPicPr>
        <p:blipFill rotWithShape="1">
          <a:blip r:embed="rId3">
            <a:extLst>
              <a:ext uri="{28A0092B-C50C-407E-A947-70E740481C1C}">
                <a14:useLocalDpi xmlns:a14="http://schemas.microsoft.com/office/drawing/2010/main" val="0"/>
              </a:ext>
            </a:extLst>
          </a:blip>
          <a:srcRect t="1416" r="811"/>
          <a:stretch/>
        </p:blipFill>
        <p:spPr bwMode="auto">
          <a:xfrm>
            <a:off x="3923928" y="1234234"/>
            <a:ext cx="4785424" cy="33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95536" y="4638953"/>
            <a:ext cx="7560840"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799888" y="4634047"/>
            <a:ext cx="909464" cy="273844"/>
          </a:xfrm>
        </p:spPr>
        <p:txBody>
          <a:bodyPr/>
          <a:lstStyle/>
          <a:p>
            <a:r>
              <a:rPr lang="en-AU" dirty="0"/>
              <a:t>Slide </a:t>
            </a:r>
            <a:fld id="{4A2A1DA9-8CAF-4BCA-B496-545B076AED2D}" type="slidenum">
              <a:rPr lang="en-AU" smtClean="0"/>
              <a:pPr/>
              <a:t>16</a:t>
            </a:fld>
            <a:endParaRPr lang="en-AU" dirty="0"/>
          </a:p>
        </p:txBody>
      </p:sp>
    </p:spTree>
    <p:extLst>
      <p:ext uri="{BB962C8B-B14F-4D97-AF65-F5344CB8AC3E}">
        <p14:creationId xmlns:p14="http://schemas.microsoft.com/office/powerpoint/2010/main" val="340373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the module</a:t>
            </a:r>
            <a:endParaRPr lang="en-AU" dirty="0"/>
          </a:p>
        </p:txBody>
      </p:sp>
      <p:sp>
        <p:nvSpPr>
          <p:cNvPr id="3" name="Content Placeholder 2"/>
          <p:cNvSpPr>
            <a:spLocks noGrp="1"/>
          </p:cNvSpPr>
          <p:nvPr>
            <p:ph idx="1"/>
          </p:nvPr>
        </p:nvSpPr>
        <p:spPr/>
        <p:txBody>
          <a:bodyPr>
            <a:normAutofit/>
          </a:bodyPr>
          <a:lstStyle/>
          <a:p>
            <a:r>
              <a:rPr lang="en-US" sz="1200" dirty="0"/>
              <a:t>This module contains 2</a:t>
            </a:r>
            <a:r>
              <a:rPr lang="en-US" sz="1200" dirty="0" smtClean="0"/>
              <a:t> </a:t>
            </a:r>
            <a:r>
              <a:rPr lang="en-US" sz="1200" dirty="0"/>
              <a:t>sessions and has a total delivery time </a:t>
            </a:r>
            <a:r>
              <a:rPr lang="en-US" sz="1200" dirty="0" smtClean="0"/>
              <a:t>of 1 hour </a:t>
            </a:r>
            <a:r>
              <a:rPr lang="en-US" sz="1200" smtClean="0"/>
              <a:t>and </a:t>
            </a:r>
            <a:r>
              <a:rPr lang="en-US" sz="1200"/>
              <a:t>2</a:t>
            </a:r>
            <a:r>
              <a:rPr lang="en-US" sz="1200" smtClean="0"/>
              <a:t>5 </a:t>
            </a:r>
            <a:r>
              <a:rPr lang="en-US" sz="1200" dirty="0" smtClean="0"/>
              <a:t>minutes. </a:t>
            </a:r>
            <a:r>
              <a:rPr lang="en-US" sz="1200" dirty="0"/>
              <a:t>Resources for this module include:</a:t>
            </a:r>
            <a:endParaRPr lang="en-AU" sz="1200" dirty="0"/>
          </a:p>
          <a:p>
            <a:pPr marL="266700" lvl="0" indent="-171450">
              <a:buFont typeface="Arial" panose="020B0604020202020204" pitchFamily="34" charset="0"/>
              <a:buChar char="•"/>
            </a:pPr>
            <a:r>
              <a:rPr lang="en-US" sz="1200" dirty="0"/>
              <a:t>PowerPoint presentation </a:t>
            </a:r>
            <a:r>
              <a:rPr lang="en-US" sz="1200" dirty="0" smtClean="0"/>
              <a:t>session</a:t>
            </a:r>
          </a:p>
          <a:p>
            <a:pPr marL="628650"/>
            <a:r>
              <a:rPr lang="en-US" sz="1200" dirty="0"/>
              <a:t>Session 1 – </a:t>
            </a:r>
            <a:r>
              <a:rPr lang="en-US" sz="1200" dirty="0" smtClean="0"/>
              <a:t>Keeping your website current – 35 </a:t>
            </a:r>
            <a:r>
              <a:rPr lang="en-US" sz="1200" dirty="0"/>
              <a:t>minutes </a:t>
            </a:r>
            <a:endParaRPr lang="en-AU" sz="1200" dirty="0"/>
          </a:p>
          <a:p>
            <a:pPr marL="628650"/>
            <a:r>
              <a:rPr lang="en-US" sz="1200" dirty="0"/>
              <a:t>Session 2 – </a:t>
            </a:r>
            <a:r>
              <a:rPr lang="en-US" sz="1200" dirty="0" smtClean="0"/>
              <a:t>School website team – 50 minutes</a:t>
            </a:r>
            <a:endParaRPr lang="en-AU" sz="1200" dirty="0"/>
          </a:p>
          <a:p>
            <a:pPr marL="266700" lvl="0" indent="-171450">
              <a:buFont typeface="Arial" panose="020B0604020202020204" pitchFamily="34" charset="0"/>
              <a:buChar char="•"/>
            </a:pPr>
            <a:r>
              <a:rPr lang="en-US" sz="1200" dirty="0" smtClean="0"/>
              <a:t>Presenter </a:t>
            </a:r>
            <a:r>
              <a:rPr lang="en-US" sz="1200" dirty="0"/>
              <a:t>notes with pre-reading and guidelines to successfully deliver sessions</a:t>
            </a:r>
            <a:endParaRPr lang="en-AU" sz="1200" dirty="0"/>
          </a:p>
          <a:p>
            <a:pPr marL="266700" indent="-171450">
              <a:buFont typeface="Arial" panose="020B0604020202020204" pitchFamily="34" charset="0"/>
              <a:buChar char="•"/>
            </a:pPr>
            <a:r>
              <a:rPr lang="en-US" sz="1200" dirty="0"/>
              <a:t>H</a:t>
            </a:r>
            <a:r>
              <a:rPr lang="en-US" sz="1200" dirty="0" smtClean="0"/>
              <a:t>andouts </a:t>
            </a:r>
            <a:r>
              <a:rPr lang="en-US" sz="1200" dirty="0"/>
              <a:t>and activities</a:t>
            </a:r>
            <a:endParaRPr lang="en-AU" sz="1200" dirty="0"/>
          </a:p>
        </p:txBody>
      </p:sp>
      <p:sp>
        <p:nvSpPr>
          <p:cNvPr id="7" name="Content Placeholder 2"/>
          <p:cNvSpPr txBox="1">
            <a:spLocks/>
          </p:cNvSpPr>
          <p:nvPr/>
        </p:nvSpPr>
        <p:spPr>
          <a:xfrm>
            <a:off x="6581328" y="627534"/>
            <a:ext cx="2232248"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Purpose</a:t>
            </a:r>
            <a:endParaRPr lang="en-AU" sz="1800" b="1" dirty="0" smtClean="0">
              <a:solidFill>
                <a:schemeClr val="bg1"/>
              </a:solidFill>
            </a:endParaRPr>
          </a:p>
          <a:p>
            <a:r>
              <a:rPr lang="en-US" sz="1800" dirty="0" smtClean="0">
                <a:solidFill>
                  <a:schemeClr val="bg1"/>
                </a:solidFill>
              </a:rPr>
              <a:t>This module is one of a series of modules which have been developed to support the implementation of the Excellence in School Administration Framework</a:t>
            </a:r>
            <a:endParaRPr lang="en-AU" sz="1800" dirty="0">
              <a:solidFill>
                <a:schemeClr val="bg1"/>
              </a:solidFill>
            </a:endParaRPr>
          </a:p>
        </p:txBody>
      </p:sp>
      <p:sp>
        <p:nvSpPr>
          <p:cNvPr id="5" name="Footer Placeholder 4"/>
          <p:cNvSpPr>
            <a:spLocks noGrp="1"/>
          </p:cNvSpPr>
          <p:nvPr>
            <p:ph type="ftr" sz="quarter" idx="11"/>
          </p:nvPr>
        </p:nvSpPr>
        <p:spPr>
          <a:xfrm>
            <a:off x="395536" y="4749626"/>
            <a:ext cx="7272808"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8028384" y="4739292"/>
            <a:ext cx="864096" cy="273844"/>
          </a:xfrm>
        </p:spPr>
        <p:txBody>
          <a:bodyPr/>
          <a:lstStyle/>
          <a:p>
            <a:r>
              <a:rPr lang="en-AU" dirty="0" smtClean="0">
                <a:solidFill>
                  <a:schemeClr val="bg1"/>
                </a:solidFill>
              </a:rPr>
              <a:t>Slide </a:t>
            </a:r>
            <a:fld id="{4A2A1DA9-8CAF-4BCA-B496-545B076AED2D}" type="slidenum">
              <a:rPr lang="en-AU" smtClean="0">
                <a:solidFill>
                  <a:schemeClr val="bg1"/>
                </a:solidFill>
              </a:rPr>
              <a:pPr/>
              <a:t>2</a:t>
            </a:fld>
            <a:endParaRPr lang="en-AU" dirty="0">
              <a:solidFill>
                <a:schemeClr val="bg1"/>
              </a:solidFill>
            </a:endParaRPr>
          </a:p>
        </p:txBody>
      </p:sp>
    </p:spTree>
    <p:extLst>
      <p:ext uri="{BB962C8B-B14F-4D97-AF65-F5344CB8AC3E}">
        <p14:creationId xmlns:p14="http://schemas.microsoft.com/office/powerpoint/2010/main" val="271882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delivery</a:t>
            </a:r>
            <a:endParaRPr lang="en-AU" dirty="0"/>
          </a:p>
        </p:txBody>
      </p:sp>
      <p:sp>
        <p:nvSpPr>
          <p:cNvPr id="3" name="Content Placeholder 2"/>
          <p:cNvSpPr>
            <a:spLocks noGrp="1"/>
          </p:cNvSpPr>
          <p:nvPr>
            <p:ph idx="1"/>
          </p:nvPr>
        </p:nvSpPr>
        <p:spPr>
          <a:xfrm>
            <a:off x="395536" y="1200150"/>
            <a:ext cx="5760640" cy="3531839"/>
          </a:xfrm>
        </p:spPr>
        <p:txBody>
          <a:bodyPr>
            <a:normAutofit/>
          </a:bodyPr>
          <a:lstStyle/>
          <a:p>
            <a:r>
              <a:rPr lang="en-US" sz="1200" dirty="0" smtClean="0"/>
              <a:t>This </a:t>
            </a:r>
            <a:r>
              <a:rPr lang="en-US" sz="1200" dirty="0"/>
              <a:t>module can be completed in the following manner:</a:t>
            </a:r>
            <a:endParaRPr lang="en-AU" sz="1200" dirty="0"/>
          </a:p>
          <a:p>
            <a:pPr marL="361950" lvl="0" indent="-171450">
              <a:buFont typeface="Arial" panose="020B0604020202020204" pitchFamily="34" charset="0"/>
              <a:buChar char="•"/>
            </a:pPr>
            <a:r>
              <a:rPr lang="en-US" sz="1200" b="1" dirty="0" smtClean="0"/>
              <a:t>Presentation </a:t>
            </a:r>
            <a:r>
              <a:rPr lang="en-US" sz="1200" b="1" dirty="0"/>
              <a:t>style </a:t>
            </a:r>
            <a:r>
              <a:rPr lang="en-US" sz="1200" dirty="0"/>
              <a:t>– facilitator follows notes/slides and works through activities in a group setting</a:t>
            </a:r>
            <a:endParaRPr lang="en-AU" sz="1200" dirty="0"/>
          </a:p>
          <a:p>
            <a:pPr marL="361950" lvl="0" indent="-171450">
              <a:buFont typeface="Arial" panose="020B0604020202020204" pitchFamily="34" charset="0"/>
              <a:buChar char="•"/>
            </a:pPr>
            <a:r>
              <a:rPr lang="en-US" sz="1200" b="1" dirty="0"/>
              <a:t>I</a:t>
            </a:r>
            <a:r>
              <a:rPr lang="en-US" sz="1200" b="1" dirty="0" smtClean="0"/>
              <a:t>ndependently</a:t>
            </a:r>
            <a:r>
              <a:rPr lang="en-US" sz="1200" dirty="0" smtClean="0"/>
              <a:t> </a:t>
            </a:r>
            <a:r>
              <a:rPr lang="en-US" sz="1200" dirty="0"/>
              <a:t>– individual follows slides, notes and works through learning tasks and activities.</a:t>
            </a:r>
            <a:endParaRPr lang="en-AU" sz="1200" dirty="0"/>
          </a:p>
          <a:p>
            <a:r>
              <a:rPr lang="en-US" sz="1200" dirty="0" smtClean="0"/>
              <a:t>To </a:t>
            </a:r>
            <a:r>
              <a:rPr lang="en-US" sz="1200" dirty="0"/>
              <a:t>ensure the delivery meets the needs of your audience presenter should consider the following:</a:t>
            </a:r>
            <a:endParaRPr lang="en-AU" sz="1200" dirty="0"/>
          </a:p>
          <a:p>
            <a:pPr marL="361950" lvl="0" indent="-171450">
              <a:buFont typeface="Arial" panose="020B0604020202020204" pitchFamily="34" charset="0"/>
              <a:buChar char="•"/>
            </a:pPr>
            <a:r>
              <a:rPr lang="en-AU" sz="1200" b="1" dirty="0"/>
              <a:t>F</a:t>
            </a:r>
            <a:r>
              <a:rPr lang="en-AU" sz="1200" b="1" dirty="0" smtClean="0"/>
              <a:t>or </a:t>
            </a:r>
            <a:r>
              <a:rPr lang="en-AU" sz="1200" b="1" dirty="0"/>
              <a:t>internal presentations (to own staff)</a:t>
            </a:r>
            <a:r>
              <a:rPr lang="en-AU" sz="1200" dirty="0"/>
              <a:t> prior to presenting the session assess your knowledge of each participant’s experience in this topic, adjust notes and resources where necessary</a:t>
            </a:r>
          </a:p>
          <a:p>
            <a:pPr marL="361950" indent="-171450">
              <a:buFont typeface="Arial" panose="020B0604020202020204" pitchFamily="34" charset="0"/>
              <a:buChar char="•"/>
            </a:pPr>
            <a:r>
              <a:rPr lang="en-AU" sz="1200" b="1" dirty="0"/>
              <a:t>F</a:t>
            </a:r>
            <a:r>
              <a:rPr lang="en-AU" sz="1200" b="1" dirty="0" smtClean="0"/>
              <a:t>or </a:t>
            </a:r>
            <a:r>
              <a:rPr lang="en-AU" sz="1200" b="1" dirty="0"/>
              <a:t>external presentations</a:t>
            </a:r>
            <a:r>
              <a:rPr lang="en-AU" sz="1200" dirty="0"/>
              <a:t> at the commencement of the session ask participants to introduce themselves and briefly explain their reasons for attending, adjust notes and resources where necessary</a:t>
            </a:r>
          </a:p>
        </p:txBody>
      </p:sp>
      <p:sp>
        <p:nvSpPr>
          <p:cNvPr id="7" name="Content Placeholder 2"/>
          <p:cNvSpPr txBox="1">
            <a:spLocks/>
          </p:cNvSpPr>
          <p:nvPr/>
        </p:nvSpPr>
        <p:spPr>
          <a:xfrm>
            <a:off x="6540946" y="627534"/>
            <a:ext cx="2151856"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Audience</a:t>
            </a:r>
            <a:endParaRPr lang="en-AU" sz="1800" b="1" dirty="0" smtClean="0">
              <a:solidFill>
                <a:schemeClr val="bg1"/>
              </a:solidFill>
            </a:endParaRPr>
          </a:p>
          <a:p>
            <a:r>
              <a:rPr lang="en-US" sz="1800" dirty="0">
                <a:solidFill>
                  <a:schemeClr val="bg1"/>
                </a:solidFill>
              </a:rPr>
              <a:t>Key audience is the front office administration staff,  however it is a useful resource for all non-teaching staff in schools.</a:t>
            </a:r>
            <a:endParaRPr lang="en-AU" sz="1800" dirty="0">
              <a:solidFill>
                <a:schemeClr val="bg1"/>
              </a:solidFill>
            </a:endParaRPr>
          </a:p>
        </p:txBody>
      </p:sp>
      <p:sp>
        <p:nvSpPr>
          <p:cNvPr id="5" name="Footer Placeholder 4"/>
          <p:cNvSpPr>
            <a:spLocks noGrp="1"/>
          </p:cNvSpPr>
          <p:nvPr>
            <p:ph type="ftr" sz="quarter" idx="11"/>
          </p:nvPr>
        </p:nvSpPr>
        <p:spPr>
          <a:xfrm>
            <a:off x="395536" y="4749626"/>
            <a:ext cx="6624736"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8316416" y="4772455"/>
            <a:ext cx="648072" cy="273844"/>
          </a:xfrm>
        </p:spPr>
        <p:txBody>
          <a:bodyPr/>
          <a:lstStyle/>
          <a:p>
            <a:r>
              <a:rPr lang="en-AU" dirty="0">
                <a:solidFill>
                  <a:schemeClr val="bg1"/>
                </a:solidFill>
              </a:rPr>
              <a:t>Slide </a:t>
            </a:r>
            <a:fld id="{4A2A1DA9-8CAF-4BCA-B496-545B076AED2D}" type="slidenum">
              <a:rPr lang="en-AU" smtClean="0">
                <a:solidFill>
                  <a:schemeClr val="bg1"/>
                </a:solidFill>
              </a:rPr>
              <a:pPr/>
              <a:t>3</a:t>
            </a:fld>
            <a:endParaRPr lang="en-AU" dirty="0">
              <a:solidFill>
                <a:schemeClr val="bg1"/>
              </a:solidFill>
            </a:endParaRPr>
          </a:p>
        </p:txBody>
      </p:sp>
    </p:spTree>
    <p:extLst>
      <p:ext uri="{BB962C8B-B14F-4D97-AF65-F5344CB8AC3E}">
        <p14:creationId xmlns:p14="http://schemas.microsoft.com/office/powerpoint/2010/main" val="2221422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200" dirty="0" smtClean="0"/>
              <a:t>Outcome of the module – Digital content website</a:t>
            </a:r>
            <a:endParaRPr lang="en-AU" sz="2200" dirty="0">
              <a:latin typeface="+mn-lt"/>
            </a:endParaRPr>
          </a:p>
        </p:txBody>
      </p:sp>
      <p:sp>
        <p:nvSpPr>
          <p:cNvPr id="11" name="TextBox 10"/>
          <p:cNvSpPr txBox="1"/>
          <p:nvPr/>
        </p:nvSpPr>
        <p:spPr>
          <a:xfrm>
            <a:off x="4355976" y="1382435"/>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module, participants should be able to:</a:t>
            </a:r>
            <a:endParaRPr lang="en-AU" dirty="0">
              <a:solidFill>
                <a:schemeClr val="bg1"/>
              </a:solidFill>
            </a:endParaRPr>
          </a:p>
        </p:txBody>
      </p:sp>
      <p:sp>
        <p:nvSpPr>
          <p:cNvPr id="18" name="Rectangle 17"/>
          <p:cNvSpPr/>
          <p:nvPr/>
        </p:nvSpPr>
        <p:spPr>
          <a:xfrm>
            <a:off x="4321257" y="2283718"/>
            <a:ext cx="4572000" cy="2160240"/>
          </a:xfrm>
          <a:prstGeom prst="rect">
            <a:avLst/>
          </a:prstGeom>
          <a:solidFill>
            <a:schemeClr val="bg1"/>
          </a:solidFill>
        </p:spPr>
        <p:txBody>
          <a:bodyPr lIns="144000" tIns="144000" rIns="144000" bIns="144000" anchor="ctr">
            <a:noAutofit/>
          </a:bodyPr>
          <a:lstStyle/>
          <a:p>
            <a:pPr marL="285750" indent="-285750">
              <a:buFont typeface="Arial" panose="020B0604020202020204" pitchFamily="34" charset="0"/>
              <a:buChar char="•"/>
            </a:pPr>
            <a:r>
              <a:rPr lang="en-AU" dirty="0">
                <a:solidFill>
                  <a:schemeClr val="tx2"/>
                </a:solidFill>
              </a:rPr>
              <a:t>d</a:t>
            </a:r>
            <a:r>
              <a:rPr lang="en-AU" dirty="0" smtClean="0">
                <a:solidFill>
                  <a:schemeClr val="tx2"/>
                </a:solidFill>
              </a:rPr>
              <a:t>escribe the characteristics of well structured, easy to follow written communication and apply these to produce writing in the following forms:</a:t>
            </a:r>
          </a:p>
          <a:p>
            <a:pPr marL="742950" lvl="1" indent="-285750">
              <a:buFont typeface="Arial" panose="020B0604020202020204" pitchFamily="34" charset="0"/>
              <a:buChar char="•"/>
            </a:pPr>
            <a:r>
              <a:rPr lang="en-AU" dirty="0">
                <a:solidFill>
                  <a:schemeClr val="tx2"/>
                </a:solidFill>
              </a:rPr>
              <a:t>g</a:t>
            </a:r>
            <a:r>
              <a:rPr lang="en-AU" dirty="0" smtClean="0">
                <a:solidFill>
                  <a:schemeClr val="tx2"/>
                </a:solidFill>
              </a:rPr>
              <a:t>eneral correspondence</a:t>
            </a:r>
          </a:p>
          <a:p>
            <a:pPr marL="742950" lvl="1" indent="-285750">
              <a:buFont typeface="Arial" panose="020B0604020202020204" pitchFamily="34" charset="0"/>
              <a:buChar char="•"/>
            </a:pPr>
            <a:r>
              <a:rPr lang="en-AU" dirty="0">
                <a:solidFill>
                  <a:schemeClr val="tx2"/>
                </a:solidFill>
              </a:rPr>
              <a:t>p</a:t>
            </a:r>
            <a:r>
              <a:rPr lang="en-AU" dirty="0" smtClean="0">
                <a:solidFill>
                  <a:schemeClr val="tx2"/>
                </a:solidFill>
              </a:rPr>
              <a:t>ermission notes and newsletters</a:t>
            </a:r>
          </a:p>
          <a:p>
            <a:pPr marL="742950" lvl="1" indent="-285750">
              <a:buFont typeface="Arial" panose="020B0604020202020204" pitchFamily="34" charset="0"/>
              <a:buChar char="•"/>
            </a:pPr>
            <a:r>
              <a:rPr lang="en-AU" dirty="0">
                <a:solidFill>
                  <a:schemeClr val="tx2"/>
                </a:solidFill>
              </a:rPr>
              <a:t>d</a:t>
            </a:r>
            <a:r>
              <a:rPr lang="en-AU" dirty="0" smtClean="0">
                <a:solidFill>
                  <a:schemeClr val="tx2"/>
                </a:solidFill>
              </a:rPr>
              <a:t>igital content and email</a:t>
            </a:r>
            <a:endParaRPr lang="en-AU" dirty="0">
              <a:solidFill>
                <a:schemeClr val="tx2"/>
              </a:solidFill>
            </a:endParaRPr>
          </a:p>
        </p:txBody>
      </p:sp>
      <p:sp>
        <p:nvSpPr>
          <p:cNvPr id="4" name="Footer Placeholder 3"/>
          <p:cNvSpPr>
            <a:spLocks noGrp="1"/>
          </p:cNvSpPr>
          <p:nvPr>
            <p:ph type="ftr" sz="quarter" idx="11"/>
          </p:nvPr>
        </p:nvSpPr>
        <p:spPr>
          <a:xfrm>
            <a:off x="395536" y="4749626"/>
            <a:ext cx="7488832"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5" name="Slide Number Placeholder 4"/>
          <p:cNvSpPr>
            <a:spLocks noGrp="1"/>
          </p:cNvSpPr>
          <p:nvPr>
            <p:ph type="sldNum" sz="quarter" idx="12"/>
          </p:nvPr>
        </p:nvSpPr>
        <p:spPr>
          <a:xfrm>
            <a:off x="8172400" y="4731990"/>
            <a:ext cx="792088" cy="273844"/>
          </a:xfrm>
        </p:spPr>
        <p:txBody>
          <a:bodyPr/>
          <a:lstStyle/>
          <a:p>
            <a:r>
              <a:rPr lang="en-AU" dirty="0"/>
              <a:t>Slide </a:t>
            </a:r>
            <a:fld id="{4A2A1DA9-8CAF-4BCA-B496-545B076AED2D}" type="slidenum">
              <a:rPr lang="en-AU" smtClean="0"/>
              <a:pPr/>
              <a:t>4</a:t>
            </a:fld>
            <a:endParaRPr lang="en-AU" dirty="0"/>
          </a:p>
        </p:txBody>
      </p:sp>
      <p:pic>
        <p:nvPicPr>
          <p:cNvPr id="28" name="circle-arrow2.png" descr="Three quarter circle with arrow pointing towards text"/>
          <p:cNvPicPr>
            <a:picLocks noChangeAspect="1"/>
          </p:cNvPicPr>
          <p:nvPr/>
        </p:nvPicPr>
        <p:blipFill>
          <a:blip r:embed="rId3">
            <a:extLst/>
          </a:blip>
          <a:stretch>
            <a:fillRect/>
          </a:stretch>
        </p:blipFill>
        <p:spPr>
          <a:xfrm>
            <a:off x="580191" y="1382435"/>
            <a:ext cx="2651885" cy="2629475"/>
          </a:xfrm>
          <a:prstGeom prst="rect">
            <a:avLst/>
          </a:prstGeom>
          <a:ln w="12700">
            <a:miter lim="400000"/>
          </a:ln>
        </p:spPr>
      </p:pic>
    </p:spTree>
    <p:extLst>
      <p:ext uri="{BB962C8B-B14F-4D97-AF65-F5344CB8AC3E}">
        <p14:creationId xmlns:p14="http://schemas.microsoft.com/office/powerpoint/2010/main" val="140185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300" dirty="0" smtClean="0"/>
              <a:t>Outcome of this session – School Website team</a:t>
            </a:r>
            <a:endParaRPr lang="en-AU" sz="2300" dirty="0">
              <a:latin typeface="+mn-lt"/>
            </a:endParaRPr>
          </a:p>
        </p:txBody>
      </p:sp>
      <p:sp>
        <p:nvSpPr>
          <p:cNvPr id="11" name="TextBox 10"/>
          <p:cNvSpPr txBox="1"/>
          <p:nvPr/>
        </p:nvSpPr>
        <p:spPr>
          <a:xfrm>
            <a:off x="3491880" y="1059582"/>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session, participants should be able to:</a:t>
            </a:r>
            <a:endParaRPr lang="en-AU" dirty="0">
              <a:solidFill>
                <a:schemeClr val="bg1"/>
              </a:solidFill>
            </a:endParaRPr>
          </a:p>
        </p:txBody>
      </p:sp>
      <p:sp>
        <p:nvSpPr>
          <p:cNvPr id="18" name="Rectangle 17"/>
          <p:cNvSpPr/>
          <p:nvPr/>
        </p:nvSpPr>
        <p:spPr>
          <a:xfrm>
            <a:off x="3635896" y="1995686"/>
            <a:ext cx="5257361" cy="2520280"/>
          </a:xfrm>
          <a:prstGeom prst="rect">
            <a:avLst/>
          </a:prstGeom>
          <a:solidFill>
            <a:schemeClr val="bg1"/>
          </a:solidFill>
        </p:spPr>
        <p:txBody>
          <a:bodyPr lIns="144000" tIns="144000" rIns="144000" bIns="144000" anchor="ctr">
            <a:noAutofit/>
          </a:bodyPr>
          <a:lstStyle/>
          <a:p>
            <a:pPr marL="535686" indent="-342900" defTabSz="268731">
              <a:spcBef>
                <a:spcPts val="1200"/>
              </a:spcBef>
              <a:buSzPct val="100000"/>
              <a:buFont typeface="Arial" panose="020B0604020202020204" pitchFamily="34" charset="0"/>
              <a:buChar char="•"/>
              <a:defRPr sz="2346"/>
            </a:pPr>
            <a:r>
              <a:rPr lang="en-AU" sz="2000" dirty="0">
                <a:solidFill>
                  <a:srgbClr val="425968"/>
                </a:solidFill>
              </a:rPr>
              <a:t>e</a:t>
            </a:r>
            <a:r>
              <a:rPr lang="en-AU" sz="2000" dirty="0" smtClean="0">
                <a:solidFill>
                  <a:srgbClr val="425968"/>
                </a:solidFill>
              </a:rPr>
              <a:t>xpress an interest in becoming a member of the school website team</a:t>
            </a:r>
          </a:p>
          <a:p>
            <a:pPr marL="535686" indent="-342900" defTabSz="268731">
              <a:spcBef>
                <a:spcPts val="1200"/>
              </a:spcBef>
              <a:buSzPct val="100000"/>
              <a:buFont typeface="Arial" panose="020B0604020202020204" pitchFamily="34" charset="0"/>
              <a:buChar char="•"/>
              <a:defRPr sz="2346"/>
            </a:pPr>
            <a:r>
              <a:rPr lang="en-AU" sz="2000" dirty="0">
                <a:solidFill>
                  <a:srgbClr val="425968"/>
                </a:solidFill>
              </a:rPr>
              <a:t>a</a:t>
            </a:r>
            <a:r>
              <a:rPr lang="en-AU" sz="2000" dirty="0" smtClean="0">
                <a:solidFill>
                  <a:srgbClr val="425968"/>
                </a:solidFill>
              </a:rPr>
              <a:t>ssess school website content to ensure it is current and suited to the audience</a:t>
            </a:r>
            <a:endParaRPr lang="en-AU" sz="2000" dirty="0">
              <a:solidFill>
                <a:srgbClr val="425968"/>
              </a:solidFill>
            </a:endParaRPr>
          </a:p>
        </p:txBody>
      </p:sp>
      <p:sp>
        <p:nvSpPr>
          <p:cNvPr id="4" name="Footer Placeholder 3"/>
          <p:cNvSpPr>
            <a:spLocks noGrp="1"/>
          </p:cNvSpPr>
          <p:nvPr>
            <p:ph type="ftr" sz="quarter" idx="11"/>
          </p:nvPr>
        </p:nvSpPr>
        <p:spPr>
          <a:xfrm>
            <a:off x="438552" y="4635286"/>
            <a:ext cx="6984776" cy="273844"/>
          </a:xfrm>
        </p:spPr>
        <p:txBody>
          <a:bodyPr/>
          <a:lstStyle/>
          <a:p>
            <a:r>
              <a:rPr lang="en-AU" smtClean="0"/>
              <a:t>© NSW Department of Education | Leadership &amp; High Performance Directorate | ESA | 1.2(c) Digital Content Website - School Website Team | V9.0 | November 2018</a:t>
            </a:r>
            <a:endParaRPr lang="en-AU" dirty="0"/>
          </a:p>
        </p:txBody>
      </p:sp>
      <p:sp>
        <p:nvSpPr>
          <p:cNvPr id="5" name="Slide Number Placeholder 4"/>
          <p:cNvSpPr>
            <a:spLocks noGrp="1"/>
          </p:cNvSpPr>
          <p:nvPr>
            <p:ph type="sldNum" sz="quarter" idx="12"/>
          </p:nvPr>
        </p:nvSpPr>
        <p:spPr>
          <a:xfrm>
            <a:off x="7956376" y="4700264"/>
            <a:ext cx="792088" cy="198388"/>
          </a:xfrm>
        </p:spPr>
        <p:txBody>
          <a:bodyPr/>
          <a:lstStyle/>
          <a:p>
            <a:r>
              <a:rPr lang="en-AU" dirty="0" smtClean="0"/>
              <a:t>Slide </a:t>
            </a:r>
            <a:fld id="{4A2A1DA9-8CAF-4BCA-B496-545B076AED2D}" type="slidenum">
              <a:rPr lang="en-AU" smtClean="0"/>
              <a:pPr/>
              <a:t>5</a:t>
            </a:fld>
            <a:endParaRPr lang="en-AU" dirty="0"/>
          </a:p>
        </p:txBody>
      </p:sp>
      <p:pic>
        <p:nvPicPr>
          <p:cNvPr id="9" name="session.png" descr="Triangle pointing towards text"/>
          <p:cNvPicPr>
            <a:picLocks noChangeAspect="1"/>
          </p:cNvPicPr>
          <p:nvPr/>
        </p:nvPicPr>
        <p:blipFill>
          <a:blip r:embed="rId3">
            <a:extLst/>
          </a:blip>
          <a:stretch>
            <a:fillRect/>
          </a:stretch>
        </p:blipFill>
        <p:spPr>
          <a:xfrm>
            <a:off x="362082" y="1409203"/>
            <a:ext cx="2493213" cy="2771612"/>
          </a:xfrm>
          <a:prstGeom prst="rect">
            <a:avLst/>
          </a:prstGeom>
          <a:ln w="12700">
            <a:miter lim="400000"/>
          </a:ln>
        </p:spPr>
      </p:pic>
    </p:spTree>
    <p:extLst>
      <p:ext uri="{BB962C8B-B14F-4D97-AF65-F5344CB8AC3E}">
        <p14:creationId xmlns:p14="http://schemas.microsoft.com/office/powerpoint/2010/main" val="42073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website service</a:t>
            </a:r>
            <a:endParaRPr lang="en-AU" dirty="0"/>
          </a:p>
        </p:txBody>
      </p:sp>
      <p:sp>
        <p:nvSpPr>
          <p:cNvPr id="5" name="Footer Placeholder 4"/>
          <p:cNvSpPr>
            <a:spLocks noGrp="1"/>
          </p:cNvSpPr>
          <p:nvPr>
            <p:ph type="ftr" sz="quarter" idx="11"/>
          </p:nvPr>
        </p:nvSpPr>
        <p:spPr>
          <a:xfrm>
            <a:off x="395536" y="4698661"/>
            <a:ext cx="7128792"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767540" y="4774117"/>
            <a:ext cx="936104" cy="198388"/>
          </a:xfrm>
        </p:spPr>
        <p:txBody>
          <a:bodyPr/>
          <a:lstStyle/>
          <a:p>
            <a:r>
              <a:rPr lang="en-AU" dirty="0" smtClean="0"/>
              <a:t>Slide </a:t>
            </a:r>
            <a:fld id="{4A2A1DA9-8CAF-4BCA-B496-545B076AED2D}" type="slidenum">
              <a:rPr lang="en-AU" smtClean="0"/>
              <a:pPr/>
              <a:t>6</a:t>
            </a:fld>
            <a:endParaRPr lang="en-AU" dirty="0"/>
          </a:p>
        </p:txBody>
      </p:sp>
      <p:sp>
        <p:nvSpPr>
          <p:cNvPr id="3" name="TextBox 2"/>
          <p:cNvSpPr txBox="1"/>
          <p:nvPr/>
        </p:nvSpPr>
        <p:spPr>
          <a:xfrm>
            <a:off x="467544" y="4360920"/>
            <a:ext cx="4320480" cy="276999"/>
          </a:xfrm>
          <a:prstGeom prst="rect">
            <a:avLst/>
          </a:prstGeom>
          <a:noFill/>
        </p:spPr>
        <p:txBody>
          <a:bodyPr wrap="square" rtlCol="0">
            <a:spAutoFit/>
          </a:bodyPr>
          <a:lstStyle/>
          <a:p>
            <a:r>
              <a:rPr lang="en-AU" sz="1200" dirty="0" smtClean="0">
                <a:hlinkClick r:id="rId3"/>
              </a:rPr>
              <a:t>Click here for School website service</a:t>
            </a:r>
            <a:endParaRPr lang="en-AU" sz="1200" dirty="0"/>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010212"/>
            <a:ext cx="4432349" cy="3579862"/>
          </a:xfrm>
          <a:prstGeom prst="rect">
            <a:avLst/>
          </a:prstGeom>
          <a:ln>
            <a:solidFill>
              <a:schemeClr val="bg1">
                <a:lumMod val="50000"/>
              </a:schemeClr>
            </a:solidFill>
          </a:ln>
        </p:spPr>
      </p:pic>
    </p:spTree>
    <p:extLst>
      <p:ext uri="{BB962C8B-B14F-4D97-AF65-F5344CB8AC3E}">
        <p14:creationId xmlns:p14="http://schemas.microsoft.com/office/powerpoint/2010/main" val="345441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website service</a:t>
            </a:r>
            <a:endParaRPr lang="en-AU" dirty="0"/>
          </a:p>
        </p:txBody>
      </p:sp>
      <p:sp>
        <p:nvSpPr>
          <p:cNvPr id="3" name="Content Placeholder 2"/>
          <p:cNvSpPr>
            <a:spLocks noGrp="1"/>
          </p:cNvSpPr>
          <p:nvPr>
            <p:ph idx="1"/>
          </p:nvPr>
        </p:nvSpPr>
        <p:spPr>
          <a:xfrm>
            <a:off x="4932040" y="977081"/>
            <a:ext cx="3744416" cy="507504"/>
          </a:xfrm>
        </p:spPr>
        <p:txBody>
          <a:bodyPr>
            <a:normAutofit/>
          </a:bodyPr>
          <a:lstStyle/>
          <a:p>
            <a:r>
              <a:rPr lang="en-AU" sz="2000" dirty="0" smtClean="0"/>
              <a:t>Sample website layouts</a:t>
            </a:r>
            <a:endParaRPr lang="en-AU" sz="2000" dirty="0"/>
          </a:p>
        </p:txBody>
      </p:sp>
      <p:pic>
        <p:nvPicPr>
          <p:cNvPr id="8" name="image3.png" descr="Sample website homepage layouts"/>
          <p:cNvPicPr>
            <a:picLocks noChangeAspect="1"/>
          </p:cNvPicPr>
          <p:nvPr/>
        </p:nvPicPr>
        <p:blipFill rotWithShape="1">
          <a:blip r:embed="rId3">
            <a:extLst/>
          </a:blip>
          <a:srcRect t="5843"/>
          <a:stretch/>
        </p:blipFill>
        <p:spPr>
          <a:xfrm>
            <a:off x="4067944" y="1274323"/>
            <a:ext cx="4376216" cy="3488276"/>
          </a:xfrm>
          <a:prstGeom prst="rect">
            <a:avLst/>
          </a:prstGeom>
          <a:ln w="12700">
            <a:miter lim="400000"/>
          </a:ln>
        </p:spPr>
      </p:pic>
      <p:sp>
        <p:nvSpPr>
          <p:cNvPr id="5" name="Footer Placeholder 4"/>
          <p:cNvSpPr>
            <a:spLocks noGrp="1"/>
          </p:cNvSpPr>
          <p:nvPr>
            <p:ph type="ftr" sz="quarter" idx="11"/>
          </p:nvPr>
        </p:nvSpPr>
        <p:spPr>
          <a:xfrm>
            <a:off x="415268" y="4674170"/>
            <a:ext cx="6984776"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668344" y="4749626"/>
            <a:ext cx="936104" cy="198388"/>
          </a:xfrm>
        </p:spPr>
        <p:txBody>
          <a:bodyPr/>
          <a:lstStyle/>
          <a:p>
            <a:r>
              <a:rPr lang="en-AU" dirty="0"/>
              <a:t>Slide </a:t>
            </a:r>
            <a:fld id="{4A2A1DA9-8CAF-4BCA-B496-545B076AED2D}" type="slidenum">
              <a:rPr lang="en-AU" smtClean="0"/>
              <a:pPr/>
              <a:t>7</a:t>
            </a:fld>
            <a:endParaRPr lang="en-AU"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1" y="1061059"/>
            <a:ext cx="2016224" cy="3618638"/>
          </a:xfrm>
          <a:prstGeom prst="rect">
            <a:avLst/>
          </a:prstGeom>
          <a:ln>
            <a:solidFill>
              <a:schemeClr val="bg1">
                <a:lumMod val="50000"/>
              </a:schemeClr>
            </a:solidFill>
          </a:ln>
        </p:spPr>
      </p:pic>
    </p:spTree>
    <p:extLst>
      <p:ext uri="{BB962C8B-B14F-4D97-AF65-F5344CB8AC3E}">
        <p14:creationId xmlns:p14="http://schemas.microsoft.com/office/powerpoint/2010/main" val="3334465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web team</a:t>
            </a:r>
            <a:endParaRPr lang="en-AU" dirty="0"/>
          </a:p>
        </p:txBody>
      </p:sp>
      <p:sp>
        <p:nvSpPr>
          <p:cNvPr id="5" name="Footer Placeholder 4"/>
          <p:cNvSpPr>
            <a:spLocks noGrp="1"/>
          </p:cNvSpPr>
          <p:nvPr>
            <p:ph type="ftr" sz="quarter" idx="11"/>
          </p:nvPr>
        </p:nvSpPr>
        <p:spPr>
          <a:xfrm>
            <a:off x="379368" y="4684156"/>
            <a:ext cx="7344816"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8100392" y="4821078"/>
            <a:ext cx="648072" cy="198388"/>
          </a:xfrm>
        </p:spPr>
        <p:txBody>
          <a:bodyPr/>
          <a:lstStyle/>
          <a:p>
            <a:r>
              <a:rPr lang="en-AU" dirty="0"/>
              <a:t>Slide </a:t>
            </a:r>
            <a:fld id="{4A2A1DA9-8CAF-4BCA-B496-545B076AED2D}" type="slidenum">
              <a:rPr lang="en-AU" smtClean="0"/>
              <a:pPr/>
              <a:t>8</a:t>
            </a:fld>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074" y="1155053"/>
            <a:ext cx="4392488" cy="300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5811" y="4371950"/>
            <a:ext cx="604867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hlinkClick r:id="rId4"/>
              </a:rPr>
              <a:t>Click here for Getting started – Web team</a:t>
            </a:r>
            <a:endParaRPr lang="en-A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49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 photographs</a:t>
            </a:r>
            <a:endParaRPr lang="en-AU" dirty="0"/>
          </a:p>
        </p:txBody>
      </p:sp>
      <p:sp>
        <p:nvSpPr>
          <p:cNvPr id="3" name="Content Placeholder 2"/>
          <p:cNvSpPr>
            <a:spLocks noGrp="1"/>
          </p:cNvSpPr>
          <p:nvPr>
            <p:ph idx="1"/>
          </p:nvPr>
        </p:nvSpPr>
        <p:spPr>
          <a:xfrm>
            <a:off x="1208634" y="1563638"/>
            <a:ext cx="3507382" cy="432048"/>
          </a:xfrm>
          <a:solidFill>
            <a:srgbClr val="E7F1F5"/>
          </a:solidFill>
        </p:spPr>
        <p:txBody>
          <a:bodyPr>
            <a:normAutofit/>
          </a:bodyPr>
          <a:lstStyle/>
          <a:p>
            <a:r>
              <a:rPr lang="en-AU" sz="2000" dirty="0" smtClean="0"/>
              <a:t>Why your website needs them</a:t>
            </a:r>
            <a:endParaRPr lang="en-AU" sz="2000" dirty="0"/>
          </a:p>
        </p:txBody>
      </p:sp>
      <p:sp>
        <p:nvSpPr>
          <p:cNvPr id="5" name="Footer Placeholder 4"/>
          <p:cNvSpPr>
            <a:spLocks noGrp="1"/>
          </p:cNvSpPr>
          <p:nvPr>
            <p:ph type="ftr" sz="quarter" idx="11"/>
          </p:nvPr>
        </p:nvSpPr>
        <p:spPr>
          <a:xfrm>
            <a:off x="404768" y="4711898"/>
            <a:ext cx="7200800" cy="273844"/>
          </a:xfrm>
        </p:spPr>
        <p:txBody>
          <a:bodyPr/>
          <a:lstStyle/>
          <a:p>
            <a:r>
              <a:rPr lang="en-AU" dirty="0" smtClean="0"/>
              <a:t>© NSW Department of Education | Leadership &amp; High Performance Directorate | ESA | 1.2(c) Digital Content Website - School Website Team | V9.0 | November 2018</a:t>
            </a:r>
            <a:endParaRPr lang="en-AU" dirty="0"/>
          </a:p>
        </p:txBody>
      </p:sp>
      <p:sp>
        <p:nvSpPr>
          <p:cNvPr id="6" name="Slide Number Placeholder 5"/>
          <p:cNvSpPr>
            <a:spLocks noGrp="1"/>
          </p:cNvSpPr>
          <p:nvPr>
            <p:ph type="sldNum" sz="quarter" idx="12"/>
          </p:nvPr>
        </p:nvSpPr>
        <p:spPr>
          <a:xfrm>
            <a:off x="7881520" y="4804856"/>
            <a:ext cx="720080" cy="198388"/>
          </a:xfrm>
        </p:spPr>
        <p:txBody>
          <a:bodyPr/>
          <a:lstStyle/>
          <a:p>
            <a:r>
              <a:rPr lang="en-AU" dirty="0" smtClean="0"/>
              <a:t>Slide  </a:t>
            </a:r>
            <a:fld id="{4A2A1DA9-8CAF-4BCA-B496-545B076AED2D}" type="slidenum">
              <a:rPr lang="en-AU" smtClean="0"/>
              <a:pPr/>
              <a:t>9</a:t>
            </a:fld>
            <a:endParaRPr lang="en-AU" dirty="0"/>
          </a:p>
        </p:txBody>
      </p:sp>
      <p:pic>
        <p:nvPicPr>
          <p:cNvPr id="7" name="Screen Shot 2016-10-04 at 3.37.53 PM.png" descr="Camera lens"/>
          <p:cNvPicPr>
            <a:picLocks noChangeAspect="1"/>
          </p:cNvPicPr>
          <p:nvPr/>
        </p:nvPicPr>
        <p:blipFill>
          <a:blip r:embed="rId3">
            <a:extLst/>
          </a:blip>
          <a:srcRect t="1199" b="1199"/>
          <a:stretch>
            <a:fillRect/>
          </a:stretch>
        </p:blipFill>
        <p:spPr>
          <a:xfrm>
            <a:off x="1116724" y="1059582"/>
            <a:ext cx="5827786" cy="2633711"/>
          </a:xfrm>
          <a:prstGeom prst="rect">
            <a:avLst/>
          </a:prstGeom>
          <a:ln w="25400">
            <a:miter lim="400000"/>
          </a:ln>
        </p:spPr>
      </p:pic>
      <p:sp>
        <p:nvSpPr>
          <p:cNvPr id="4" name="TextBox 3"/>
          <p:cNvSpPr txBox="1"/>
          <p:nvPr/>
        </p:nvSpPr>
        <p:spPr>
          <a:xfrm>
            <a:off x="395536" y="4227934"/>
            <a:ext cx="6336704" cy="276999"/>
          </a:xfrm>
          <a:prstGeom prst="rect">
            <a:avLst/>
          </a:prstGeom>
          <a:noFill/>
        </p:spPr>
        <p:txBody>
          <a:bodyPr wrap="square" rtlCol="0">
            <a:spAutoFit/>
          </a:bodyPr>
          <a:lstStyle/>
          <a:p>
            <a:r>
              <a:rPr lang="en-AU" sz="1200" dirty="0" smtClean="0">
                <a:hlinkClick r:id="rId4"/>
              </a:rPr>
              <a:t>Click here for Taking photos guidelines for your website</a:t>
            </a:r>
            <a:endParaRPr lang="en-AU" sz="1200" dirty="0"/>
          </a:p>
        </p:txBody>
      </p:sp>
    </p:spTree>
    <p:extLst>
      <p:ext uri="{BB962C8B-B14F-4D97-AF65-F5344CB8AC3E}">
        <p14:creationId xmlns:p14="http://schemas.microsoft.com/office/powerpoint/2010/main" val="244473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2349</Words>
  <Application>Microsoft Office PowerPoint</Application>
  <PresentationFormat>On-screen Show (16:9)</PresentationFormat>
  <Paragraphs>262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Montserrat</vt:lpstr>
      <vt:lpstr>Montserrat Light</vt:lpstr>
      <vt:lpstr>Wingdings</vt:lpstr>
      <vt:lpstr>Office Theme</vt:lpstr>
      <vt:lpstr>Excellence in School Administration  framework – Relationships</vt:lpstr>
      <vt:lpstr>Structure of the module</vt:lpstr>
      <vt:lpstr>delivery</vt:lpstr>
      <vt:lpstr>Outcome of the module – Digital content website</vt:lpstr>
      <vt:lpstr>Outcome of this session – School Website team</vt:lpstr>
      <vt:lpstr>School website service</vt:lpstr>
      <vt:lpstr>School website service</vt:lpstr>
      <vt:lpstr>Your web team</vt:lpstr>
      <vt:lpstr>Pro photographs</vt:lpstr>
      <vt:lpstr>activity</vt:lpstr>
      <vt:lpstr>School website service</vt:lpstr>
      <vt:lpstr>School website service</vt:lpstr>
      <vt:lpstr>Schools communication and engagement</vt:lpstr>
      <vt:lpstr>Reflecting on this session – school website team</vt:lpstr>
      <vt:lpstr>Esa relationship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264</cp:revision>
  <cp:lastPrinted>2017-05-29T05:32:24Z</cp:lastPrinted>
  <dcterms:created xsi:type="dcterms:W3CDTF">2015-09-06T11:20:53Z</dcterms:created>
  <dcterms:modified xsi:type="dcterms:W3CDTF">2018-11-26T03:50:27Z</dcterms:modified>
</cp:coreProperties>
</file>