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9"/>
  </p:notesMasterIdLst>
  <p:handoutMasterIdLst>
    <p:handoutMasterId r:id="rId20"/>
  </p:handoutMasterIdLst>
  <p:sldIdLst>
    <p:sldId id="285" r:id="rId5"/>
    <p:sldId id="286" r:id="rId6"/>
    <p:sldId id="262" r:id="rId7"/>
    <p:sldId id="287" r:id="rId8"/>
    <p:sldId id="267" r:id="rId9"/>
    <p:sldId id="288" r:id="rId10"/>
    <p:sldId id="281" r:id="rId11"/>
    <p:sldId id="290" r:id="rId12"/>
    <p:sldId id="291" r:id="rId13"/>
    <p:sldId id="292" r:id="rId14"/>
    <p:sldId id="273" r:id="rId15"/>
    <p:sldId id="293" r:id="rId16"/>
    <p:sldId id="294" r:id="rId17"/>
    <p:sldId id="295" r:id="rId18"/>
  </p:sldIdLst>
  <p:sldSz cx="9144000" cy="6858000" type="screen4x3"/>
  <p:notesSz cx="6858000" cy="2009775"/>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7EEB6-63F6-558A-7892-7B60CB58FABC}" v="8" dt="2019-12-04T04:37:45.082"/>
    <p1510:client id="{77D8B311-C59C-3EC1-F6C6-A8EE07860D97}" v="2" dt="2019-11-05T21:30:27.917"/>
    <p1510:client id="{E640F585-2D59-396C-4888-6E3D8293144B}" v="4" dt="2019-11-06T01:12:08.0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01" autoAdjust="0"/>
  </p:normalViewPr>
  <p:slideViewPr>
    <p:cSldViewPr snapToGrid="0">
      <p:cViewPr varScale="1">
        <p:scale>
          <a:sx n="67" d="100"/>
          <a:sy n="67" d="100"/>
        </p:scale>
        <p:origin x="1818" y="51"/>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50" d="100"/>
        <a:sy n="1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5/1/2020</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1/05/2020</a:t>
            </a:fld>
            <a:endParaRPr lang="en-AU"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culture-and-diversit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etwww.det.nsw.edu.au/detresources/Protocols_RGUQZDQfDw.pdf" TargetMode="External"/><Relationship Id="rId5" Type="http://schemas.openxmlformats.org/officeDocument/2006/relationships/hyperlink" Target="https://my.education.nsw.gov.au/human-resources/media/documents/winanggaay/welcomecountry.pdf" TargetMode="External"/><Relationship Id="rId4" Type="http://schemas.openxmlformats.org/officeDocument/2006/relationships/hyperlink" Target="https://education.nsw.gov.au/teaching-and-learning/curriculum/multicultural-education/culture-and-diversity/calendar-for-cultural-diversit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umanrights.gov.au/human-rights-education-and-train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humanrights.gov.au/education/face-facts/face-facts-aboriginal-and-torres-strait-islander-peopl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ese.nsw.gov.a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umanrights.gov.au/human-rights-education-and-train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humanrights.gov.au/education/face-facts/face-facts-aboriginal-and-torres-strait-islander-people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teaching-and-learning/aec/aboriginal-education-consultative-group-partnership-agreemen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ducation.nsw.gov.au/teaching-and-learning/ae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b="1" i="0" dirty="0" smtClean="0"/>
              <a:t>Note to presenter</a:t>
            </a:r>
          </a:p>
          <a:p>
            <a:pPr>
              <a:lnSpc>
                <a:spcPct val="120000"/>
              </a:lnSpc>
              <a:defRPr sz="1800" i="1"/>
            </a:pPr>
            <a:r>
              <a:rPr lang="en-AU" sz="1200" b="1" i="0" dirty="0" smtClean="0"/>
              <a:t>Before commencing this module please read the separate Presenter notes which outline all  preparation required to successfully present each session </a:t>
            </a:r>
          </a:p>
          <a:p>
            <a:pPr>
              <a:lnSpc>
                <a:spcPct val="120000"/>
              </a:lnSpc>
              <a:defRPr sz="1800" i="1"/>
            </a:pPr>
            <a:endParaRPr lang="en-AU" sz="1200" i="0" dirty="0" smtClean="0"/>
          </a:p>
          <a:p>
            <a:pPr>
              <a:lnSpc>
                <a:spcPct val="150000"/>
              </a:lnSpc>
              <a:defRPr sz="1800" i="1"/>
            </a:pPr>
            <a:r>
              <a:rPr lang="en-AU" sz="1200" i="0" dirty="0" smtClean="0"/>
              <a:t>Welcome to the second session of the Connecting with Customers module Supporting the Building Relationships focus area of the Excellence in School Administration Framework.</a:t>
            </a:r>
          </a:p>
          <a:p>
            <a:pPr>
              <a:lnSpc>
                <a:spcPct val="120000"/>
              </a:lnSpc>
              <a:defRPr sz="1800" i="1"/>
            </a:pPr>
            <a:r>
              <a:rPr lang="en-AU" sz="1200" i="0" dirty="0" smtClean="0"/>
              <a:t> </a:t>
            </a:r>
          </a:p>
          <a:p>
            <a:pPr>
              <a:lnSpc>
                <a:spcPct val="120000"/>
              </a:lnSpc>
              <a:defRPr sz="1800" i="1"/>
            </a:pPr>
            <a:r>
              <a:rPr lang="en-AU" sz="1200" i="0" dirty="0" smtClean="0"/>
              <a:t>This module is one of a series of modules which have been developed to support the implementation of the framework and contains notes for the presenter and identifies resources for the participants.</a:t>
            </a:r>
          </a:p>
          <a:p>
            <a:endParaRPr lang="en-AU" sz="1000" dirty="0" smtClean="0"/>
          </a:p>
          <a:p>
            <a:pPr defTabSz="1025149">
              <a:lnSpc>
                <a:spcPct val="120000"/>
              </a:lnSpc>
              <a:defRPr sz="1800" i="1"/>
            </a:pP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25692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Acknowledging and celebrating Aboriginal culture in schools is a good way to connect with your Aboriginal community and build understanding of Aboriginal culture.</a:t>
            </a:r>
          </a:p>
          <a:p>
            <a:pPr>
              <a:lnSpc>
                <a:spcPct val="120000"/>
              </a:lnSpc>
              <a:defRPr sz="1800" i="1"/>
            </a:pPr>
            <a:endParaRPr lang="en-AU" sz="1200" i="0" dirty="0" smtClean="0"/>
          </a:p>
          <a:p>
            <a:pPr>
              <a:lnSpc>
                <a:spcPct val="120000"/>
              </a:lnSpc>
              <a:defRPr sz="1800" i="1"/>
            </a:pPr>
            <a:r>
              <a:rPr lang="en-AU" sz="1200" i="0" dirty="0" smtClean="0"/>
              <a:t>The DoE Aboriginal Education and Community Engagement website provides information to support schools in their planning to meet the needs of Aboriginal students.</a:t>
            </a:r>
          </a:p>
          <a:p>
            <a:pPr>
              <a:lnSpc>
                <a:spcPct val="120000"/>
              </a:lnSpc>
              <a:defRPr sz="1800" i="1"/>
            </a:pPr>
            <a:endParaRPr lang="en-AU" sz="1200" i="0" dirty="0" smtClean="0"/>
          </a:p>
          <a:p>
            <a:pPr>
              <a:lnSpc>
                <a:spcPct val="120000"/>
              </a:lnSpc>
              <a:defRPr sz="1800" i="1"/>
            </a:pPr>
            <a:r>
              <a:rPr lang="en-AU" sz="1200" i="0" dirty="0" smtClean="0"/>
              <a:t>Resources such as the Aboriginal Significant Dates Calendar can be downloaded and used as a resource for schools to engage with their Aboriginal students.</a:t>
            </a:r>
          </a:p>
          <a:p>
            <a:pPr>
              <a:lnSpc>
                <a:spcPct val="120000"/>
              </a:lnSpc>
              <a:defRPr sz="1800" i="1"/>
            </a:pPr>
            <a:endParaRPr lang="en-AU" sz="1200" i="0" dirty="0" smtClean="0"/>
          </a:p>
          <a:p>
            <a:pPr>
              <a:lnSpc>
                <a:spcPct val="120000"/>
              </a:lnSpc>
              <a:defRPr sz="1800" b="1"/>
            </a:pPr>
            <a:r>
              <a:rPr lang="en-AU" sz="1200" i="0" dirty="0" smtClean="0"/>
              <a:t>Hand out the Aboriginal Significant Dates Calendar (1 page link in pre-reading)</a:t>
            </a:r>
          </a:p>
          <a:p>
            <a:pPr>
              <a:lnSpc>
                <a:spcPct val="120000"/>
              </a:lnSpc>
              <a:defRPr sz="1800" b="1"/>
            </a:pPr>
            <a:r>
              <a:rPr lang="en-AU" sz="1200" i="0" dirty="0" smtClean="0"/>
              <a:t>Q:</a:t>
            </a:r>
          </a:p>
          <a:p>
            <a:pPr>
              <a:lnSpc>
                <a:spcPct val="120000"/>
              </a:lnSpc>
              <a:defRPr sz="1800" i="1"/>
            </a:pPr>
            <a:r>
              <a:rPr lang="en-AU" sz="1200" i="0" dirty="0" smtClean="0"/>
              <a:t>Can you name any Aboriginal events that are celebrated in NSW public schools?</a:t>
            </a:r>
          </a:p>
          <a:p>
            <a:pPr>
              <a:lnSpc>
                <a:spcPct val="120000"/>
              </a:lnSpc>
              <a:defRPr sz="1800" b="1"/>
            </a:pPr>
            <a:r>
              <a:rPr lang="en-AU" sz="1200" i="0" dirty="0" smtClean="0"/>
              <a:t>A:</a:t>
            </a:r>
          </a:p>
          <a:p>
            <a:pPr>
              <a:lnSpc>
                <a:spcPct val="120000"/>
              </a:lnSpc>
              <a:defRPr sz="1800" i="1"/>
            </a:pPr>
            <a:r>
              <a:rPr lang="en-AU" sz="1200" i="0" dirty="0" smtClean="0"/>
              <a:t>National Sorry Day – 26 May each year</a:t>
            </a:r>
          </a:p>
          <a:p>
            <a:pPr>
              <a:lnSpc>
                <a:spcPct val="120000"/>
              </a:lnSpc>
              <a:defRPr sz="1800" i="1"/>
            </a:pPr>
            <a:r>
              <a:rPr lang="en-AU" sz="1200" i="0" dirty="0" smtClean="0"/>
              <a:t>Reconciliation Week – (generally the last week of May)</a:t>
            </a:r>
          </a:p>
          <a:p>
            <a:pPr>
              <a:lnSpc>
                <a:spcPct val="120000"/>
              </a:lnSpc>
              <a:defRPr sz="1800" i="1"/>
            </a:pPr>
            <a:r>
              <a:rPr lang="en-AU" sz="1200" i="0" dirty="0" smtClean="0"/>
              <a:t>Mabo Day – 3 June every year </a:t>
            </a:r>
          </a:p>
          <a:p>
            <a:pPr>
              <a:lnSpc>
                <a:spcPct val="120000"/>
              </a:lnSpc>
              <a:defRPr sz="1800" i="1"/>
            </a:pPr>
            <a:r>
              <a:rPr lang="en-AU" sz="1200" i="0" dirty="0" smtClean="0"/>
              <a:t>NAIDOC Week – first full week in July each year</a:t>
            </a:r>
          </a:p>
          <a:p>
            <a:pPr>
              <a:lnSpc>
                <a:spcPct val="120000"/>
              </a:lnSpc>
              <a:defRPr sz="1800" i="1"/>
            </a:pPr>
            <a:r>
              <a:rPr lang="en-AU" sz="1200" i="0" dirty="0" smtClean="0"/>
              <a:t>National Aboriginal and Islander Children's Day – 4 August every year.</a:t>
            </a:r>
          </a:p>
          <a:p>
            <a:pPr>
              <a:lnSpc>
                <a:spcPct val="120000"/>
              </a:lnSpc>
              <a:defRPr sz="1800" i="1"/>
            </a:pPr>
            <a:endParaRPr lang="en-AU" sz="1200" i="0" dirty="0" smtClean="0"/>
          </a:p>
          <a:p>
            <a:pPr>
              <a:lnSpc>
                <a:spcPct val="120000"/>
              </a:lnSpc>
              <a:defRPr sz="1800" i="1"/>
            </a:pPr>
            <a:r>
              <a:rPr lang="en-AU" sz="1200" i="0" dirty="0" smtClean="0"/>
              <a:t>The department and the NSW AECG Inc. advocate the promotion of greater understanding of Aboriginal cultures in the wider community and endorses the use of appropriate Aboriginal protocols in schools, formal and informal meetings, public meetings and ceremonies. Event guidelines for Welcome to Country and flying Aboriginal flags are available through the DoE Communications and Engagement website.</a:t>
            </a:r>
          </a:p>
          <a:p>
            <a:pPr>
              <a:lnSpc>
                <a:spcPct val="120000"/>
              </a:lnSpc>
              <a:defRPr sz="1800" i="1"/>
            </a:pPr>
            <a:endParaRPr lang="en-AU" sz="1200" i="0" dirty="0" smtClean="0"/>
          </a:p>
          <a:p>
            <a:pPr>
              <a:lnSpc>
                <a:spcPct val="120000"/>
              </a:lnSpc>
              <a:defRPr sz="1800" b="1"/>
            </a:pPr>
            <a:r>
              <a:rPr lang="en-AU" sz="1200" i="0" dirty="0" smtClean="0"/>
              <a:t>Q:</a:t>
            </a:r>
          </a:p>
          <a:p>
            <a:pPr>
              <a:lnSpc>
                <a:spcPct val="120000"/>
              </a:lnSpc>
              <a:defRPr sz="1800" i="1"/>
            </a:pPr>
            <a:r>
              <a:rPr lang="en-AU" sz="1200" i="0" dirty="0" smtClean="0"/>
              <a:t>Can anyone describe the difference between a Welcome to Country and An Acknowledgement of Country?</a:t>
            </a:r>
          </a:p>
          <a:p>
            <a:pPr>
              <a:lnSpc>
                <a:spcPct val="120000"/>
              </a:lnSpc>
              <a:defRPr sz="1800" b="1"/>
            </a:pPr>
            <a:r>
              <a:rPr lang="en-AU" sz="1200" i="0" dirty="0" smtClean="0"/>
              <a:t>A:</a:t>
            </a:r>
          </a:p>
          <a:p>
            <a:pPr>
              <a:lnSpc>
                <a:spcPct val="120000"/>
              </a:lnSpc>
              <a:defRPr sz="1800" i="1"/>
            </a:pPr>
            <a:r>
              <a:rPr lang="en-AU" sz="1200" i="0" dirty="0" smtClean="0"/>
              <a:t>A Welcome to Country is where the Traditional Aboriginal Custodians (in most cases the Elders) welcome people to their Land. This is a significant recognition and is made through a formal process.</a:t>
            </a:r>
          </a:p>
          <a:p>
            <a:pPr>
              <a:lnSpc>
                <a:spcPct val="120000"/>
              </a:lnSpc>
              <a:defRPr sz="1800" i="1"/>
            </a:pPr>
            <a:r>
              <a:rPr lang="en-AU" sz="1200" i="0" dirty="0" smtClean="0"/>
              <a:t>An Acknowledgement of Country is a way that all people can show respect for Aboriginal culture and heritage and the ongoing relationship the traditional custodians have over the Land. At the beginning of a meeting or function, a Chair or Speaker begins by acknowledging that the event is taking place in the Country of the Traditional Custodians. Acknowledgement of Country can be performed by both Aboriginal and non-Aboriginal people.</a:t>
            </a:r>
          </a:p>
          <a:p>
            <a:pPr>
              <a:lnSpc>
                <a:spcPct val="120000"/>
              </a:lnSpc>
              <a:defRPr sz="1800" i="1"/>
            </a:pPr>
            <a:endParaRPr lang="en-AU" sz="1200" i="0" dirty="0" smtClean="0"/>
          </a:p>
          <a:p>
            <a:pPr>
              <a:lnSpc>
                <a:spcPct val="120000"/>
              </a:lnSpc>
              <a:defRPr sz="1800" b="1" i="1"/>
            </a:pPr>
            <a:r>
              <a:rPr lang="en-AU" sz="1200" i="0" dirty="0" smtClean="0"/>
              <a:t>Presenter to hand out a copy of Protocols document (3 pages) and give participants time to read through this document (link in pre reading)</a:t>
            </a:r>
          </a:p>
          <a:p>
            <a:pPr>
              <a:lnSpc>
                <a:spcPct val="120000"/>
              </a:lnSpc>
              <a:defRPr sz="1800" b="1" i="1"/>
            </a:pPr>
            <a:r>
              <a:rPr lang="en-AU" sz="1200" i="0" dirty="0" smtClean="0"/>
              <a:t>Presenter leads discussion on what participants have learned</a:t>
            </a:r>
          </a:p>
          <a:p>
            <a:r>
              <a:rPr lang="en-AU" sz="1200" b="1" kern="1200" dirty="0" smtClean="0">
                <a:solidFill>
                  <a:schemeClr val="tx1"/>
                </a:solidFill>
                <a:effectLst/>
                <a:latin typeface="+mn-lt"/>
                <a:ea typeface="+mn-ea"/>
                <a:cs typeface="+mn-cs"/>
              </a:rPr>
              <a:t>Cultural and Diversity website page</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https://education.nsw.gov.au/teaching-and-learning/curriculum/multicultural-education/culture-and-diversity</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Calendar for cultural diversity</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https://education.nsw.gov.au/teaching-and-learning/curriculum/multicultural-education/culture-and-diversity/calendar-for-cultural-diversity</a:t>
            </a:r>
            <a:endParaRPr lang="en-AU" sz="1200" kern="1200" dirty="0" smtClean="0">
              <a:solidFill>
                <a:schemeClr val="tx1"/>
              </a:solidFill>
              <a:effectLst/>
              <a:latin typeface="+mn-lt"/>
              <a:ea typeface="+mn-ea"/>
              <a:cs typeface="+mn-cs"/>
            </a:endParaRPr>
          </a:p>
          <a:p>
            <a:r>
              <a:rPr lang="en-AU" sz="1200" b="1" kern="1200" dirty="0" err="1" smtClean="0">
                <a:solidFill>
                  <a:schemeClr val="tx1"/>
                </a:solidFill>
                <a:effectLst/>
                <a:latin typeface="+mn-lt"/>
                <a:ea typeface="+mn-ea"/>
                <a:cs typeface="+mn-cs"/>
              </a:rPr>
              <a:t>Winanggaay</a:t>
            </a:r>
            <a:r>
              <a:rPr lang="en-AU" sz="1200" b="1" kern="1200" dirty="0" smtClean="0">
                <a:solidFill>
                  <a:schemeClr val="tx1"/>
                </a:solidFill>
                <a:effectLst/>
                <a:latin typeface="+mn-lt"/>
                <a:ea typeface="+mn-ea"/>
                <a:cs typeface="+mn-cs"/>
              </a:rPr>
              <a:t> welcome to Acknowledgement of country</a:t>
            </a:r>
            <a:endParaRPr lang="en-AU" sz="1200" kern="1200" dirty="0" smtClean="0">
              <a:solidFill>
                <a:schemeClr val="tx1"/>
              </a:solidFill>
              <a:effectLst/>
              <a:latin typeface="+mn-lt"/>
              <a:ea typeface="+mn-ea"/>
              <a:cs typeface="+mn-cs"/>
            </a:endParaRPr>
          </a:p>
          <a:p>
            <a:r>
              <a:rPr lang="en-AU" dirty="0" smtClean="0">
                <a:hlinkClick r:id="rId5"/>
              </a:rPr>
              <a:t>https://my.education.nsw.gov.au/human-resources/media/documents/winanggaay/welcomecountry.pdf</a:t>
            </a:r>
            <a:endParaRPr lang="en-AU" sz="1200" kern="1200" dirty="0" smtClean="0">
              <a:solidFill>
                <a:schemeClr val="tx1"/>
              </a:solidFill>
              <a:effectLst/>
              <a:latin typeface="+mn-lt"/>
              <a:ea typeface="+mn-ea"/>
              <a:cs typeface="+mn-cs"/>
            </a:endParaRPr>
          </a:p>
          <a:p>
            <a:pPr>
              <a:defRPr sz="1400">
                <a:latin typeface="Calibri"/>
                <a:ea typeface="Calibri"/>
                <a:cs typeface="Calibri"/>
                <a:sym typeface="Calibri"/>
              </a:defRPr>
            </a:pPr>
            <a:endParaRPr lang="en-AU" sz="1200" u="sng" kern="1200" dirty="0" smtClean="0">
              <a:solidFill>
                <a:srgbClr val="0000FF"/>
              </a:solidFill>
              <a:uFill>
                <a:solidFill>
                  <a:srgbClr val="0000FF"/>
                </a:solidFill>
              </a:uFill>
              <a:latin typeface="+mn-lt"/>
              <a:ea typeface="Calibri"/>
              <a:cs typeface="Calibri"/>
              <a:sym typeface="Calibri"/>
            </a:endParaRPr>
          </a:p>
          <a:p>
            <a:pPr>
              <a:defRPr sz="1400">
                <a:latin typeface="Calibri"/>
                <a:ea typeface="Calibri"/>
                <a:cs typeface="Calibri"/>
                <a:sym typeface="Calibri"/>
              </a:defRPr>
            </a:pPr>
            <a:endParaRPr lang="en-AU" sz="1200" u="sng" kern="1200" dirty="0" smtClean="0">
              <a:solidFill>
                <a:srgbClr val="0000FF"/>
              </a:solidFill>
              <a:uFill>
                <a:solidFill>
                  <a:srgbClr val="0000FF"/>
                </a:solidFill>
              </a:uFill>
              <a:latin typeface="+mn-lt"/>
              <a:ea typeface="Calibri"/>
              <a:cs typeface="Calibri"/>
              <a:sym typeface="Calibri"/>
              <a:hlinkClick r:id="rId6"/>
            </a:endParaRPr>
          </a:p>
          <a:p>
            <a:pPr>
              <a:defRPr sz="1400">
                <a:latin typeface="Calibri"/>
                <a:ea typeface="Calibri"/>
                <a:cs typeface="Calibri"/>
                <a:sym typeface="Calibri"/>
              </a:defRPr>
            </a:pPr>
            <a:endParaRPr lang="en-AU" sz="1200" u="sng" kern="1200" dirty="0" smtClean="0">
              <a:solidFill>
                <a:srgbClr val="0000FF"/>
              </a:solidFill>
              <a:uFill>
                <a:solidFill>
                  <a:srgbClr val="0000FF"/>
                </a:solidFill>
              </a:uFill>
              <a:latin typeface="+mn-lt"/>
              <a:ea typeface="Calibri"/>
              <a:cs typeface="Calibri"/>
              <a:sym typeface="Calibri"/>
              <a:hlinkClick r:id="rId6"/>
            </a:endParaRPr>
          </a:p>
          <a:p>
            <a:pPr>
              <a:lnSpc>
                <a:spcPct val="120000"/>
              </a:lnSpc>
              <a:defRPr sz="1800" b="1" i="1"/>
            </a:pPr>
            <a:endParaRPr lang="en-AU" sz="1200" i="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421611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866">
              <a:buClr>
                <a:srgbClr val="C82506"/>
              </a:buClr>
              <a:defRPr/>
            </a:pPr>
            <a:r>
              <a:rPr lang="en-AU" sz="1200" b="1" i="0" dirty="0" smtClean="0">
                <a:ea typeface="Calibri"/>
                <a:cs typeface="Calibri"/>
                <a:sym typeface="Calibri"/>
              </a:rPr>
              <a:t>Ask participants to reflect on what they have learned in this session</a:t>
            </a:r>
            <a:endParaRPr lang="en-AU" sz="1200" i="0" dirty="0" smtClean="0">
              <a:ea typeface="Calibri"/>
              <a:cs typeface="Calibri"/>
              <a:sym typeface="Calibri"/>
            </a:endParaRPr>
          </a:p>
          <a:p>
            <a:pPr>
              <a:buClr>
                <a:srgbClr val="C82506"/>
              </a:buClr>
            </a:pPr>
            <a:endParaRPr lang="en-AU" sz="1200" i="0" dirty="0" smtClean="0"/>
          </a:p>
          <a:p>
            <a:pPr>
              <a:buClr>
                <a:srgbClr val="C82506"/>
              </a:buClr>
            </a:pPr>
            <a:r>
              <a:rPr lang="en-AU" sz="1200" i="0" dirty="0" smtClean="0"/>
              <a:t>Has this session given you an understanding of:</a:t>
            </a:r>
          </a:p>
          <a:p>
            <a:pPr marL="249191" indent="-249191">
              <a:lnSpc>
                <a:spcPct val="120000"/>
              </a:lnSpc>
              <a:buSzPct val="75000"/>
              <a:buChar char="•"/>
              <a:defRPr sz="1800" i="1"/>
            </a:pPr>
            <a:r>
              <a:rPr lang="en-AU" sz="1200" i="0" dirty="0" smtClean="0"/>
              <a:t>deliver service to customers from Aboriginal and Torres Strait Islander backgrounds </a:t>
            </a:r>
          </a:p>
          <a:p>
            <a:pPr marL="249191" indent="-249191">
              <a:lnSpc>
                <a:spcPct val="120000"/>
              </a:lnSpc>
              <a:buSzPct val="75000"/>
              <a:buChar char="•"/>
              <a:defRPr sz="1800" i="1"/>
            </a:pPr>
            <a:r>
              <a:rPr lang="en-AU" sz="1200" i="0" dirty="0" smtClean="0"/>
              <a:t>build a deeper understanding of Aboriginal culture</a:t>
            </a:r>
          </a:p>
          <a:p>
            <a:pPr marL="222120" indent="-222120">
              <a:lnSpc>
                <a:spcPct val="150000"/>
              </a:lnSpc>
              <a:buSzPct val="75000"/>
              <a:buChar char="•"/>
              <a:defRPr sz="1800" i="1"/>
            </a:pPr>
            <a:endParaRPr lang="en-AU" sz="1200" i="0" dirty="0" smtClean="0"/>
          </a:p>
          <a:p>
            <a:r>
              <a:rPr lang="en-AU" sz="1200" b="1" i="0" dirty="0" smtClean="0">
                <a:ea typeface="Calibri"/>
                <a:cs typeface="Calibri"/>
                <a:sym typeface="Calibri"/>
              </a:rPr>
              <a:t>Ask participants to reflect individually and then share with the person next to them</a:t>
            </a:r>
            <a:endParaRPr lang="en-AU" sz="1200" i="0" dirty="0" smtClean="0">
              <a:ea typeface="Calibri"/>
              <a:cs typeface="Calibri"/>
              <a:sym typeface="Calibri"/>
            </a:endParaRPr>
          </a:p>
          <a:p>
            <a:r>
              <a:rPr lang="en-AU" b="1" i="0" dirty="0" smtClean="0">
                <a:ea typeface="Calibri"/>
                <a:cs typeface="Calibri"/>
                <a:sym typeface="Calibri"/>
              </a:rPr>
              <a:t> </a:t>
            </a:r>
            <a:endParaRPr lang="en-AU" i="0" dirty="0" smtClean="0">
              <a:ea typeface="Calibri"/>
              <a:cs typeface="Calibri"/>
              <a:sym typeface="Calibri"/>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157596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i="0" dirty="0"/>
              <a:t>This module is one of a series of developed resources to support the Excellence in school administration customer relationships framework.</a:t>
            </a:r>
          </a:p>
          <a:p>
            <a:endParaRPr lang="en-AU" sz="2400" i="0" dirty="0"/>
          </a:p>
          <a:p>
            <a:r>
              <a:rPr lang="en-AU" sz="2400" i="0" dirty="0"/>
              <a:t>These are all located on the DoE </a:t>
            </a:r>
            <a:r>
              <a:rPr lang="en-AU" sz="2400" i="0" dirty="0" smtClean="0"/>
              <a:t>professional </a:t>
            </a:r>
            <a:r>
              <a:rPr lang="en-AU" sz="2400" i="0" dirty="0"/>
              <a:t>learning</a:t>
            </a:r>
            <a:r>
              <a:rPr lang="en-AU" sz="2400" i="0" baseline="0" dirty="0"/>
              <a:t> website, School Administrative and Support webpage which can be accessed via the portal, Inside the department A-Z</a:t>
            </a:r>
            <a:r>
              <a:rPr lang="en-AU" sz="2400" i="0" dirty="0"/>
              <a:t>.</a:t>
            </a:r>
          </a:p>
          <a:p>
            <a:r>
              <a:rPr lang="en-AU" sz="24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24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186146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 learning information, resources and course catalogue for non-</a:t>
            </a:r>
            <a:r>
              <a:rPr lang="en-US" b="1" baseline="0" dirty="0"/>
              <a:t>t</a:t>
            </a:r>
            <a:r>
              <a:rPr lang="en-US" b="1" dirty="0"/>
              <a:t>eaching staff.</a:t>
            </a:r>
            <a:endParaRPr lang="en-AU" b="1" dirty="0">
              <a:hlinkClick r:id="" action="ppaction://noaction"/>
            </a:endParaRPr>
          </a:p>
          <a:p>
            <a:endParaRPr lang="en-AU" b="1" dirty="0">
              <a:hlinkClick r:id="" action="ppaction://noaction"/>
            </a:endParaRPr>
          </a:p>
          <a:p>
            <a:r>
              <a:rPr lang="en-AU" b="1" dirty="0">
                <a:hlinkClick r:id="" action="ppaction://noaction"/>
              </a:rPr>
              <a:t>Professional learning for non</a:t>
            </a:r>
            <a:r>
              <a:rPr lang="en-AU" b="1" baseline="0" dirty="0">
                <a:hlinkClick r:id="" action="ppaction://noaction"/>
              </a:rPr>
              <a:t>-</a:t>
            </a:r>
            <a:r>
              <a:rPr lang="en-AU" b="1" dirty="0">
                <a:hlinkClick r:id="" action="ppaction://noaction"/>
              </a:rPr>
              <a:t>teaching staff</a:t>
            </a:r>
            <a:endParaRPr lang="en-AU" b="1" dirty="0"/>
          </a:p>
          <a:p>
            <a:r>
              <a:rPr lang="en-AU" sz="1200" dirty="0"/>
              <a:t>Information about </a:t>
            </a:r>
            <a:r>
              <a:rPr lang="en-AU" sz="1200" b="1" dirty="0"/>
              <a:t>professional learning for non-teaching staff </a:t>
            </a:r>
            <a:r>
              <a:rPr lang="en-AU" sz="1200" dirty="0"/>
              <a:t>including links to a course catalogue and resources, can be found on the professional learning site of the intranet.</a:t>
            </a:r>
          </a:p>
          <a:p>
            <a:r>
              <a:rPr lang="en-AU" dirty="0"/>
              <a:t>From the </a:t>
            </a:r>
            <a:r>
              <a:rPr lang="en-AU" b="1" dirty="0"/>
              <a:t>Inside the department A-Z </a:t>
            </a:r>
            <a:r>
              <a:rPr lang="en-AU" dirty="0"/>
              <a:t>tab select:</a:t>
            </a:r>
          </a:p>
          <a:p>
            <a:pPr marL="214318" indent="-214318">
              <a:buFont typeface="Arial" panose="020B0604020202020204" pitchFamily="34" charset="0"/>
              <a:buChar char="•"/>
            </a:pPr>
            <a:r>
              <a:rPr lang="en-AU" sz="1200" dirty="0"/>
              <a:t>Professional learning</a:t>
            </a:r>
          </a:p>
          <a:p>
            <a:pPr marL="214318" indent="-214318">
              <a:buFont typeface="Arial" panose="020B0604020202020204" pitchFamily="34" charset="0"/>
              <a:buChar char="•"/>
            </a:pPr>
            <a:r>
              <a:rPr lang="en-AU" sz="1200" dirty="0">
                <a:hlinkClick r:id="rId3"/>
              </a:rPr>
              <a:t>Professional learning for non-teaching staff</a:t>
            </a:r>
            <a:endParaRPr lang="en-AU" sz="1200" dirty="0"/>
          </a:p>
          <a:p>
            <a:pPr marL="214318" indent="-214318">
              <a:buFont typeface="Arial" panose="020B0604020202020204" pitchFamily="34" charset="0"/>
              <a:buChar char="•"/>
            </a:pPr>
            <a:r>
              <a:rPr lang="en-AU" sz="1200" dirty="0">
                <a:hlinkClick r:id="rId4"/>
              </a:rPr>
              <a:t>Course catalogue</a:t>
            </a:r>
            <a:endParaRPr lang="en-AU" sz="1200" dirty="0"/>
          </a:p>
          <a:p>
            <a:endParaRPr lang="en-AU" dirty="0"/>
          </a:p>
          <a:p>
            <a:r>
              <a:rPr lang="en-AU" dirty="0"/>
              <a:t>Our course</a:t>
            </a:r>
            <a:r>
              <a:rPr lang="en-AU" baseline="0" dirty="0"/>
              <a:t> catalogue </a:t>
            </a:r>
            <a:r>
              <a:rPr lang="en-AU" dirty="0"/>
              <a:t>has a large range of professional learning events available for non-teaching staff in your area and are a great resource to keep you up to date so you don’t miss out.</a:t>
            </a:r>
          </a:p>
          <a:p>
            <a:endParaRPr lang="en-AU" dirty="0"/>
          </a:p>
          <a:p>
            <a:r>
              <a:rPr lang="en-AU" sz="12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4"/>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47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Professional</a:t>
            </a:r>
            <a:r>
              <a:rPr lang="en-AU" sz="1200" i="0" baseline="0" dirty="0"/>
              <a:t> </a:t>
            </a:r>
            <a:r>
              <a:rPr lang="en-AU" sz="1200" i="0" baseline="0" dirty="0" smtClean="0"/>
              <a:t>Learning for </a:t>
            </a:r>
            <a:r>
              <a:rPr lang="en-AU" sz="1200" i="0" baseline="0" dirty="0"/>
              <a:t>Non-Teaching </a:t>
            </a:r>
            <a:r>
              <a:rPr lang="en-AU" sz="1800" i="0" baseline="0" dirty="0"/>
              <a:t>S</a:t>
            </a:r>
            <a:r>
              <a:rPr lang="en-AU" i="0" dirty="0"/>
              <a:t>taff </a:t>
            </a:r>
            <a:r>
              <a:rPr lang="en-AU" sz="1200" i="0" baseline="0" dirty="0"/>
              <a:t>(PLNTS) team’s</a:t>
            </a:r>
            <a:r>
              <a:rPr lang="en-AU" sz="1200" i="0" dirty="0"/>
              <a:t> schedule of professional learning caters for all categories of non-teaching staff in schools across the state.</a:t>
            </a:r>
            <a:r>
              <a:rPr lang="en-AU" dirty="0"/>
              <a:t> </a:t>
            </a:r>
          </a:p>
          <a:p>
            <a:pPr>
              <a:lnSpc>
                <a:spcPct val="120000"/>
              </a:lnSpc>
              <a:defRPr sz="1800" i="1"/>
            </a:pPr>
            <a:r>
              <a:rPr lang="en-AU" sz="1200" i="0" dirty="0"/>
              <a:t>Please refer to the professional learning catalogue for events that build your skills.</a:t>
            </a:r>
            <a:r>
              <a:rPr lang="en-AU" dirty="0"/>
              <a:t> </a:t>
            </a:r>
            <a:endParaRPr lang="en-AU" sz="1200" i="0" dirty="0">
              <a:cs typeface="Calibri"/>
            </a:endParaRPr>
          </a:p>
          <a:p>
            <a:pPr>
              <a:lnSpc>
                <a:spcPct val="120000"/>
              </a:lnSpc>
              <a:defRPr sz="1800" i="1"/>
            </a:pPr>
            <a:endParaRPr lang="en-AU" sz="1200" i="0" dirty="0"/>
          </a:p>
          <a:p>
            <a:pPr>
              <a:lnSpc>
                <a:spcPct val="120000"/>
              </a:lnSpc>
              <a:defRPr sz="1800" i="1"/>
            </a:pPr>
            <a:r>
              <a:rPr lang="en-AU" sz="1200" i="0" dirty="0"/>
              <a:t>The catalogue is easy to use to find</a:t>
            </a:r>
            <a:r>
              <a:rPr lang="en-AU" sz="1200" i="0" baseline="0" dirty="0"/>
              <a:t> the course you need:</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display as a grid or as a list</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also browse by your region or</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simply focus on new courses</a:t>
            </a:r>
            <a:endParaRPr lang="en-AU" sz="1200" i="0" baseline="0" dirty="0">
              <a:cs typeface="Calibri"/>
            </a:endParaRPr>
          </a:p>
          <a:p>
            <a:pPr marL="171450" indent="-171450">
              <a:lnSpc>
                <a:spcPct val="120000"/>
              </a:lnSpc>
              <a:buFont typeface="Arial" panose="020B0604020202020204" pitchFamily="34" charset="0"/>
              <a:buChar char="•"/>
              <a:defRPr sz="1800" i="1"/>
            </a:pPr>
            <a:endParaRPr lang="en-AU" sz="1200" i="0" baseline="0" dirty="0"/>
          </a:p>
          <a:p>
            <a:pPr>
              <a:lnSpc>
                <a:spcPct val="120000"/>
              </a:lnSpc>
              <a:defRPr sz="1800" i="1"/>
            </a:pPr>
            <a:r>
              <a:rPr lang="en-AU" sz="1200" i="0" baseline="0" dirty="0"/>
              <a:t>Once you select a course, you will see</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course details and location</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dates the course is being presented and</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a:t>
            </a:r>
            <a:r>
              <a:rPr lang="en-AU" sz="1200" i="0" baseline="0" dirty="0" err="1"/>
              <a:t>MyPL</a:t>
            </a:r>
            <a:r>
              <a:rPr lang="en-AU" sz="1200" i="0" baseline="0" dirty="0"/>
              <a:t> reference code.</a:t>
            </a:r>
            <a:endParaRPr lang="en-AU" sz="1200" i="0" dirty="0">
              <a:cs typeface="Calibri"/>
            </a:endParaRPr>
          </a:p>
          <a:p>
            <a:pPr>
              <a:lnSpc>
                <a:spcPct val="120000"/>
              </a:lnSpc>
              <a:defRPr sz="1800" i="1"/>
            </a:pPr>
            <a:endParaRPr lang="en-AU" sz="1200" i="0" dirty="0"/>
          </a:p>
          <a:p>
            <a:pPr marL="0" marR="0" lvl="0" indent="0" algn="l" defTabSz="914347"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400290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a:t>
            </a:r>
            <a:r>
              <a:rPr lang="en-AU" b="1" baseline="0" dirty="0"/>
              <a:t> to give an overview as per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85695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to give an overview as per</a:t>
            </a:r>
            <a:r>
              <a:rPr lang="en-AU" b="1" baseline="0" dirty="0"/>
              <a:t>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317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On completion of this module, participants should be able to:</a:t>
            </a:r>
          </a:p>
          <a:p>
            <a:pPr marL="214588" indent="-214588">
              <a:lnSpc>
                <a:spcPct val="120000"/>
              </a:lnSpc>
              <a:buSzPct val="75000"/>
              <a:buChar char="•"/>
              <a:defRPr sz="1800" i="1"/>
            </a:pPr>
            <a:r>
              <a:rPr lang="en-AU" sz="1200" i="0" dirty="0" smtClean="0"/>
              <a:t>describe strategies which build positive relationships with customers and apply these to develop relationships that are authentic and supportive</a:t>
            </a: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78398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At the completion of this session you should:</a:t>
            </a:r>
          </a:p>
          <a:p>
            <a:pPr marL="249191" indent="-249191">
              <a:lnSpc>
                <a:spcPct val="120000"/>
              </a:lnSpc>
              <a:buSzPct val="75000"/>
              <a:buChar char="•"/>
              <a:defRPr sz="1800" i="1"/>
            </a:pPr>
            <a:r>
              <a:rPr lang="en-AU" sz="1200" i="0" dirty="0" smtClean="0"/>
              <a:t>understand delivery of service to customers from Aboriginal and Torres Strait Islander backgrounds </a:t>
            </a:r>
          </a:p>
          <a:p>
            <a:pPr marL="249191" indent="-249191">
              <a:lnSpc>
                <a:spcPct val="120000"/>
              </a:lnSpc>
              <a:buSzPct val="75000"/>
              <a:buChar char="•"/>
              <a:defRPr sz="1800" i="1"/>
            </a:pPr>
            <a:r>
              <a:rPr lang="en-AU" sz="1200" i="0" dirty="0" smtClean="0"/>
              <a:t>have strategies to build a deeper understanding of Aboriginal culture.</a:t>
            </a: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2645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Department of Education recognises that quality teaching &amp; learning in the classroom is critical to student success. It is implementing strategies to make schools more responsive to the goals and aspirations of their Aboriginal students. These include: new funding models that better support Aboriginal students; working more closely with local Aboriginal communities; and putting more focus on student wellbeing.</a:t>
            </a:r>
          </a:p>
          <a:p>
            <a:pPr>
              <a:lnSpc>
                <a:spcPct val="120000"/>
              </a:lnSpc>
              <a:defRPr sz="1800" i="1"/>
            </a:pPr>
            <a:r>
              <a:rPr lang="en-AU" sz="1200" i="0" dirty="0" smtClean="0"/>
              <a:t> </a:t>
            </a:r>
          </a:p>
          <a:p>
            <a:pPr>
              <a:lnSpc>
                <a:spcPct val="120000"/>
              </a:lnSpc>
              <a:defRPr sz="1800" i="1"/>
            </a:pPr>
            <a:r>
              <a:rPr lang="en-AU" sz="1200" i="0" dirty="0" smtClean="0"/>
              <a:t>In referring to Aboriginal people, the DoE Aboriginal Education and Training Policy refers inclusively to all Aboriginal Australians and Torres Strait Islander people.</a:t>
            </a:r>
          </a:p>
          <a:p>
            <a:pPr>
              <a:lnSpc>
                <a:spcPct val="120000"/>
              </a:lnSpc>
              <a:defRPr sz="1800" i="1"/>
            </a:pPr>
            <a:endParaRPr lang="en-AU" sz="1200" i="0" dirty="0" smtClean="0"/>
          </a:p>
          <a:p>
            <a:pPr>
              <a:lnSpc>
                <a:spcPct val="120000"/>
              </a:lnSpc>
              <a:defRPr sz="1800" i="1"/>
            </a:pPr>
            <a:r>
              <a:rPr lang="en-AU" sz="1200" i="0" dirty="0" smtClean="0"/>
              <a:t>Aboriginal parents, caregivers and communities want a good education for their children. Strong &amp; respectful partnerships are fundamental to improving educational outcomes for Aboriginal students and it is critical that schools engage with Aboriginal parents and communities to provide opportunities for local decision making about school planning and practices to achieve positive outcomes for Aboriginal students.</a:t>
            </a:r>
          </a:p>
          <a:p>
            <a:pPr>
              <a:lnSpc>
                <a:spcPct val="120000"/>
              </a:lnSpc>
              <a:defRPr sz="1800" i="1"/>
            </a:pPr>
            <a:endParaRPr lang="en-AU" sz="1200" i="0" dirty="0" smtClean="0"/>
          </a:p>
          <a:p>
            <a:pPr>
              <a:lnSpc>
                <a:spcPct val="120000"/>
              </a:lnSpc>
              <a:defRPr sz="1800" i="1"/>
            </a:pPr>
            <a:r>
              <a:rPr lang="en-AU" sz="1200" i="0" dirty="0" smtClean="0"/>
              <a:t>Since the early 1980s the Federal Government has used a definition identifying Aboriginal or Torres Strait Islanders as a person who:</a:t>
            </a:r>
          </a:p>
          <a:p>
            <a:pPr marL="249191" indent="-249191">
              <a:lnSpc>
                <a:spcPct val="120000"/>
              </a:lnSpc>
              <a:buSzPct val="75000"/>
              <a:buChar char="•"/>
              <a:defRPr sz="1800" i="1"/>
            </a:pPr>
            <a:r>
              <a:rPr lang="en-AU" sz="1200" i="0" dirty="0" smtClean="0"/>
              <a:t>is of Aboriginal or Torres Strait Island descent</a:t>
            </a:r>
          </a:p>
          <a:p>
            <a:pPr marL="249191" indent="-249191">
              <a:lnSpc>
                <a:spcPct val="120000"/>
              </a:lnSpc>
              <a:buSzPct val="75000"/>
              <a:buChar char="•"/>
              <a:defRPr sz="1800" i="1"/>
            </a:pPr>
            <a:r>
              <a:rPr lang="en-AU" sz="1200" i="0" dirty="0" smtClean="0"/>
              <a:t>identifies themselves as an Aboriginal or Torres Strait Islander</a:t>
            </a:r>
          </a:p>
          <a:p>
            <a:pPr marL="249191" indent="-249191">
              <a:lnSpc>
                <a:spcPct val="120000"/>
              </a:lnSpc>
              <a:buSzPct val="75000"/>
              <a:buChar char="•"/>
              <a:defRPr sz="1800" i="1"/>
            </a:pPr>
            <a:r>
              <a:rPr lang="en-AU" sz="1200" i="0" dirty="0" smtClean="0"/>
              <a:t>is accepted by the Aboriginal or Torres Strait Island community as an Aboriginal or Torres Strait Islander person</a:t>
            </a:r>
          </a:p>
          <a:p>
            <a:pPr marL="0" marR="0" lvl="0" indent="0" algn="l" defTabSz="914400" rtl="0" eaLnBrk="1" fontAlgn="auto" latinLnBrk="0" hangingPunct="1">
              <a:lnSpc>
                <a:spcPct val="120000"/>
              </a:lnSpc>
              <a:spcBef>
                <a:spcPts val="0"/>
              </a:spcBef>
              <a:spcAft>
                <a:spcPts val="0"/>
              </a:spcAft>
              <a:buClrTx/>
              <a:buSzTx/>
              <a:buFontTx/>
              <a:buNone/>
              <a:tabLst/>
              <a:defRPr sz="1800" i="1"/>
            </a:pPr>
            <a:endParaRPr lang="en-AU" sz="1200" u="sng" dirty="0" smtClean="0">
              <a:hlinkClick r:id="rId3"/>
            </a:endParaRPr>
          </a:p>
          <a:p>
            <a:r>
              <a:rPr lang="en-AU" sz="1200" b="1" kern="1200" dirty="0" smtClean="0">
                <a:solidFill>
                  <a:schemeClr val="tx1"/>
                </a:solidFill>
                <a:effectLst/>
                <a:latin typeface="+mn-lt"/>
                <a:ea typeface="+mn-ea"/>
                <a:cs typeface="+mn-cs"/>
              </a:rPr>
              <a:t>© Australian Human Rights Commission 2014</a:t>
            </a:r>
          </a:p>
          <a:p>
            <a:r>
              <a:rPr lang="en-AU" sz="1200" kern="1200" dirty="0" smtClean="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hlinkClick r:id="rId3"/>
              </a:rPr>
              <a:t>https://www.humanrights.gov.au/human-rights-education-and-training</a:t>
            </a:r>
            <a:r>
              <a:rPr lang="en-AU" sz="1200" kern="1200" dirty="0" smtClean="0">
                <a:solidFill>
                  <a:schemeClr val="tx1"/>
                </a:solidFill>
                <a:effectLst/>
                <a:latin typeface="+mn-lt"/>
                <a:ea typeface="+mn-ea"/>
                <a:cs typeface="+mn-cs"/>
              </a:rPr>
              <a:t> </a:t>
            </a:r>
          </a:p>
          <a:p>
            <a:pPr>
              <a:lnSpc>
                <a:spcPct val="120000"/>
              </a:lnSpc>
              <a:defRPr sz="1800" i="1"/>
            </a:pPr>
            <a:endParaRPr lang="en-AU" sz="1200" b="0" i="0" dirty="0" smtClean="0"/>
          </a:p>
          <a:p>
            <a:r>
              <a:rPr lang="en-AU" sz="1200" b="1" kern="1200" dirty="0" smtClean="0">
                <a:solidFill>
                  <a:schemeClr val="tx1"/>
                </a:solidFill>
                <a:effectLst/>
                <a:latin typeface="+mn-lt"/>
                <a:ea typeface="+mn-ea"/>
                <a:cs typeface="+mn-cs"/>
              </a:rPr>
              <a:t>Face the Facts: Aboriginal and Torres Strait Islander Peoples 2014</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hlinkClick r:id="rId4"/>
              </a:rPr>
              <a:t>https://www.humanrights.gov.au/education/face-facts/face-facts-aboriginal-and-torres-strait-islander-peoples</a:t>
            </a:r>
            <a:r>
              <a:rPr lang="en-AU" sz="1200" kern="1200" dirty="0" smtClean="0">
                <a:solidFill>
                  <a:schemeClr val="tx1"/>
                </a:solidFill>
                <a:effectLst/>
                <a:latin typeface="+mn-lt"/>
                <a:ea typeface="+mn-ea"/>
                <a:cs typeface="+mn-cs"/>
              </a:rPr>
              <a:t> </a:t>
            </a:r>
          </a:p>
          <a:p>
            <a:pPr>
              <a:lnSpc>
                <a:spcPct val="120000"/>
              </a:lnSpc>
              <a:defRPr sz="1800" i="1"/>
            </a:pPr>
            <a:r>
              <a:rPr lang="en-AU" b="1" i="0" dirty="0" smtClean="0"/>
              <a:t>	</a:t>
            </a:r>
          </a:p>
          <a:p>
            <a:endParaRPr lang="en-AU" i="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253493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According to 2015 DoE records the number of Aboriginal and Torres Strait islander student enrolments in NSW public schools across the state was:</a:t>
            </a:r>
          </a:p>
          <a:p>
            <a:pPr marL="249191" indent="-249191">
              <a:lnSpc>
                <a:spcPct val="120000"/>
              </a:lnSpc>
              <a:buSzPct val="75000"/>
              <a:buChar char="•"/>
              <a:defRPr sz="1800" i="1"/>
            </a:pPr>
            <a:r>
              <a:rPr lang="en-AU" sz="1200" i="0" dirty="0" smtClean="0"/>
              <a:t>Ultimo Operational Directorate – 6,425</a:t>
            </a:r>
          </a:p>
          <a:p>
            <a:pPr marL="249191" indent="-249191">
              <a:lnSpc>
                <a:spcPct val="120000"/>
              </a:lnSpc>
              <a:buSzPct val="75000"/>
              <a:buChar char="•"/>
              <a:defRPr sz="1800" i="1"/>
            </a:pPr>
            <a:r>
              <a:rPr lang="en-AU" sz="1200" i="0" dirty="0" smtClean="0"/>
              <a:t>Macquarie Park Operational Directorate – 9,320</a:t>
            </a:r>
          </a:p>
          <a:p>
            <a:pPr marL="249191" indent="-249191">
              <a:lnSpc>
                <a:spcPct val="120000"/>
              </a:lnSpc>
              <a:buSzPct val="75000"/>
              <a:buChar char="•"/>
              <a:defRPr sz="1800" i="1"/>
            </a:pPr>
            <a:r>
              <a:rPr lang="en-AU" sz="1200" i="0" dirty="0" smtClean="0"/>
              <a:t>Tamworth Operational Directorate – 20,488</a:t>
            </a:r>
          </a:p>
          <a:p>
            <a:pPr marL="249191" indent="-249191">
              <a:lnSpc>
                <a:spcPct val="120000"/>
              </a:lnSpc>
              <a:buSzPct val="75000"/>
              <a:buChar char="•"/>
              <a:defRPr sz="1800" i="1"/>
            </a:pPr>
            <a:r>
              <a:rPr lang="en-AU" sz="1200" i="0" dirty="0" smtClean="0"/>
              <a:t>Wagga Wagga Operational Directorate – 17,912</a:t>
            </a:r>
          </a:p>
          <a:p>
            <a:pPr marL="249191" indent="-249191">
              <a:lnSpc>
                <a:spcPct val="120000"/>
              </a:lnSpc>
              <a:buSzPct val="75000"/>
              <a:buChar char="•"/>
              <a:defRPr sz="1800" i="1"/>
            </a:pPr>
            <a:endParaRPr lang="en-AU" sz="1200" i="0" dirty="0" smtClean="0"/>
          </a:p>
          <a:p>
            <a:pPr>
              <a:lnSpc>
                <a:spcPct val="120000"/>
              </a:lnSpc>
              <a:defRPr sz="1800" i="1"/>
            </a:pPr>
            <a:r>
              <a:rPr lang="en-AU" sz="1200" i="0" dirty="0" smtClean="0"/>
              <a:t>A total of 54,145.</a:t>
            </a:r>
          </a:p>
          <a:p>
            <a:pPr>
              <a:lnSpc>
                <a:spcPct val="120000"/>
              </a:lnSpc>
              <a:defRPr sz="1800" i="1"/>
            </a:pPr>
            <a:endParaRPr lang="en-AU" sz="1200" i="0" dirty="0" smtClean="0"/>
          </a:p>
          <a:p>
            <a:r>
              <a:rPr lang="en-AU" sz="1200" b="1" kern="1200" dirty="0" smtClean="0">
                <a:solidFill>
                  <a:schemeClr val="tx1"/>
                </a:solidFill>
                <a:effectLst/>
                <a:latin typeface="+mn-lt"/>
                <a:ea typeface="+mn-ea"/>
                <a:cs typeface="+mn-cs"/>
              </a:rPr>
              <a:t>Centre for Education Statistics and Evaluation - CESE website</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http://www.cese.nsw.gov.au/</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350156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smtClean="0">
                <a:ea typeface="Calibri"/>
                <a:cs typeface="Calibri"/>
                <a:sym typeface="Calibri"/>
              </a:rPr>
              <a:t>Click on link in slide</a:t>
            </a:r>
            <a:endParaRPr lang="en-AU" sz="1200" i="0" dirty="0" smtClean="0">
              <a:ea typeface="Calibri"/>
              <a:cs typeface="Calibri"/>
              <a:sym typeface="Calibri"/>
            </a:endParaRPr>
          </a:p>
          <a:p>
            <a:pPr>
              <a:lnSpc>
                <a:spcPct val="120000"/>
              </a:lnSpc>
              <a:defRPr sz="1800" i="1"/>
            </a:pPr>
            <a:r>
              <a:rPr lang="en-AU" sz="1200" i="0" dirty="0" smtClean="0"/>
              <a:t>Let’s look at some of the facts around Aboriginal and Torres Strait Islander peoples. This document on the Human Rights website has some valuable information for dealing with customers from Aboriginal and Torres Strait Island backgrounds.</a:t>
            </a:r>
          </a:p>
          <a:p>
            <a:endParaRPr lang="en-AU" sz="1200" dirty="0" smtClean="0"/>
          </a:p>
          <a:p>
            <a:r>
              <a:rPr lang="en-AU" sz="1200" b="1" kern="1200" dirty="0" smtClean="0">
                <a:solidFill>
                  <a:schemeClr val="tx1"/>
                </a:solidFill>
                <a:effectLst/>
                <a:latin typeface="+mn-lt"/>
                <a:ea typeface="+mn-ea"/>
                <a:cs typeface="+mn-cs"/>
              </a:rPr>
              <a:t>© Australian Human Rights Commission 2014</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https://www.humanrights.gov.au/human-rights-education-and-training</a:t>
            </a:r>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Face the Facts: Aboriginal and Torres Strait Islander Peoples 2014 </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https://www.humanrights.gov.au/education/face-facts/face-facts-aboriginal-and-torres-strait-islander-peoples</a:t>
            </a:r>
            <a:endParaRPr lang="en-AU" sz="1200" kern="1200" dirty="0" smtClean="0">
              <a:solidFill>
                <a:schemeClr val="tx1"/>
              </a:solidFill>
              <a:effectLst/>
              <a:latin typeface="+mn-lt"/>
              <a:ea typeface="+mn-ea"/>
              <a:cs typeface="+mn-cs"/>
            </a:endParaRPr>
          </a:p>
          <a:p>
            <a:endParaRPr lang="en-AU" i="0"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55289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DoE website contains resources for schools to assist with developing cultural understanding.</a:t>
            </a:r>
          </a:p>
          <a:p>
            <a:pPr>
              <a:lnSpc>
                <a:spcPct val="120000"/>
              </a:lnSpc>
              <a:defRPr sz="1800" i="1"/>
            </a:pPr>
            <a:r>
              <a:rPr lang="en-AU" sz="1200" i="0" dirty="0" smtClean="0"/>
              <a:t>Having a cultural understanding of Aboriginal and Torres Strait Islander people includes skills such as:</a:t>
            </a:r>
          </a:p>
          <a:p>
            <a:pPr marL="249191" indent="-249191">
              <a:lnSpc>
                <a:spcPct val="120000"/>
              </a:lnSpc>
              <a:buSzPct val="75000"/>
              <a:buChar char="•"/>
              <a:defRPr sz="1800" i="1"/>
            </a:pPr>
            <a:r>
              <a:rPr lang="en-AU" sz="1200" i="0" dirty="0" smtClean="0"/>
              <a:t>people skills. It is important to remember names and the relationships between people to help you engage, earn trust and be viewed as credible</a:t>
            </a:r>
          </a:p>
          <a:p>
            <a:pPr marL="249191" indent="-249191">
              <a:lnSpc>
                <a:spcPct val="120000"/>
              </a:lnSpc>
              <a:buSzPct val="75000"/>
              <a:buChar char="•"/>
              <a:defRPr sz="1800" i="1"/>
            </a:pPr>
            <a:r>
              <a:rPr lang="en-AU" sz="1200" i="0" dirty="0" smtClean="0"/>
              <a:t>broadening your concept of family - many Aboriginal people base their decisions on a consensus of extended family and kin (community), rather than just the immediate family group</a:t>
            </a:r>
          </a:p>
          <a:p>
            <a:pPr marL="249191" indent="-249191">
              <a:lnSpc>
                <a:spcPct val="120000"/>
              </a:lnSpc>
              <a:buSzPct val="75000"/>
              <a:buChar char="•"/>
              <a:defRPr sz="1800" i="1"/>
            </a:pPr>
            <a:r>
              <a:rPr lang="en-AU" sz="1200" i="0" dirty="0" smtClean="0"/>
              <a:t>being empathic without being overly-familiar and accept that unless you are Aboriginal, it may be difficult to fully understand the person's opinions or situation. Ask genuine, but non-intrusive questions about family and culture</a:t>
            </a:r>
          </a:p>
          <a:p>
            <a:pPr marL="249191" indent="-249191">
              <a:lnSpc>
                <a:spcPct val="120000"/>
              </a:lnSpc>
              <a:buSzPct val="75000"/>
              <a:buChar char="•"/>
              <a:defRPr sz="1800" i="1"/>
            </a:pPr>
            <a:r>
              <a:rPr lang="en-AU" sz="1200" i="0" dirty="0" smtClean="0"/>
              <a:t>being patient. Aboriginal people  may mistrust mainstream agencies and it can take time to earn their trust. Ask family members if they would be more comfortable speaking about personal issues with a support person present</a:t>
            </a:r>
          </a:p>
          <a:p>
            <a:pPr marL="249191" indent="-249191">
              <a:lnSpc>
                <a:spcPct val="120000"/>
              </a:lnSpc>
              <a:buSzPct val="75000"/>
              <a:buChar char="•"/>
              <a:defRPr sz="1800" i="1"/>
            </a:pPr>
            <a:r>
              <a:rPr lang="en-AU" sz="1200" i="0" dirty="0" smtClean="0"/>
              <a:t>understanding that for many Aboriginal people, direct eye contact may be inappropriate. This may be due to shyness or unfamiliarity with the person speaking to them</a:t>
            </a:r>
          </a:p>
          <a:p>
            <a:pPr marL="249191" indent="-249191">
              <a:lnSpc>
                <a:spcPct val="120000"/>
              </a:lnSpc>
              <a:buSzPct val="75000"/>
              <a:buChar char="•"/>
              <a:defRPr sz="1800" i="1"/>
            </a:pPr>
            <a:r>
              <a:rPr lang="en-AU" sz="1200" i="0" dirty="0" smtClean="0"/>
              <a:t>recognising that, like other cultures, Aboriginal people often begin with general talk and interaction, before getting down to business</a:t>
            </a:r>
          </a:p>
          <a:p>
            <a:pPr marL="249191" indent="-249191">
              <a:lnSpc>
                <a:spcPct val="120000"/>
              </a:lnSpc>
              <a:buSzPct val="75000"/>
              <a:buChar char="•"/>
              <a:defRPr sz="1800" i="1"/>
            </a:pPr>
            <a:r>
              <a:rPr lang="en-AU" sz="1200" i="0" dirty="0" smtClean="0"/>
              <a:t>respecting and understanding silence. Silence may mean people are not ready to express an opinion yet or they are listening and reflecting on what has been said.</a:t>
            </a:r>
          </a:p>
          <a:p>
            <a:pPr marL="249191" indent="-249191">
              <a:lnSpc>
                <a:spcPct val="120000"/>
              </a:lnSpc>
              <a:buSzPct val="75000"/>
              <a:buChar char="•"/>
              <a:defRPr sz="1800" i="1"/>
            </a:pPr>
            <a:endParaRPr lang="en-AU" sz="1200" i="0" dirty="0" smtClean="0"/>
          </a:p>
          <a:p>
            <a:r>
              <a:rPr lang="en-AU" sz="1200" b="1" kern="1200" dirty="0" smtClean="0">
                <a:solidFill>
                  <a:schemeClr val="tx1"/>
                </a:solidFill>
                <a:effectLst/>
                <a:latin typeface="+mn-lt"/>
                <a:ea typeface="+mn-ea"/>
                <a:cs typeface="+mn-cs"/>
              </a:rPr>
              <a:t>Aboriginal access and Aboriginal resources AEC</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https://education.nsw.gov.au/teaching-and-learning/aec/aboriginal-education-consultative-group-partnership-agreement</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DoE Our Services - Aboriginal Resources</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https://education.nsw.gov.au/teaching-and-learning/aec</a:t>
            </a:r>
            <a:r>
              <a:rPr lang="en-AU" sz="1200" u="sng"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u="sng" kern="1200" dirty="0" smtClean="0">
              <a:solidFill>
                <a:schemeClr val="tx1"/>
              </a:solidFill>
              <a:effectLst/>
              <a:latin typeface="+mn-lt"/>
              <a:ea typeface="+mn-ea"/>
              <a:cs typeface="+mn-cs"/>
            </a:endParaRPr>
          </a:p>
          <a:p>
            <a:endParaRPr lang="en-AU" sz="1200" u="sng"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0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3530853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dirty="0"/>
              <a:t>Click icon to add picture</a:t>
            </a:r>
            <a:endParaRPr lang="en-AU" dirty="0"/>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dirty="0"/>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4219724567"/>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dirty="0"/>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279288669"/>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dirty="0"/>
              <a:t>Click icon to add picture</a:t>
            </a:r>
            <a:endParaRPr lang="en-AU" dirty="0"/>
          </a:p>
        </p:txBody>
      </p:sp>
      <p:sp>
        <p:nvSpPr>
          <p:cNvPr id="22" name="Picture Placeholder 20"/>
          <p:cNvSpPr>
            <a:spLocks noGrp="1"/>
          </p:cNvSpPr>
          <p:nvPr>
            <p:ph type="pic" sz="quarter" idx="18"/>
          </p:nvPr>
        </p:nvSpPr>
        <p:spPr>
          <a:xfrm>
            <a:off x="2517034" y="1881188"/>
            <a:ext cx="1980000" cy="1704975"/>
          </a:xfrm>
        </p:spPr>
        <p:txBody>
          <a:bodyPr/>
          <a:lstStyle/>
          <a:p>
            <a:r>
              <a:rPr lang="en-US" dirty="0"/>
              <a:t>Click icon to add picture</a:t>
            </a:r>
            <a:endParaRPr lang="en-AU" dirty="0"/>
          </a:p>
        </p:txBody>
      </p:sp>
      <p:sp>
        <p:nvSpPr>
          <p:cNvPr id="23" name="Picture Placeholder 20"/>
          <p:cNvSpPr>
            <a:spLocks noGrp="1"/>
          </p:cNvSpPr>
          <p:nvPr>
            <p:ph type="pic" sz="quarter" idx="19"/>
          </p:nvPr>
        </p:nvSpPr>
        <p:spPr>
          <a:xfrm>
            <a:off x="4726093" y="1881188"/>
            <a:ext cx="1980000" cy="1704975"/>
          </a:xfrm>
        </p:spPr>
        <p:txBody>
          <a:bodyPr/>
          <a:lstStyle/>
          <a:p>
            <a:r>
              <a:rPr lang="en-US" dirty="0"/>
              <a:t>Click icon to add picture</a:t>
            </a:r>
            <a:endParaRPr lang="en-AU" dirty="0"/>
          </a:p>
        </p:txBody>
      </p:sp>
      <p:sp>
        <p:nvSpPr>
          <p:cNvPr id="24" name="Picture Placeholder 20"/>
          <p:cNvSpPr>
            <a:spLocks noGrp="1"/>
          </p:cNvSpPr>
          <p:nvPr>
            <p:ph type="pic" sz="quarter" idx="20"/>
          </p:nvPr>
        </p:nvSpPr>
        <p:spPr>
          <a:xfrm>
            <a:off x="6935151" y="1881188"/>
            <a:ext cx="1980000" cy="1704975"/>
          </a:xfrm>
        </p:spPr>
        <p:txBody>
          <a:bodyPr/>
          <a:lstStyle/>
          <a:p>
            <a:r>
              <a:rPr lang="en-US" dirty="0"/>
              <a:t>Click icon to add picture</a:t>
            </a:r>
            <a:endParaRPr lang="en-AU" dirty="0"/>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a:t>Answer</a:t>
            </a:r>
          </a:p>
          <a:p>
            <a:pPr marL="1252538" lvl="2" indent="-363538">
              <a:lnSpc>
                <a:spcPct val="150000"/>
              </a:lnSpc>
              <a:spcBef>
                <a:spcPts val="0"/>
              </a:spcBef>
              <a:buFont typeface="+mj-lt"/>
              <a:buAutoNum type="alphaLcParenR"/>
            </a:pPr>
            <a:r>
              <a:rPr lang="en-AU" sz="160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endParaRPr lang="en-AU"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smtClean="0"/>
              <a:t>Learning &amp; Business Systems | PLNTS | 1.3 (b) ii Connecting with customers - aboriginal and torres strait islander V10.1 | Slide</a:t>
            </a:r>
            <a:endParaRPr lang="en-AU" dirty="0"/>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01442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91903" y="6188902"/>
            <a:ext cx="3086100" cy="365125"/>
          </a:xfrm>
          <a:prstGeom prst="rect">
            <a:avLst/>
          </a:prstGeom>
        </p:spPr>
        <p:txBody>
          <a:bodyPr vert="horz" lIns="0" tIns="0" rIns="0" bIns="0" rtlCol="0" anchor="b" anchorCtr="0"/>
          <a:lstStyle>
            <a:lvl1pPr algn="l">
              <a:defRPr sz="825"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ii Connecting with customers - aboriginal and torres strait islander V10.1 | Slide</a:t>
            </a:r>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sz="2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1902" y="1175569"/>
            <a:ext cx="8575485" cy="276999"/>
          </a:xfrm>
        </p:spPr>
        <p:txBody>
          <a:bodyPr wrap="square">
            <a:noAutofit/>
          </a:bodyPr>
          <a:lstStyle>
            <a:lvl1pPr>
              <a:defRPr sz="135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380471" y="5712680"/>
            <a:ext cx="2815459"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457" y="6102408"/>
            <a:ext cx="1824132"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964" y="-2861078"/>
            <a:ext cx="3300164" cy="3529851"/>
          </a:xfrm>
          <a:prstGeom prst="rect">
            <a:avLst/>
          </a:prstGeom>
        </p:spPr>
      </p:pic>
      <p:sp>
        <p:nvSpPr>
          <p:cNvPr id="12" name="Content Placeholder 4"/>
          <p:cNvSpPr>
            <a:spLocks noGrp="1"/>
          </p:cNvSpPr>
          <p:nvPr>
            <p:ph sz="quarter" idx="18" hasCustomPrompt="1"/>
          </p:nvPr>
        </p:nvSpPr>
        <p:spPr>
          <a:xfrm>
            <a:off x="291614" y="1881188"/>
            <a:ext cx="8554915" cy="4030662"/>
          </a:xfrm>
        </p:spPr>
        <p:txBody>
          <a:bodyPr/>
          <a:lstStyle>
            <a:lvl1pPr marL="0" marR="0" indent="0" algn="l" defTabSz="685798" rtl="0" eaLnBrk="1" fontAlgn="auto" latinLnBrk="0" hangingPunct="1">
              <a:lnSpc>
                <a:spcPct val="120000"/>
              </a:lnSpc>
              <a:spcBef>
                <a:spcPts val="0"/>
              </a:spcBef>
              <a:spcAft>
                <a:spcPts val="600"/>
              </a:spcAft>
              <a:buClrTx/>
              <a:buSzTx/>
              <a:buFont typeface="Arial" charset="0"/>
              <a:buNone/>
              <a:tabLst/>
              <a:defRPr baseline="0">
                <a:solidFill>
                  <a:schemeClr val="tx1"/>
                </a:solidFill>
              </a:defRPr>
            </a:lvl1pPr>
            <a:lvl2pPr marL="108000" marR="0" indent="-108000" algn="l" defTabSz="685798" rtl="0" eaLnBrk="1" fontAlgn="auto" latinLnBrk="0" hangingPunct="1">
              <a:lnSpc>
                <a:spcPct val="120000"/>
              </a:lnSpc>
              <a:spcBef>
                <a:spcPts val="0"/>
              </a:spcBef>
              <a:spcAft>
                <a:spcPts val="600"/>
              </a:spcAft>
              <a:buClrTx/>
              <a:buSzTx/>
              <a:buFont typeface="Arial" panose="020B0604020202020204" pitchFamily="34" charset="0"/>
              <a:buChar char="•"/>
              <a:tabLst/>
              <a:defRPr>
                <a:solidFill>
                  <a:schemeClr val="tx1"/>
                </a:solidFill>
              </a:defRPr>
            </a:lvl2pPr>
            <a:lvl3pPr marL="215999" marR="0" indent="-108000" algn="l" defTabSz="685798" rtl="0" eaLnBrk="1" fontAlgn="auto" latinLnBrk="0" hangingPunct="1">
              <a:lnSpc>
                <a:spcPct val="120000"/>
              </a:lnSpc>
              <a:spcBef>
                <a:spcPts val="0"/>
              </a:spcBef>
              <a:spcAft>
                <a:spcPts val="600"/>
              </a:spcAft>
              <a:buClrTx/>
              <a:buSzTx/>
              <a:buFont typeface="Monaco" pitchFamily="2" charset="77"/>
              <a:buChar char="⎼"/>
              <a:tabLst/>
              <a:defRPr>
                <a:solidFill>
                  <a:schemeClr val="tx1"/>
                </a:solidFill>
              </a:defRPr>
            </a:lvl3pPr>
            <a:lvl4pPr marL="323999" marR="0" indent="-108000" algn="l" defTabSz="685798" rtl="0" eaLnBrk="1" fontAlgn="auto" latinLnBrk="0" hangingPunct="1">
              <a:lnSpc>
                <a:spcPct val="120000"/>
              </a:lnSpc>
              <a:spcBef>
                <a:spcPts val="0"/>
              </a:spcBef>
              <a:spcAft>
                <a:spcPts val="600"/>
              </a:spcAft>
              <a:buClrTx/>
              <a:buSzTx/>
              <a:buFont typeface="System Font Regular"/>
              <a:buChar char="»"/>
              <a:tabLst/>
              <a:defRPr>
                <a:solidFill>
                  <a:schemeClr val="tx1"/>
                </a:solidFill>
              </a:defRPr>
            </a:lvl4pPr>
            <a:lvl5pPr>
              <a:defRPr>
                <a:solidFill>
                  <a:schemeClr val="bg1"/>
                </a:solidFill>
              </a:defRPr>
            </a:lvl5pPr>
          </a:lstStyle>
          <a:p>
            <a:pPr lvl="0"/>
            <a:r>
              <a:rPr lang="en-US" dirty="0"/>
              <a:t>Arial Size 14</a:t>
            </a:r>
          </a:p>
          <a:p>
            <a:pPr lvl="1"/>
            <a:r>
              <a:rPr lang="en-US" dirty="0"/>
              <a:t>Arial Size 14</a:t>
            </a:r>
          </a:p>
          <a:p>
            <a:pPr lvl="2"/>
            <a:r>
              <a:rPr lang="en-US" dirty="0"/>
              <a:t>Arial Size 12</a:t>
            </a:r>
          </a:p>
          <a:p>
            <a:pPr lvl="3"/>
            <a:r>
              <a:rPr lang="en-US" dirty="0"/>
              <a:t>Arial Size 12</a:t>
            </a:r>
          </a:p>
        </p:txBody>
      </p:sp>
    </p:spTree>
    <p:extLst>
      <p:ext uri="{BB962C8B-B14F-4D97-AF65-F5344CB8AC3E}">
        <p14:creationId xmlns:p14="http://schemas.microsoft.com/office/powerpoint/2010/main" val="957156897"/>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hyperlink" Target="https://www.det.nsw.edu.au/media/downloads/dethome/yr2005/welcomecountry.pdf" TargetMode="External"/><Relationship Id="rId3" Type="http://schemas.openxmlformats.org/officeDocument/2006/relationships/image" Target="../media/image23.png"/><Relationship Id="rId7" Type="http://schemas.openxmlformats.org/officeDocument/2006/relationships/hyperlink" Target="https://education.nsw.gov.au/teaching-and-learning/curriculum/multicultural-education/culture-and-diversity/calendar-for-cultural-diversity"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education.nsw.gov.au/teaching-and-learning/aec" TargetMode="External"/><Relationship Id="rId5"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hyperlink" Target="https://my.education.nsw.gov.au/human-resources/media/documents/winanggaay/welcomecountry.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www.humanrights.gov.au/education/face-facts/face-facts-aboriginal-and-torres-strait-islander-peoples" TargetMode="External"/><Relationship Id="rId4" Type="http://schemas.openxmlformats.org/officeDocument/2006/relationships/hyperlink" Target="https://www.humanrights.gov.au/human-rights-education-and-train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ese.nsw.gov.au/"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humanrights.gov.au/education/face-facts/face-facts-aboriginal-and-torres-strait-islander-peoples" TargetMode="External"/><Relationship Id="rId5" Type="http://schemas.openxmlformats.org/officeDocument/2006/relationships/hyperlink" Target="https://www.humanrights.gov.au/human-rights-education-and-training"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education.nsw.gov.au/teaching-and-learning/aec/aboriginal-education-consultative-group-partnership-agre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06" y="568174"/>
            <a:ext cx="6774301" cy="1107996"/>
          </a:xfrm>
        </p:spPr>
        <p:txBody>
          <a:bodyPr/>
          <a:lstStyle/>
          <a:p>
            <a:r>
              <a:rPr lang="en-AU" dirty="0"/>
              <a:t>Excellence in School Administration</a:t>
            </a:r>
            <a:br>
              <a:rPr lang="en-AU" dirty="0"/>
            </a:br>
            <a:r>
              <a:rPr lang="en-AU" dirty="0"/>
              <a:t>framework – Relationships</a:t>
            </a:r>
          </a:p>
        </p:txBody>
      </p:sp>
      <p:sp>
        <p:nvSpPr>
          <p:cNvPr id="2" name="Text Placeholder 1"/>
          <p:cNvSpPr>
            <a:spLocks noGrp="1"/>
          </p:cNvSpPr>
          <p:nvPr>
            <p:ph type="body" sz="quarter" idx="15"/>
          </p:nvPr>
        </p:nvSpPr>
        <p:spPr>
          <a:xfrm>
            <a:off x="263806" y="1806489"/>
            <a:ext cx="5278012" cy="1576185"/>
          </a:xfrm>
        </p:spPr>
        <p:txBody>
          <a:bodyPr/>
          <a:lstStyle/>
          <a:p>
            <a:r>
              <a:rPr lang="en-AU" dirty="0"/>
              <a:t>Aspect: Commit to customer service</a:t>
            </a:r>
          </a:p>
          <a:p>
            <a:r>
              <a:rPr lang="en-AU" dirty="0"/>
              <a:t>Focus: </a:t>
            </a:r>
            <a:r>
              <a:rPr lang="en-AU" dirty="0" smtClean="0"/>
              <a:t>1.3 Building </a:t>
            </a:r>
            <a:r>
              <a:rPr lang="en-AU" dirty="0"/>
              <a:t>relationships</a:t>
            </a:r>
          </a:p>
          <a:p>
            <a:r>
              <a:rPr lang="en-AU" sz="1600" dirty="0"/>
              <a:t>Module: </a:t>
            </a:r>
            <a:r>
              <a:rPr lang="en-AU" sz="1600" dirty="0" smtClean="0"/>
              <a:t>(</a:t>
            </a:r>
            <a:r>
              <a:rPr lang="en-AU" sz="1600" dirty="0"/>
              <a:t>b) Connecting with Customers</a:t>
            </a:r>
          </a:p>
          <a:p>
            <a:endParaRPr lang="en-AU" sz="1600" dirty="0"/>
          </a:p>
          <a:p>
            <a:endParaRPr lang="en-AU" sz="1600" dirty="0"/>
          </a:p>
          <a:p>
            <a:endParaRPr lang="en-AU" sz="1600" dirty="0"/>
          </a:p>
        </p:txBody>
      </p:sp>
      <p:sp>
        <p:nvSpPr>
          <p:cNvPr id="4" name="Text Placeholder 1"/>
          <p:cNvSpPr txBox="1">
            <a:spLocks/>
          </p:cNvSpPr>
          <p:nvPr/>
        </p:nvSpPr>
        <p:spPr>
          <a:xfrm>
            <a:off x="263806" y="3382674"/>
            <a:ext cx="8562749" cy="2076017"/>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b="0" dirty="0">
                <a:latin typeface="Arial"/>
                <a:cs typeface="Arial"/>
              </a:rPr>
              <a:t>Sessions in this module</a:t>
            </a:r>
            <a:endParaRPr lang="en-US" b="0" dirty="0">
              <a:latin typeface="Arial"/>
              <a:cs typeface="Arial"/>
            </a:endParaRPr>
          </a:p>
          <a:p>
            <a:pPr marL="400050" indent="-400050">
              <a:buFont typeface="+mj-lt"/>
              <a:buAutoNum type="romanLcPeriod"/>
            </a:pPr>
            <a:r>
              <a:rPr lang="en-AU" sz="1600" b="0" dirty="0">
                <a:latin typeface="Arial"/>
                <a:cs typeface="Arial"/>
              </a:rPr>
              <a:t>Cultural </a:t>
            </a:r>
            <a:r>
              <a:rPr lang="en-AU" sz="1600" b="0" dirty="0" smtClean="0">
                <a:latin typeface="Arial"/>
                <a:cs typeface="Arial"/>
              </a:rPr>
              <a:t>diversity </a:t>
            </a:r>
          </a:p>
          <a:p>
            <a:pPr marL="400050" indent="-400050">
              <a:buFont typeface="+mj-lt"/>
              <a:buAutoNum type="romanLcPeriod"/>
            </a:pPr>
            <a:r>
              <a:rPr lang="en-AU" sz="1600" dirty="0" smtClean="0">
                <a:latin typeface="Arial"/>
                <a:cs typeface="Arial"/>
              </a:rPr>
              <a:t>Aboriginal </a:t>
            </a:r>
            <a:r>
              <a:rPr lang="en-AU" sz="1600" dirty="0">
                <a:latin typeface="Arial"/>
                <a:cs typeface="Arial"/>
              </a:rPr>
              <a:t>&amp; Torres </a:t>
            </a:r>
            <a:r>
              <a:rPr lang="en-AU" sz="1600" dirty="0" smtClean="0">
                <a:latin typeface="Arial"/>
                <a:cs typeface="Arial"/>
              </a:rPr>
              <a:t>Strait </a:t>
            </a:r>
            <a:r>
              <a:rPr lang="en-AU" sz="1600" dirty="0">
                <a:latin typeface="Arial"/>
                <a:cs typeface="Arial"/>
              </a:rPr>
              <a:t>Islander </a:t>
            </a:r>
            <a:r>
              <a:rPr lang="en-AU" sz="1600" dirty="0" smtClean="0">
                <a:latin typeface="Arial"/>
                <a:cs typeface="Arial"/>
              </a:rPr>
              <a:t>customers </a:t>
            </a:r>
            <a:r>
              <a:rPr lang="en-AU" sz="1600" dirty="0">
                <a:latin typeface="Arial"/>
                <a:cs typeface="Arial"/>
              </a:rPr>
              <a:t>[this session</a:t>
            </a:r>
            <a:r>
              <a:rPr lang="en-AU" sz="1600" dirty="0" smtClean="0">
                <a:latin typeface="Arial"/>
                <a:cs typeface="Arial"/>
              </a:rPr>
              <a:t>]</a:t>
            </a:r>
            <a:endParaRPr lang="en-AU" sz="1600" b="0" dirty="0">
              <a:latin typeface="Arial"/>
              <a:cs typeface="Arial"/>
            </a:endParaRPr>
          </a:p>
          <a:p>
            <a:pPr marL="400050" indent="-400050">
              <a:buFont typeface="+mj-lt"/>
              <a:buAutoNum type="romanLcPeriod"/>
            </a:pPr>
            <a:r>
              <a:rPr lang="en-AU" sz="1600" b="0" dirty="0">
                <a:latin typeface="Arial"/>
                <a:cs typeface="Arial"/>
              </a:rPr>
              <a:t>Welcoming customers with a </a:t>
            </a:r>
            <a:r>
              <a:rPr lang="en-AU" sz="1600" b="0" dirty="0" smtClean="0">
                <a:latin typeface="Arial"/>
                <a:cs typeface="Arial"/>
              </a:rPr>
              <a:t>disability</a:t>
            </a:r>
            <a:endParaRPr lang="en-AU" sz="1600" b="0" dirty="0">
              <a:latin typeface="Arial"/>
              <a:cs typeface="Arial"/>
            </a:endParaRPr>
          </a:p>
          <a:p>
            <a:pPr marL="400050" indent="-400050">
              <a:buFont typeface="+mj-lt"/>
              <a:buAutoNum type="romanLcPeriod"/>
            </a:pPr>
            <a:r>
              <a:rPr lang="en-AU" sz="1600" b="0" dirty="0">
                <a:latin typeface="Arial"/>
                <a:cs typeface="Arial"/>
              </a:rPr>
              <a:t>Customer complaints and role of the SAS staff</a:t>
            </a:r>
          </a:p>
          <a:p>
            <a:endParaRPr lang="en-AU" sz="1600" dirty="0">
              <a:latin typeface="Arial"/>
              <a:cs typeface="Arial"/>
            </a:endParaRPr>
          </a:p>
          <a:p>
            <a:endParaRPr lang="en-AU" sz="1600" dirty="0">
              <a:solidFill>
                <a:schemeClr val="tx1"/>
              </a:solidFill>
              <a:latin typeface="Montserrat Medium"/>
            </a:endParaRPr>
          </a:p>
        </p:txBody>
      </p:sp>
    </p:spTree>
    <p:extLst>
      <p:ext uri="{BB962C8B-B14F-4D97-AF65-F5344CB8AC3E}">
        <p14:creationId xmlns:p14="http://schemas.microsoft.com/office/powerpoint/2010/main" val="37648595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Cultural understanding – what you can do</a:t>
            </a:r>
          </a:p>
        </p:txBody>
      </p:sp>
      <p:sp>
        <p:nvSpPr>
          <p:cNvPr id="2" name="Text Placeholder 1"/>
          <p:cNvSpPr>
            <a:spLocks noGrp="1"/>
          </p:cNvSpPr>
          <p:nvPr>
            <p:ph type="body" sz="quarter" idx="16"/>
          </p:nvPr>
        </p:nvSpPr>
        <p:spPr>
          <a:xfrm>
            <a:off x="2667622" y="1713539"/>
            <a:ext cx="3782484" cy="3142342"/>
          </a:xfrm>
        </p:spPr>
        <p:txBody>
          <a:bodyPr>
            <a:normAutofit/>
          </a:bodyPr>
          <a:lstStyle/>
          <a:p>
            <a:pPr marL="0" indent="0" algn="ctr">
              <a:lnSpc>
                <a:spcPct val="120000"/>
              </a:lnSpc>
              <a:spcAft>
                <a:spcPts val="13000"/>
              </a:spcAft>
              <a:buNone/>
            </a:pPr>
            <a:r>
              <a:rPr lang="en-AU" sz="2400" dirty="0"/>
              <a:t>Significant dates </a:t>
            </a:r>
            <a:r>
              <a:rPr lang="en-AU" sz="2400" dirty="0" smtClean="0"/>
              <a:t>calendar</a:t>
            </a:r>
          </a:p>
          <a:p>
            <a:pPr marL="0" indent="0" algn="ctr">
              <a:lnSpc>
                <a:spcPct val="120000"/>
              </a:lnSpc>
              <a:buNone/>
            </a:pPr>
            <a:r>
              <a:rPr lang="en-AU" sz="2400" dirty="0" smtClean="0"/>
              <a:t>Guidelines </a:t>
            </a:r>
            <a:r>
              <a:rPr lang="en-AU" sz="2400" dirty="0"/>
              <a:t>for ceremonies</a:t>
            </a:r>
          </a:p>
        </p:txBody>
      </p:sp>
      <p:pic>
        <p:nvPicPr>
          <p:cNvPr id="7" name="image7.png" descr="Aboriginal significant dates calendar"/>
          <p:cNvPicPr>
            <a:picLocks noChangeAspect="1"/>
          </p:cNvPicPr>
          <p:nvPr/>
        </p:nvPicPr>
        <p:blipFill>
          <a:blip r:embed="rId3">
            <a:extLst/>
          </a:blip>
          <a:stretch>
            <a:fillRect/>
          </a:stretch>
        </p:blipFill>
        <p:spPr>
          <a:xfrm>
            <a:off x="3802780" y="2316166"/>
            <a:ext cx="1512168" cy="1365179"/>
          </a:xfrm>
          <a:prstGeom prst="rect">
            <a:avLst/>
          </a:prstGeom>
          <a:ln w="12700">
            <a:miter lim="400000"/>
          </a:ln>
        </p:spPr>
      </p:pic>
      <p:pic>
        <p:nvPicPr>
          <p:cNvPr id="3" name="Picture 2" descr="decorative"/>
          <p:cNvPicPr>
            <a:picLocks noChangeAspect="1"/>
          </p:cNvPicPr>
          <p:nvPr/>
        </p:nvPicPr>
        <p:blipFill>
          <a:blip r:embed="rId4"/>
          <a:stretch>
            <a:fillRect/>
          </a:stretch>
        </p:blipFill>
        <p:spPr>
          <a:xfrm>
            <a:off x="650992" y="1890271"/>
            <a:ext cx="1800000" cy="2326343"/>
          </a:xfrm>
          <a:prstGeom prst="rect">
            <a:avLst/>
          </a:prstGeom>
        </p:spPr>
      </p:pic>
      <p:pic>
        <p:nvPicPr>
          <p:cNvPr id="11" name="image1.png" descr="Indigineous Australian art"/>
          <p:cNvPicPr>
            <a:picLocks noChangeAspect="1"/>
          </p:cNvPicPr>
          <p:nvPr/>
        </p:nvPicPr>
        <p:blipFill>
          <a:blip r:embed="rId5">
            <a:extLst/>
          </a:blip>
          <a:stretch>
            <a:fillRect/>
          </a:stretch>
        </p:blipFill>
        <p:spPr>
          <a:xfrm rot="16200000">
            <a:off x="5819626" y="2154374"/>
            <a:ext cx="3726003" cy="2031785"/>
          </a:xfrm>
          <a:prstGeom prst="rect">
            <a:avLst/>
          </a:prstGeom>
          <a:ln w="12700">
            <a:miter lim="400000"/>
          </a:ln>
        </p:spPr>
      </p:pic>
      <p:sp>
        <p:nvSpPr>
          <p:cNvPr id="9" name="Text Placeholder 1"/>
          <p:cNvSpPr>
            <a:spLocks noGrp="1"/>
          </p:cNvSpPr>
          <p:nvPr>
            <p:ph type="body" sz="quarter" idx="16"/>
          </p:nvPr>
        </p:nvSpPr>
        <p:spPr>
          <a:xfrm>
            <a:off x="292100" y="4751883"/>
            <a:ext cx="8623050" cy="1444607"/>
          </a:xfrm>
        </p:spPr>
        <p:txBody>
          <a:bodyPr>
            <a:normAutofit fontScale="92500" lnSpcReduction="10000"/>
          </a:bodyPr>
          <a:lstStyle/>
          <a:p>
            <a:pPr marL="0" indent="0" algn="ctr">
              <a:buNone/>
            </a:pPr>
            <a:r>
              <a:rPr lang="en-AU" u="sng" dirty="0">
                <a:cs typeface="Calibri" panose="020F0502020204030204" pitchFamily="34" charset="0"/>
                <a:hlinkClick r:id="rId6"/>
              </a:rPr>
              <a:t>Aboriginal Education and </a:t>
            </a:r>
            <a:r>
              <a:rPr lang="en-AU" u="sng" dirty="0" smtClean="0">
                <a:cs typeface="Calibri" panose="020F0502020204030204" pitchFamily="34" charset="0"/>
                <a:hlinkClick r:id="rId6"/>
              </a:rPr>
              <a:t>Communities</a:t>
            </a:r>
            <a:endParaRPr lang="en-AU" u="sng" dirty="0" smtClean="0">
              <a:cs typeface="Calibri" panose="020F0502020204030204" pitchFamily="34" charset="0"/>
            </a:endParaRPr>
          </a:p>
          <a:p>
            <a:pPr marL="0" indent="0" algn="ctr">
              <a:lnSpc>
                <a:spcPct val="160000"/>
              </a:lnSpc>
              <a:buNone/>
            </a:pPr>
            <a:r>
              <a:rPr lang="en-AU" u="sng" dirty="0">
                <a:cs typeface="Calibri" panose="020F0502020204030204" pitchFamily="34" charset="0"/>
                <a:sym typeface="Calibri"/>
                <a:hlinkClick r:id="rId7"/>
              </a:rPr>
              <a:t>Calendar for cultural diversity</a:t>
            </a:r>
            <a:endParaRPr lang="en-AU" u="sng" dirty="0">
              <a:cs typeface="Calibri" panose="020F0502020204030204" pitchFamily="34" charset="0"/>
              <a:sym typeface="Calibri"/>
              <a:hlinkClick r:id="rId8"/>
            </a:endParaRPr>
          </a:p>
          <a:p>
            <a:pPr marL="0" indent="0" algn="ctr">
              <a:lnSpc>
                <a:spcPct val="160000"/>
              </a:lnSpc>
              <a:buNone/>
            </a:pPr>
            <a:r>
              <a:rPr lang="en-AU" u="sng" dirty="0">
                <a:cs typeface="Calibri" panose="020F0502020204030204" pitchFamily="34" charset="0"/>
                <a:hlinkClick r:id="rId9"/>
              </a:rPr>
              <a:t>Winanggaay welcome to country and acknowledgement of </a:t>
            </a:r>
            <a:r>
              <a:rPr lang="en-AU" u="sng" dirty="0" smtClean="0">
                <a:cs typeface="Calibri" panose="020F0502020204030204" pitchFamily="34" charset="0"/>
                <a:hlinkClick r:id="rId9"/>
              </a:rPr>
              <a:t>country</a:t>
            </a:r>
            <a:endParaRPr lang="en-AU" dirty="0">
              <a:cs typeface="Calibri" panose="020F0502020204030204" pitchFamily="34" charset="0"/>
            </a:endParaRPr>
          </a:p>
          <a:p>
            <a:pPr marL="0" indent="0" algn="ctr">
              <a:buNone/>
            </a:pP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10</a:t>
            </a:r>
            <a:endParaRPr lang="en-US" dirty="0"/>
          </a:p>
        </p:txBody>
      </p:sp>
    </p:spTree>
    <p:extLst>
      <p:ext uri="{BB962C8B-B14F-4D97-AF65-F5344CB8AC3E}">
        <p14:creationId xmlns:p14="http://schemas.microsoft.com/office/powerpoint/2010/main" val="3498384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4" y="730880"/>
            <a:ext cx="8629313" cy="553334"/>
          </a:xfrm>
        </p:spPr>
        <p:txBody>
          <a:bodyPr/>
          <a:lstStyle/>
          <a:p>
            <a:r>
              <a:rPr lang="en-AU" dirty="0"/>
              <a:t>Reflecting on this session – Aboriginal &amp; Torres </a:t>
            </a:r>
            <a:r>
              <a:rPr lang="en-AU" dirty="0" smtClean="0"/>
              <a:t>Strait </a:t>
            </a:r>
            <a:r>
              <a:rPr lang="en-AU" dirty="0"/>
              <a:t>Islander customers</a:t>
            </a:r>
          </a:p>
        </p:txBody>
      </p:sp>
      <p:sp>
        <p:nvSpPr>
          <p:cNvPr id="5" name="Text Placeholder 1"/>
          <p:cNvSpPr txBox="1">
            <a:spLocks/>
          </p:cNvSpPr>
          <p:nvPr/>
        </p:nvSpPr>
        <p:spPr>
          <a:xfrm>
            <a:off x="292150" y="1572085"/>
            <a:ext cx="4822775" cy="749934"/>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indent="1588"/>
            <a:r>
              <a:rPr lang="en-AU" b="0" dirty="0">
                <a:solidFill>
                  <a:schemeClr val="tx2"/>
                </a:solidFill>
              </a:rPr>
              <a:t>Has this session given you an understanding of how to:</a:t>
            </a:r>
          </a:p>
        </p:txBody>
      </p:sp>
      <p:sp>
        <p:nvSpPr>
          <p:cNvPr id="2" name="Text Placeholder 1"/>
          <p:cNvSpPr>
            <a:spLocks noGrp="1"/>
          </p:cNvSpPr>
          <p:nvPr>
            <p:ph type="body" sz="quarter" idx="15"/>
          </p:nvPr>
        </p:nvSpPr>
        <p:spPr>
          <a:xfrm>
            <a:off x="292149" y="2600324"/>
            <a:ext cx="4822775" cy="2638849"/>
          </a:xfrm>
        </p:spPr>
        <p:txBody>
          <a:bodyPr/>
          <a:lstStyle/>
          <a:p>
            <a:pPr marL="285750" indent="-285750">
              <a:buFont typeface="Arial" panose="020B0604020202020204" pitchFamily="34" charset="0"/>
              <a:buChar char="•"/>
            </a:pPr>
            <a:r>
              <a:rPr lang="en-AU" b="0" dirty="0">
                <a:solidFill>
                  <a:schemeClr val="tx2"/>
                </a:solidFill>
              </a:rPr>
              <a:t>deliver service to customers from Aboriginal and Torres Strait Islander backgrounds</a:t>
            </a:r>
          </a:p>
          <a:p>
            <a:pPr marL="285750" indent="-285750">
              <a:buFont typeface="Arial" panose="020B0604020202020204" pitchFamily="34" charset="0"/>
              <a:buChar char="•"/>
            </a:pPr>
            <a:r>
              <a:rPr lang="en-AU" b="0" dirty="0">
                <a:solidFill>
                  <a:schemeClr val="tx2"/>
                </a:solidFill>
              </a:rPr>
              <a:t>build a deeper  understanding of Aboriginal culture.</a:t>
            </a:r>
          </a:p>
        </p:txBody>
      </p:sp>
      <p:pic>
        <p:nvPicPr>
          <p:cNvPr id="9" name="session.png" descr="Decorative"/>
          <p:cNvPicPr>
            <a:picLocks noChangeAspect="1"/>
          </p:cNvPicPr>
          <p:nvPr/>
        </p:nvPicPr>
        <p:blipFill>
          <a:blip r:embed="rId3"/>
          <a:stretch>
            <a:fillRect/>
          </a:stretch>
        </p:blipFill>
        <p:spPr>
          <a:xfrm rot="18147255">
            <a:off x="6472386" y="2057796"/>
            <a:ext cx="2493213" cy="2771612"/>
          </a:xfrm>
          <a:prstGeom prst="rect">
            <a:avLst/>
          </a:prstGeom>
          <a:ln w="12700">
            <a:miter lim="400000"/>
          </a:ln>
        </p:spPr>
      </p:pic>
      <p:sp>
        <p:nvSpPr>
          <p:cNvPr id="7" name="Footer Placeholder 6"/>
          <p:cNvSpPr>
            <a:spLocks noGrp="1"/>
          </p:cNvSpPr>
          <p:nvPr>
            <p:ph type="ftr" sz="quarter" idx="3"/>
          </p:nvPr>
        </p:nvSpPr>
        <p:spPr>
          <a:xfrm>
            <a:off x="292150" y="6258126"/>
            <a:ext cx="8680400"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11</a:t>
            </a:r>
            <a:endParaRPr lang="en-US" dirty="0"/>
          </a:p>
        </p:txBody>
      </p:sp>
    </p:spTree>
    <p:extLst>
      <p:ext uri="{BB962C8B-B14F-4D97-AF65-F5344CB8AC3E}">
        <p14:creationId xmlns:p14="http://schemas.microsoft.com/office/powerpoint/2010/main" val="6594413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ESA relationship modules</a:t>
            </a:r>
          </a:p>
        </p:txBody>
      </p:sp>
      <p:graphicFrame>
        <p:nvGraphicFramePr>
          <p:cNvPr id="3" name="Table 2" descr="ESA relationship modules framework"/>
          <p:cNvGraphicFramePr>
            <a:graphicFrameLocks noGrp="1"/>
          </p:cNvGraphicFramePr>
          <p:nvPr>
            <p:extLst>
              <p:ext uri="{D42A27DB-BD31-4B8C-83A1-F6EECF244321}">
                <p14:modId xmlns:p14="http://schemas.microsoft.com/office/powerpoint/2010/main" val="4068436375"/>
              </p:ext>
            </p:extLst>
          </p:nvPr>
        </p:nvGraphicFramePr>
        <p:xfrm>
          <a:off x="292099" y="1238220"/>
          <a:ext cx="8623001" cy="4785376"/>
        </p:xfrm>
        <a:graphic>
          <a:graphicData uri="http://schemas.openxmlformats.org/drawingml/2006/table">
            <a:tbl>
              <a:tblPr firstRow="1" bandRow="1">
                <a:tableStyleId>{69012ECD-51FC-41F1-AA8D-1B2483CD663E}</a:tableStyleId>
              </a:tblPr>
              <a:tblGrid>
                <a:gridCol w="2694468">
                  <a:extLst>
                    <a:ext uri="{9D8B030D-6E8A-4147-A177-3AD203B41FA5}">
                      <a16:colId xmlns:a16="http://schemas.microsoft.com/office/drawing/2014/main" val="1260283"/>
                    </a:ext>
                  </a:extLst>
                </a:gridCol>
                <a:gridCol w="2394743">
                  <a:extLst>
                    <a:ext uri="{9D8B030D-6E8A-4147-A177-3AD203B41FA5}">
                      <a16:colId xmlns:a16="http://schemas.microsoft.com/office/drawing/2014/main" val="2235698729"/>
                    </a:ext>
                  </a:extLst>
                </a:gridCol>
                <a:gridCol w="3533790">
                  <a:extLst>
                    <a:ext uri="{9D8B030D-6E8A-4147-A177-3AD203B41FA5}">
                      <a16:colId xmlns:a16="http://schemas.microsoft.com/office/drawing/2014/main" val="998507563"/>
                    </a:ext>
                  </a:extLst>
                </a:gridCol>
              </a:tblGrid>
              <a:tr h="316234">
                <a:tc>
                  <a:txBody>
                    <a:bodyPr/>
                    <a:lstStyle/>
                    <a:p>
                      <a:pPr algn="l"/>
                      <a:r>
                        <a:rPr lang="en-AU" sz="1400" dirty="0">
                          <a:solidFill>
                            <a:schemeClr val="bg1"/>
                          </a:solidFill>
                          <a:latin typeface="Arial Narrow" panose="020B0606020202030204" pitchFamily="34" charset="0"/>
                          <a:cs typeface="Arial" panose="020B0604020202020204" pitchFamily="34" charset="0"/>
                        </a:rPr>
                        <a:t>Framework focus area</a:t>
                      </a:r>
                    </a:p>
                  </a:txBody>
                  <a:tcPr>
                    <a:lnB w="6350" cap="flat" cmpd="sng" algn="ctr">
                      <a:noFill/>
                      <a:prstDash val="solid"/>
                      <a:miter lim="800000"/>
                    </a:lnB>
                  </a:tcPr>
                </a:tc>
                <a:tc>
                  <a:txBody>
                    <a:bodyPr/>
                    <a:lstStyle/>
                    <a:p>
                      <a:pPr algn="l"/>
                      <a:r>
                        <a:rPr lang="en-AU" sz="1400" dirty="0">
                          <a:latin typeface="Arial Narrow" panose="020B0606020202030204" pitchFamily="34" charset="0"/>
                          <a:cs typeface="Arial" panose="020B0604020202020204" pitchFamily="34" charset="0"/>
                        </a:rPr>
                        <a:t>Module</a:t>
                      </a:r>
                    </a:p>
                  </a:txBody>
                  <a:tcPr/>
                </a:tc>
                <a:tc>
                  <a:txBody>
                    <a:bodyPr/>
                    <a:lstStyle/>
                    <a:p>
                      <a:pPr algn="l"/>
                      <a:r>
                        <a:rPr lang="en-AU" sz="1400" dirty="0">
                          <a:latin typeface="Arial Narrow" panose="020B0606020202030204" pitchFamily="34" charset="0"/>
                          <a:cs typeface="Arial" panose="020B0604020202020204" pitchFamily="34" charset="0"/>
                        </a:rPr>
                        <a:t>Session</a:t>
                      </a:r>
                    </a:p>
                  </a:txBody>
                  <a:tcPr/>
                </a:tc>
                <a:extLst>
                  <a:ext uri="{0D108BD9-81ED-4DB2-BD59-A6C34878D82A}">
                    <a16:rowId xmlns:a16="http://schemas.microsoft.com/office/drawing/2014/main" val="686943443"/>
                  </a:ext>
                </a:extLst>
              </a:tr>
              <a:tr h="558514">
                <a:tc>
                  <a:txBody>
                    <a:bodyPr/>
                    <a:lstStyle/>
                    <a:p>
                      <a:pPr algn="l"/>
                      <a:r>
                        <a:rPr lang="en-AU" sz="1050" dirty="0">
                          <a:latin typeface="Arial Narrow" panose="020B0606020202030204" pitchFamily="34" charset="0"/>
                          <a:cs typeface="Arial" panose="020B0604020202020204" pitchFamily="34" charset="0"/>
                        </a:rPr>
                        <a:t>1.1 Oral communication</a:t>
                      </a:r>
                    </a:p>
                  </a:txBody>
                  <a:tcPr>
                    <a:lnT w="6350" cap="flat" cmpd="sng" algn="ctr">
                      <a:noFill/>
                      <a:prstDash val="solid"/>
                      <a:miter lim="800000"/>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Face-to-face</a:t>
                      </a:r>
                      <a:r>
                        <a:rPr lang="en-AU" sz="1050" baseline="0" dirty="0">
                          <a:latin typeface="Arial Narrow" panose="020B0606020202030204" pitchFamily="34" charset="0"/>
                          <a:cs typeface="Arial" panose="020B0604020202020204" pitchFamily="34" charset="0"/>
                        </a:rPr>
                        <a:t> communication</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Quality communication</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Create a positive image</a:t>
                      </a:r>
                    </a:p>
                    <a:p>
                      <a:pPr marL="285750" indent="-285750" algn="l">
                        <a:buFont typeface="+mj-lt"/>
                        <a:buAutoNum type="romanLcPeriod"/>
                      </a:pPr>
                      <a:r>
                        <a:rPr lang="en-AU" sz="1050" baseline="0" dirty="0">
                          <a:latin typeface="Arial Narrow" panose="020B0606020202030204" pitchFamily="34" charset="0"/>
                          <a:cs typeface="Arial" panose="020B0604020202020204" pitchFamily="34" charset="0"/>
                        </a:rPr>
                        <a:t>Develop a customer service statement</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773048443"/>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1.1</a:t>
                      </a:r>
                      <a:r>
                        <a:rPr lang="en-AU" sz="1050" baseline="0" dirty="0">
                          <a:solidFill>
                            <a:schemeClr val="bg1"/>
                          </a:solidFill>
                          <a:latin typeface="Arial Narrow" panose="020B0606020202030204" pitchFamily="34" charset="0"/>
                          <a:cs typeface="Arial" panose="020B0604020202020204" pitchFamily="34" charset="0"/>
                        </a:rPr>
                        <a:t> Oral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b. Telephone communication</a:t>
                      </a: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a:t>
                      </a:r>
                    </a:p>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 procedures</a:t>
                      </a:r>
                    </a:p>
                  </a:txBody>
                  <a:tcPr/>
                </a:tc>
                <a:extLst>
                  <a:ext uri="{0D108BD9-81ED-4DB2-BD59-A6C34878D82A}">
                    <a16:rowId xmlns:a16="http://schemas.microsoft.com/office/drawing/2014/main" val="2015066822"/>
                  </a:ext>
                </a:extLst>
              </a:tr>
              <a:tr h="402130">
                <a:tc>
                  <a:txBody>
                    <a:bodyPr/>
                    <a:lstStyle/>
                    <a:p>
                      <a:pPr algn="l"/>
                      <a:r>
                        <a:rPr lang="en-AU" sz="1050" dirty="0">
                          <a:latin typeface="Arial Narrow" panose="020B0606020202030204" pitchFamily="34" charset="0"/>
                          <a:cs typeface="Arial" panose="020B0604020202020204" pitchFamily="34" charset="0"/>
                        </a:rPr>
                        <a:t>1.2 Written communication</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a:t>
                      </a:r>
                      <a:r>
                        <a:rPr lang="en-AU" sz="1050" dirty="0" smtClean="0">
                          <a:latin typeface="Arial Narrow" panose="020B0606020202030204" pitchFamily="34" charset="0"/>
                          <a:cs typeface="Arial" panose="020B0604020202020204" pitchFamily="34" charset="0"/>
                        </a:rPr>
                        <a:t>Communication guidelines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DoE Style Guide</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Written communication</a:t>
                      </a:r>
                    </a:p>
                  </a:txBody>
                  <a:tcPr/>
                </a:tc>
                <a:extLst>
                  <a:ext uri="{0D108BD9-81ED-4DB2-BD59-A6C34878D82A}">
                    <a16:rowId xmlns:a16="http://schemas.microsoft.com/office/drawing/2014/main" val="3776498202"/>
                  </a:ext>
                </a:extLst>
              </a:tr>
              <a:tr h="558514">
                <a:tc>
                  <a:txBody>
                    <a:bodyPr/>
                    <a:lstStyle/>
                    <a:p>
                      <a:pPr algn="l"/>
                      <a:r>
                        <a:rPr lang="en-AU" sz="1050" dirty="0">
                          <a:solidFill>
                            <a:schemeClr val="bg1"/>
                          </a:solidFill>
                          <a:latin typeface="Arial Narrow" panose="020B0606020202030204" pitchFamily="34" charset="0"/>
                          <a:cs typeface="Arial" panose="020B0604020202020204" pitchFamily="34" charset="0"/>
                        </a:rPr>
                        <a:t>1.2 Written communication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Digital</a:t>
                      </a:r>
                      <a:r>
                        <a:rPr lang="en-AU" sz="1050" baseline="0" dirty="0">
                          <a:latin typeface="Arial Narrow" panose="020B0606020202030204" pitchFamily="34" charset="0"/>
                          <a:cs typeface="Arial" panose="020B0604020202020204" pitchFamily="34" charset="0"/>
                        </a:rPr>
                        <a:t> content – email</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DoE email policy and procedures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Storing school emails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Structuring emails</a:t>
                      </a:r>
                    </a:p>
                  </a:txBody>
                  <a:tcPr/>
                </a:tc>
                <a:extLst>
                  <a:ext uri="{0D108BD9-81ED-4DB2-BD59-A6C34878D82A}">
                    <a16:rowId xmlns:a16="http://schemas.microsoft.com/office/drawing/2014/main" val="2700594985"/>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1.2 Written</a:t>
                      </a:r>
                      <a:r>
                        <a:rPr lang="en-AU" sz="1050" baseline="0" dirty="0">
                          <a:solidFill>
                            <a:schemeClr val="bg1"/>
                          </a:solidFill>
                          <a:latin typeface="Arial Narrow" panose="020B0606020202030204" pitchFamily="34" charset="0"/>
                          <a:cs typeface="Arial" panose="020B0604020202020204" pitchFamily="34" charset="0"/>
                        </a:rPr>
                        <a:t>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Digital content – website</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Keeping your website current</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School website team</a:t>
                      </a:r>
                    </a:p>
                  </a:txBody>
                  <a:tcPr/>
                </a:tc>
                <a:extLst>
                  <a:ext uri="{0D108BD9-81ED-4DB2-BD59-A6C34878D82A}">
                    <a16:rowId xmlns:a16="http://schemas.microsoft.com/office/drawing/2014/main" val="1827598096"/>
                  </a:ext>
                </a:extLst>
              </a:tr>
              <a:tr h="402130">
                <a:tc>
                  <a:txBody>
                    <a:bodyPr/>
                    <a:lstStyle/>
                    <a:p>
                      <a:pPr algn="l"/>
                      <a:r>
                        <a:rPr lang="en-AU" sz="1050" dirty="0">
                          <a:latin typeface="Arial Narrow" panose="020B0606020202030204" pitchFamily="34" charset="0"/>
                          <a:cs typeface="Arial" panose="020B0604020202020204" pitchFamily="34" charset="0"/>
                        </a:rPr>
                        <a:t>1.3 Building relationships</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Students</a:t>
                      </a:r>
                      <a:r>
                        <a:rPr lang="en-AU" sz="1050" baseline="0" dirty="0">
                          <a:latin typeface="Arial Narrow" panose="020B0606020202030204" pitchFamily="34" charset="0"/>
                          <a:cs typeface="Arial" panose="020B0604020202020204" pitchFamily="34" charset="0"/>
                        </a:rPr>
                        <a:t> as customers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Supporting students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Student wellbeing</a:t>
                      </a:r>
                    </a:p>
                  </a:txBody>
                  <a:tcPr/>
                </a:tc>
                <a:extLst>
                  <a:ext uri="{0D108BD9-81ED-4DB2-BD59-A6C34878D82A}">
                    <a16:rowId xmlns:a16="http://schemas.microsoft.com/office/drawing/2014/main" val="3671982970"/>
                  </a:ext>
                </a:extLst>
              </a:tr>
              <a:tr h="714897">
                <a:tc>
                  <a:txBody>
                    <a:bodyPr/>
                    <a:lstStyle/>
                    <a:p>
                      <a:pPr algn="l"/>
                      <a:r>
                        <a:rPr lang="en-AU" sz="1050" dirty="0">
                          <a:solidFill>
                            <a:schemeClr val="bg1"/>
                          </a:solidFill>
                          <a:latin typeface="Arial Narrow" panose="020B0606020202030204" pitchFamily="34" charset="0"/>
                          <a:cs typeface="Arial" panose="020B0604020202020204" pitchFamily="34" charset="0"/>
                        </a:rPr>
                        <a:t>1.3 Building</a:t>
                      </a:r>
                      <a:r>
                        <a:rPr lang="en-AU" sz="1050" baseline="0" dirty="0">
                          <a:solidFill>
                            <a:schemeClr val="bg1"/>
                          </a:solidFill>
                          <a:latin typeface="Arial Narrow" panose="020B0606020202030204" pitchFamily="34" charset="0"/>
                          <a:cs typeface="Arial" panose="020B0604020202020204" pitchFamily="34" charset="0"/>
                        </a:rPr>
                        <a:t>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Connecting with customers</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Cultural diversity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Aboriginal &amp; Torres Strait Islander customers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Welcoming customers with disability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Customer complaints - role of SAS staff</a:t>
                      </a:r>
                    </a:p>
                  </a:txBody>
                  <a:tcPr/>
                </a:tc>
                <a:extLst>
                  <a:ext uri="{0D108BD9-81ED-4DB2-BD59-A6C34878D82A}">
                    <a16:rowId xmlns:a16="http://schemas.microsoft.com/office/drawing/2014/main" val="4018255628"/>
                  </a:ext>
                </a:extLst>
              </a:tr>
              <a:tr h="316234">
                <a:tc>
                  <a:txBody>
                    <a:bodyPr/>
                    <a:lstStyle/>
                    <a:p>
                      <a:pPr algn="l"/>
                      <a:r>
                        <a:rPr lang="en-AU" sz="1050" dirty="0">
                          <a:solidFill>
                            <a:schemeClr val="bg1"/>
                          </a:solidFill>
                          <a:latin typeface="Arial Narrow" panose="020B0606020202030204" pitchFamily="34" charset="0"/>
                          <a:cs typeface="Arial" panose="020B0604020202020204" pitchFamily="34" charset="0"/>
                        </a:rPr>
                        <a:t>1.3</a:t>
                      </a:r>
                      <a:r>
                        <a:rPr lang="en-AU" sz="1050" baseline="0" dirty="0">
                          <a:solidFill>
                            <a:schemeClr val="bg1"/>
                          </a:solidFill>
                          <a:latin typeface="Arial Narrow" panose="020B0606020202030204" pitchFamily="34" charset="0"/>
                          <a:cs typeface="Arial" panose="020B0604020202020204" pitchFamily="34" charset="0"/>
                        </a:rPr>
                        <a:t> Building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Customer feedback</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Customer feedback</a:t>
                      </a:r>
                    </a:p>
                  </a:txBody>
                  <a:tcPr/>
                </a:tc>
                <a:extLst>
                  <a:ext uri="{0D108BD9-81ED-4DB2-BD59-A6C34878D82A}">
                    <a16:rowId xmlns:a16="http://schemas.microsoft.com/office/drawing/2014/main" val="3046961068"/>
                  </a:ext>
                </a:extLst>
              </a:tr>
              <a:tr h="316234">
                <a:tc>
                  <a:txBody>
                    <a:bodyPr/>
                    <a:lstStyle/>
                    <a:p>
                      <a:pPr algn="l"/>
                      <a:r>
                        <a:rPr lang="en-AU" sz="1050" dirty="0">
                          <a:latin typeface="Arial Narrow" panose="020B0606020202030204" pitchFamily="34" charset="0"/>
                          <a:cs typeface="Arial" panose="020B0604020202020204" pitchFamily="34" charset="0"/>
                        </a:rPr>
                        <a:t>1.4 Teamwork</a:t>
                      </a:r>
                    </a:p>
                  </a:txBody>
                  <a:tcPr/>
                </a:tc>
                <a:tc>
                  <a:txBody>
                    <a:bodyPr/>
                    <a:lstStyle/>
                    <a:p>
                      <a:pPr algn="l"/>
                      <a:r>
                        <a:rPr lang="en-AU" sz="1050" dirty="0">
                          <a:latin typeface="Arial Narrow" panose="020B0606020202030204" pitchFamily="34" charset="0"/>
                          <a:cs typeface="Arial" panose="020B0604020202020204" pitchFamily="34" charset="0"/>
                        </a:rPr>
                        <a:t>a. Keeping staff informed</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Keeping staff informed</a:t>
                      </a:r>
                    </a:p>
                  </a:txBody>
                  <a:tcPr/>
                </a:tc>
                <a:extLst>
                  <a:ext uri="{0D108BD9-81ED-4DB2-BD59-A6C34878D82A}">
                    <a16:rowId xmlns:a16="http://schemas.microsoft.com/office/drawing/2014/main" val="2182863114"/>
                  </a:ext>
                </a:extLst>
              </a:tr>
              <a:tr h="316234">
                <a:tc>
                  <a:txBody>
                    <a:bodyPr/>
                    <a:lstStyle/>
                    <a:p>
                      <a:pPr algn="l"/>
                      <a:r>
                        <a:rPr lang="en-AU" sz="1050" dirty="0">
                          <a:latin typeface="Arial Narrow" panose="020B0606020202030204" pitchFamily="34" charset="0"/>
                          <a:cs typeface="Arial" panose="020B0604020202020204" pitchFamily="34" charset="0"/>
                        </a:rPr>
                        <a:t>1.5 Promoting the school and its vision</a:t>
                      </a:r>
                    </a:p>
                  </a:txBody>
                  <a:tcPr/>
                </a:tc>
                <a:tc>
                  <a:txBody>
                    <a:bodyPr/>
                    <a:lstStyle/>
                    <a:p>
                      <a:pPr algn="l"/>
                      <a:r>
                        <a:rPr lang="en-AU" sz="1050" dirty="0">
                          <a:latin typeface="Arial Narrow" panose="020B0606020202030204" pitchFamily="34" charset="0"/>
                          <a:cs typeface="Arial" panose="020B0604020202020204" pitchFamily="34" charset="0"/>
                        </a:rPr>
                        <a:t>a. School plan and school culture</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School plan and school culture</a:t>
                      </a:r>
                    </a:p>
                  </a:txBody>
                  <a:tcPr/>
                </a:tc>
                <a:extLst>
                  <a:ext uri="{0D108BD9-81ED-4DB2-BD59-A6C34878D82A}">
                    <a16:rowId xmlns:a16="http://schemas.microsoft.com/office/drawing/2014/main" val="3766506984"/>
                  </a:ext>
                </a:extLst>
              </a:tr>
            </a:tbl>
          </a:graphicData>
        </a:graphic>
      </p:graphicFrame>
      <p:sp>
        <p:nvSpPr>
          <p:cNvPr id="2" name="Rectangle 1"/>
          <p:cNvSpPr/>
          <p:nvPr/>
        </p:nvSpPr>
        <p:spPr>
          <a:xfrm>
            <a:off x="292099" y="6117938"/>
            <a:ext cx="8623000" cy="338554"/>
          </a:xfrm>
          <a:prstGeom prst="rect">
            <a:avLst/>
          </a:prstGeom>
        </p:spPr>
        <p:txBody>
          <a:bodyPr wrap="square">
            <a:spAutoFit/>
          </a:bodyPr>
          <a:lstStyle/>
          <a:p>
            <a:pPr algn="ctr" defTabSz="914378"/>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Professional </a:t>
            </a:r>
            <a:r>
              <a:rPr lang="en-AU" sz="1600" dirty="0" smtClean="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Learning for Non-Teaching Staff </a:t>
            </a:r>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(PLNTS) website</a:t>
            </a:r>
            <a:endParaRPr lang="en-AU" sz="16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00" y="6336182"/>
            <a:ext cx="8623001"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12</a:t>
            </a:r>
            <a:endParaRPr lang="en-US" dirty="0"/>
          </a:p>
        </p:txBody>
      </p:sp>
    </p:spTree>
    <p:extLst>
      <p:ext uri="{BB962C8B-B14F-4D97-AF65-F5344CB8AC3E}">
        <p14:creationId xmlns:p14="http://schemas.microsoft.com/office/powerpoint/2010/main" val="26557647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95" y="867717"/>
            <a:ext cx="6955159" cy="586782"/>
          </a:xfrm>
        </p:spPr>
        <p:txBody>
          <a:bodyPr>
            <a:normAutofit fontScale="90000"/>
          </a:bodyPr>
          <a:lstStyle/>
          <a:p>
            <a:r>
              <a:rPr lang="en-US" dirty="0"/>
              <a:t>Professional learning information, resources and course catalogue for non-teaching staff </a:t>
            </a:r>
          </a:p>
        </p:txBody>
      </p:sp>
      <p:sp>
        <p:nvSpPr>
          <p:cNvPr id="2" name="Content Placeholder 1"/>
          <p:cNvSpPr>
            <a:spLocks noGrp="1"/>
          </p:cNvSpPr>
          <p:nvPr>
            <p:ph sz="quarter" idx="4294967295"/>
          </p:nvPr>
        </p:nvSpPr>
        <p:spPr>
          <a:xfrm>
            <a:off x="319794" y="1656575"/>
            <a:ext cx="4625879" cy="4073812"/>
          </a:xfrm>
        </p:spPr>
        <p:txBody>
          <a:bodyPr/>
          <a:lstStyle/>
          <a:p>
            <a:r>
              <a:rPr lang="en-AU" sz="1477" dirty="0"/>
              <a:t>Information about </a:t>
            </a:r>
            <a:r>
              <a:rPr lang="en-AU" sz="1477" b="1" dirty="0"/>
              <a:t>professional learning for non-teaching staff </a:t>
            </a:r>
            <a:r>
              <a:rPr lang="en-AU" sz="1477" dirty="0"/>
              <a:t>including links to a course catalogue and resources, can be found on the professional learning site of the intranet.</a:t>
            </a:r>
          </a:p>
          <a:p>
            <a:endParaRPr lang="en-AU" sz="1477" dirty="0"/>
          </a:p>
          <a:p>
            <a:pPr marL="0" indent="0">
              <a:buNone/>
            </a:pPr>
            <a:r>
              <a:rPr lang="en-AU" sz="1477" dirty="0"/>
              <a:t>From the </a:t>
            </a:r>
            <a:r>
              <a:rPr lang="en-AU" sz="1477" b="1" dirty="0"/>
              <a:t>Inside the department A-Z </a:t>
            </a:r>
            <a:r>
              <a:rPr lang="en-AU" sz="1477" dirty="0"/>
              <a:t>tab select:</a:t>
            </a:r>
          </a:p>
          <a:p>
            <a:pPr marL="214318" indent="-214318"/>
            <a:r>
              <a:rPr lang="en-AU" sz="1477" dirty="0"/>
              <a:t>Professional learning</a:t>
            </a:r>
          </a:p>
          <a:p>
            <a:pPr marL="214318" indent="-214318"/>
            <a:r>
              <a:rPr lang="en-AU" sz="1477" dirty="0">
                <a:hlinkClick r:id="rId3"/>
              </a:rPr>
              <a:t>Professional learning for non-teaching staff</a:t>
            </a:r>
            <a:endParaRPr lang="en-AU" sz="1477" dirty="0"/>
          </a:p>
          <a:p>
            <a:pPr marL="214318" indent="-214318"/>
            <a:r>
              <a:rPr lang="en-AU" sz="1477" dirty="0">
                <a:hlinkClick r:id="rId4"/>
              </a:rPr>
              <a:t>Course catalogue</a:t>
            </a:r>
            <a:endParaRPr lang="en-AU" sz="1477" dirty="0"/>
          </a:p>
        </p:txBody>
      </p:sp>
      <p:pic>
        <p:nvPicPr>
          <p:cNvPr id="4" name="Picture 3" descr="Decorative"/>
          <p:cNvPicPr>
            <a:picLocks noChangeAspect="1"/>
          </p:cNvPicPr>
          <p:nvPr/>
        </p:nvPicPr>
        <p:blipFill>
          <a:blip r:embed="rId5"/>
          <a:stretch>
            <a:fillRect/>
          </a:stretch>
        </p:blipFill>
        <p:spPr>
          <a:xfrm>
            <a:off x="5559609" y="1837446"/>
            <a:ext cx="3313086" cy="3116469"/>
          </a:xfrm>
          <a:prstGeom prst="rect">
            <a:avLst/>
          </a:prstGeom>
          <a:ln>
            <a:solidFill>
              <a:schemeClr val="tx1">
                <a:lumMod val="65000"/>
                <a:lumOff val="35000"/>
              </a:schemeClr>
            </a:solidFill>
          </a:ln>
        </p:spPr>
      </p:pic>
      <p:sp>
        <p:nvSpPr>
          <p:cNvPr id="7" name="Footer Placeholder 6"/>
          <p:cNvSpPr>
            <a:spLocks noGrp="1"/>
          </p:cNvSpPr>
          <p:nvPr>
            <p:ph type="ftr" sz="quarter" idx="3"/>
          </p:nvPr>
        </p:nvSpPr>
        <p:spPr>
          <a:xfrm>
            <a:off x="291903" y="6259238"/>
            <a:ext cx="8580792"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13</a:t>
            </a:r>
            <a:endParaRPr lang="en-US" dirty="0"/>
          </a:p>
        </p:txBody>
      </p:sp>
    </p:spTree>
    <p:extLst>
      <p:ext uri="{BB962C8B-B14F-4D97-AF65-F5344CB8AC3E}">
        <p14:creationId xmlns:p14="http://schemas.microsoft.com/office/powerpoint/2010/main" val="113263749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51" y="689117"/>
            <a:ext cx="8630162" cy="519119"/>
          </a:xfrm>
        </p:spPr>
        <p:txBody>
          <a:bodyPr/>
          <a:lstStyle/>
          <a:p>
            <a:r>
              <a:rPr lang="en-AU" dirty="0">
                <a:latin typeface="Arial"/>
                <a:cs typeface="Arial"/>
              </a:rPr>
              <a:t>Professional learning </a:t>
            </a:r>
            <a:r>
              <a:rPr lang="en-AU" dirty="0" smtClean="0">
                <a:latin typeface="Arial"/>
                <a:cs typeface="Arial"/>
              </a:rPr>
              <a:t>for non-teaching </a:t>
            </a:r>
            <a:r>
              <a:rPr lang="en-AU" dirty="0">
                <a:latin typeface="Arial"/>
                <a:cs typeface="Arial"/>
              </a:rPr>
              <a:t>staff (PLNTS) catalogue</a:t>
            </a:r>
          </a:p>
        </p:txBody>
      </p:sp>
      <p:grpSp>
        <p:nvGrpSpPr>
          <p:cNvPr id="20" name="Group 19" descr="Decorative"/>
          <p:cNvGrpSpPr/>
          <p:nvPr/>
        </p:nvGrpSpPr>
        <p:grpSpPr>
          <a:xfrm>
            <a:off x="646014" y="1313802"/>
            <a:ext cx="8276298" cy="4252451"/>
            <a:chOff x="646014" y="1564322"/>
            <a:chExt cx="8276298" cy="4252451"/>
          </a:xfrm>
        </p:grpSpPr>
        <p:pic>
          <p:nvPicPr>
            <p:cNvPr id="3" name="Picture 2" descr="Image of Course catalogue for non-teaching staff."/>
            <p:cNvPicPr>
              <a:picLocks noChangeAspect="1"/>
            </p:cNvPicPr>
            <p:nvPr/>
          </p:nvPicPr>
          <p:blipFill>
            <a:blip r:embed="rId3"/>
            <a:stretch>
              <a:fillRect/>
            </a:stretch>
          </p:blipFill>
          <p:spPr>
            <a:xfrm>
              <a:off x="2389765" y="2051876"/>
              <a:ext cx="4729264" cy="2996404"/>
            </a:xfrm>
            <a:prstGeom prst="rect">
              <a:avLst/>
            </a:prstGeom>
            <a:noFill/>
            <a:ln>
              <a:solidFill>
                <a:schemeClr val="tx2"/>
              </a:solidFill>
            </a:ln>
          </p:spPr>
        </p:pic>
        <p:sp>
          <p:nvSpPr>
            <p:cNvPr id="18" name="Rectangle 17"/>
            <p:cNvSpPr/>
            <p:nvPr/>
          </p:nvSpPr>
          <p:spPr>
            <a:xfrm>
              <a:off x="2572496" y="1564322"/>
              <a:ext cx="4205990" cy="370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New and improved layout and features!</a:t>
              </a:r>
            </a:p>
          </p:txBody>
        </p:sp>
        <p:sp>
          <p:nvSpPr>
            <p:cNvPr id="11" name="Line Callout 1 10"/>
            <p:cNvSpPr/>
            <p:nvPr/>
          </p:nvSpPr>
          <p:spPr>
            <a:xfrm>
              <a:off x="646014" y="3293118"/>
              <a:ext cx="1365666" cy="699762"/>
            </a:xfrm>
            <a:prstGeom prst="borderCallout1">
              <a:avLst>
                <a:gd name="adj1" fmla="val 50575"/>
                <a:gd name="adj2" fmla="val 125580"/>
                <a:gd name="adj3" fmla="val 50404"/>
                <a:gd name="adj4" fmla="val 10060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Browse options</a:t>
              </a:r>
            </a:p>
          </p:txBody>
        </p:sp>
        <p:sp>
          <p:nvSpPr>
            <p:cNvPr id="15" name="Line Callout 1 14"/>
            <p:cNvSpPr/>
            <p:nvPr/>
          </p:nvSpPr>
          <p:spPr>
            <a:xfrm>
              <a:off x="7379627" y="2947170"/>
              <a:ext cx="1542685" cy="804707"/>
            </a:xfrm>
            <a:prstGeom prst="borderCallout1">
              <a:avLst>
                <a:gd name="adj1" fmla="val 53842"/>
                <a:gd name="adj2" fmla="val -20608"/>
                <a:gd name="adj3" fmla="val 52582"/>
                <a:gd name="adj4" fmla="val -39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Display as a grid or a list</a:t>
              </a:r>
            </a:p>
          </p:txBody>
        </p:sp>
        <p:sp>
          <p:nvSpPr>
            <p:cNvPr id="17" name="Rectangle 16"/>
            <p:cNvSpPr/>
            <p:nvPr/>
          </p:nvSpPr>
          <p:spPr>
            <a:xfrm>
              <a:off x="2761339" y="5165419"/>
              <a:ext cx="3828304" cy="651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Click a course for details, dates, location and MyPL reference</a:t>
              </a:r>
            </a:p>
          </p:txBody>
        </p:sp>
      </p:grpSp>
      <p:sp>
        <p:nvSpPr>
          <p:cNvPr id="10" name="Rectangle 9"/>
          <p:cNvSpPr/>
          <p:nvPr/>
        </p:nvSpPr>
        <p:spPr>
          <a:xfrm>
            <a:off x="3120775" y="5758301"/>
            <a:ext cx="3267244" cy="307777"/>
          </a:xfrm>
          <a:prstGeom prst="rect">
            <a:avLst/>
          </a:prstGeom>
        </p:spPr>
        <p:txBody>
          <a:bodyPr wrap="square">
            <a:spAutoFit/>
          </a:bodyPr>
          <a:lstStyle/>
          <a:p>
            <a:pPr algn="ctr" defTabSz="914378"/>
            <a:r>
              <a:rPr lang="en-AU" sz="1400" dirty="0" smtClean="0">
                <a:solidFill>
                  <a:prstClr val="black"/>
                </a:solidFill>
                <a:latin typeface="Arial" panose="020B0604020202020204" pitchFamily="34" charset="0"/>
                <a:cs typeface="Arial" panose="020B0604020202020204" pitchFamily="34" charset="0"/>
                <a:hlinkClick r:id="rId4"/>
              </a:rPr>
              <a:t>PLNTS catalogue</a:t>
            </a:r>
            <a:endParaRPr lang="en-AU" sz="14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50" y="6258126"/>
            <a:ext cx="8630162"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14</a:t>
            </a:r>
            <a:endParaRPr lang="en-US" dirty="0"/>
          </a:p>
        </p:txBody>
      </p:sp>
    </p:spTree>
    <p:extLst>
      <p:ext uri="{BB962C8B-B14F-4D97-AF65-F5344CB8AC3E}">
        <p14:creationId xmlns:p14="http://schemas.microsoft.com/office/powerpoint/2010/main" val="28725528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Structure of the module</a:t>
            </a:r>
          </a:p>
        </p:txBody>
      </p:sp>
      <p:sp>
        <p:nvSpPr>
          <p:cNvPr id="2" name="Text Placeholder 1"/>
          <p:cNvSpPr>
            <a:spLocks noGrp="1"/>
          </p:cNvSpPr>
          <p:nvPr>
            <p:ph type="body" sz="quarter" idx="15"/>
          </p:nvPr>
        </p:nvSpPr>
        <p:spPr>
          <a:xfrm>
            <a:off x="292100" y="1364374"/>
            <a:ext cx="6338702" cy="4369452"/>
          </a:xfrm>
        </p:spPr>
        <p:txBody>
          <a:bodyPr/>
          <a:lstStyle/>
          <a:p>
            <a:r>
              <a:rPr lang="en-AU" sz="1600" b="0" dirty="0">
                <a:solidFill>
                  <a:schemeClr val="tx2"/>
                </a:solidFill>
              </a:rPr>
              <a:t>This module contains 4 sessions and has a total delivery time </a:t>
            </a:r>
            <a:r>
              <a:rPr lang="en-AU" sz="1600" b="0">
                <a:solidFill>
                  <a:schemeClr val="tx2"/>
                </a:solidFill>
              </a:rPr>
              <a:t>of </a:t>
            </a:r>
            <a:endParaRPr lang="en-AU" sz="1600" b="0" smtClean="0">
              <a:solidFill>
                <a:schemeClr val="tx2"/>
              </a:solidFill>
            </a:endParaRPr>
          </a:p>
          <a:p>
            <a:r>
              <a:rPr lang="en-AU" sz="1600" b="0" smtClean="0">
                <a:solidFill>
                  <a:schemeClr val="tx2"/>
                </a:solidFill>
              </a:rPr>
              <a:t>3 </a:t>
            </a:r>
            <a:r>
              <a:rPr lang="en-AU" sz="1600" b="0" dirty="0">
                <a:solidFill>
                  <a:schemeClr val="tx2"/>
                </a:solidFill>
              </a:rPr>
              <a:t>hours </a:t>
            </a:r>
            <a:r>
              <a:rPr lang="en-AU" sz="1600" b="0" dirty="0" smtClean="0">
                <a:solidFill>
                  <a:schemeClr val="tx2"/>
                </a:solidFill>
              </a:rPr>
              <a:t>10 </a:t>
            </a:r>
            <a:r>
              <a:rPr lang="en-AU" sz="1600" b="0" dirty="0">
                <a:solidFill>
                  <a:schemeClr val="tx2"/>
                </a:solidFill>
              </a:rPr>
              <a:t>minutes. Resources for this module include:</a:t>
            </a:r>
          </a:p>
          <a:p>
            <a:pPr marL="285750" indent="-285750">
              <a:buFont typeface="Arial" panose="020B0604020202020204" pitchFamily="34" charset="0"/>
              <a:buChar char="•"/>
            </a:pPr>
            <a:r>
              <a:rPr lang="en-AU" sz="1600" b="0" dirty="0">
                <a:solidFill>
                  <a:schemeClr val="tx2"/>
                </a:solidFill>
              </a:rPr>
              <a:t>PowerPoint presentation sessions</a:t>
            </a:r>
          </a:p>
          <a:p>
            <a:pPr marL="691744" lvl="2" indent="-285750">
              <a:buFont typeface="Courier New" panose="02070309020205020404" pitchFamily="49" charset="0"/>
              <a:buChar char="o"/>
            </a:pPr>
            <a:r>
              <a:rPr lang="en-AU" sz="1400" b="0" dirty="0">
                <a:solidFill>
                  <a:schemeClr val="tx2"/>
                </a:solidFill>
              </a:rPr>
              <a:t>Session 1 - Cultural Diversity – </a:t>
            </a:r>
            <a:r>
              <a:rPr lang="en-AU" sz="1400" b="0" dirty="0" smtClean="0">
                <a:solidFill>
                  <a:schemeClr val="tx2"/>
                </a:solidFill>
              </a:rPr>
              <a:t>1 hour and 10 </a:t>
            </a:r>
            <a:r>
              <a:rPr lang="en-AU" sz="1400" b="0" dirty="0">
                <a:solidFill>
                  <a:schemeClr val="tx2"/>
                </a:solidFill>
              </a:rPr>
              <a:t>minutes</a:t>
            </a:r>
          </a:p>
          <a:p>
            <a:pPr marL="691744" lvl="2" indent="-285750">
              <a:buFont typeface="Courier New" panose="02070309020205020404" pitchFamily="49" charset="0"/>
              <a:buChar char="o"/>
            </a:pPr>
            <a:r>
              <a:rPr lang="en-AU" sz="1400" b="0" dirty="0">
                <a:solidFill>
                  <a:schemeClr val="tx2"/>
                </a:solidFill>
              </a:rPr>
              <a:t>Session 2 - Aboriginal &amp; Torres Strait Islander customers – </a:t>
            </a:r>
            <a:r>
              <a:rPr lang="en-AU" sz="1400" b="0" dirty="0" smtClean="0">
                <a:solidFill>
                  <a:schemeClr val="tx2"/>
                </a:solidFill>
              </a:rPr>
              <a:t>35 </a:t>
            </a:r>
            <a:r>
              <a:rPr lang="en-AU" sz="1400" b="0" dirty="0">
                <a:solidFill>
                  <a:schemeClr val="tx2"/>
                </a:solidFill>
              </a:rPr>
              <a:t>minutes</a:t>
            </a:r>
          </a:p>
          <a:p>
            <a:pPr marL="691744" lvl="2" indent="-285750">
              <a:buFont typeface="Courier New" panose="02070309020205020404" pitchFamily="49" charset="0"/>
              <a:buChar char="o"/>
            </a:pPr>
            <a:r>
              <a:rPr lang="en-AU" sz="1400" b="0" dirty="0">
                <a:solidFill>
                  <a:schemeClr val="tx2"/>
                </a:solidFill>
              </a:rPr>
              <a:t>Session 3 - Welcoming customers with a disability – </a:t>
            </a:r>
            <a:r>
              <a:rPr lang="en-AU" sz="1400" b="0" dirty="0" smtClean="0">
                <a:solidFill>
                  <a:schemeClr val="tx2"/>
                </a:solidFill>
              </a:rPr>
              <a:t>45 </a:t>
            </a:r>
            <a:r>
              <a:rPr lang="en-AU" sz="1400" b="0" dirty="0">
                <a:solidFill>
                  <a:schemeClr val="tx2"/>
                </a:solidFill>
              </a:rPr>
              <a:t>minutes</a:t>
            </a:r>
          </a:p>
          <a:p>
            <a:pPr marL="691744" lvl="2" indent="-285750">
              <a:buFont typeface="Courier New" panose="02070309020205020404" pitchFamily="49" charset="0"/>
              <a:buChar char="o"/>
            </a:pPr>
            <a:r>
              <a:rPr lang="en-AU" sz="1400" b="0" dirty="0">
                <a:solidFill>
                  <a:schemeClr val="tx2"/>
                </a:solidFill>
              </a:rPr>
              <a:t>Session 4 - Customer complaints role of SAS staff – </a:t>
            </a:r>
            <a:r>
              <a:rPr lang="en-AU" sz="1400" b="0" dirty="0" smtClean="0">
                <a:solidFill>
                  <a:schemeClr val="tx2"/>
                </a:solidFill>
              </a:rPr>
              <a:t>40 </a:t>
            </a:r>
            <a:r>
              <a:rPr lang="en-AU" sz="1400" b="0" dirty="0">
                <a:solidFill>
                  <a:schemeClr val="tx2"/>
                </a:solidFill>
              </a:rPr>
              <a:t>minutes</a:t>
            </a:r>
          </a:p>
          <a:p>
            <a:pPr marL="285750" indent="-285750">
              <a:buFont typeface="Arial" panose="020B0604020202020204" pitchFamily="34" charset="0"/>
              <a:buChar char="•"/>
            </a:pPr>
            <a:r>
              <a:rPr lang="en-AU" sz="1600" b="0" dirty="0">
                <a:solidFill>
                  <a:schemeClr val="tx2"/>
                </a:solidFill>
              </a:rPr>
              <a:t>Presenter notes with pre-reading and guidelines to successfully deliver sessions</a:t>
            </a:r>
          </a:p>
          <a:p>
            <a:pPr marL="285750" indent="-285750">
              <a:buFont typeface="Arial" panose="020B0604020202020204" pitchFamily="34" charset="0"/>
              <a:buChar char="•"/>
            </a:pPr>
            <a:r>
              <a:rPr lang="en-AU" sz="1600" b="0" dirty="0">
                <a:solidFill>
                  <a:schemeClr val="tx2"/>
                </a:solidFill>
              </a:rPr>
              <a:t>Handouts and </a:t>
            </a:r>
            <a:r>
              <a:rPr lang="en-AU" sz="1600" b="0" dirty="0" smtClean="0">
                <a:solidFill>
                  <a:schemeClr val="tx2"/>
                </a:solidFill>
              </a:rPr>
              <a:t>activities.</a:t>
            </a:r>
            <a:endParaRPr lang="en-AU" sz="1600" b="0" dirty="0">
              <a:solidFill>
                <a:schemeClr val="tx2"/>
              </a:solidFill>
            </a:endParaRPr>
          </a:p>
          <a:p>
            <a:endParaRPr lang="en-AU" dirty="0"/>
          </a:p>
        </p:txBody>
      </p:sp>
      <p:sp>
        <p:nvSpPr>
          <p:cNvPr id="4" name="Text Placeholder 1"/>
          <p:cNvSpPr txBox="1">
            <a:spLocks/>
          </p:cNvSpPr>
          <p:nvPr/>
        </p:nvSpPr>
        <p:spPr>
          <a:xfrm>
            <a:off x="6759828" y="1364374"/>
            <a:ext cx="2041272" cy="3427730"/>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dirty="0">
                <a:solidFill>
                  <a:schemeClr val="tx2"/>
                </a:solidFill>
              </a:rPr>
              <a:t>Purpose</a:t>
            </a:r>
          </a:p>
          <a:p>
            <a:r>
              <a:rPr lang="en-AU" sz="1600" b="0" dirty="0">
                <a:solidFill>
                  <a:schemeClr val="tx2"/>
                </a:solidFill>
              </a:rPr>
              <a:t>This module is one of a series of modules which have been developed to support the implementation of the Excellence in School Administration Framework</a:t>
            </a:r>
          </a:p>
          <a:p>
            <a:endParaRPr lang="en-AU" dirty="0"/>
          </a:p>
        </p:txBody>
      </p:sp>
      <p:sp>
        <p:nvSpPr>
          <p:cNvPr id="12" name="Footer Placeholder 11"/>
          <p:cNvSpPr>
            <a:spLocks noGrp="1"/>
          </p:cNvSpPr>
          <p:nvPr>
            <p:ph type="ftr" sz="quarter" idx="3"/>
          </p:nvPr>
        </p:nvSpPr>
        <p:spPr>
          <a:xfrm>
            <a:off x="292150" y="6258126"/>
            <a:ext cx="8508950" cy="365125"/>
          </a:xfrm>
          <a:prstGeom prst="rect">
            <a:avLst/>
          </a:prstGeo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2</a:t>
            </a:r>
            <a:endParaRPr lang="en-US" dirty="0"/>
          </a:p>
        </p:txBody>
      </p:sp>
    </p:spTree>
    <p:extLst>
      <p:ext uri="{BB962C8B-B14F-4D97-AF65-F5344CB8AC3E}">
        <p14:creationId xmlns:p14="http://schemas.microsoft.com/office/powerpoint/2010/main" val="17449469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Delivery</a:t>
            </a:r>
          </a:p>
        </p:txBody>
      </p:sp>
      <p:sp>
        <p:nvSpPr>
          <p:cNvPr id="4" name="Text Placeholder 3"/>
          <p:cNvSpPr>
            <a:spLocks noGrp="1"/>
          </p:cNvSpPr>
          <p:nvPr>
            <p:ph type="body" sz="quarter" idx="15"/>
          </p:nvPr>
        </p:nvSpPr>
        <p:spPr>
          <a:xfrm>
            <a:off x="292101" y="1380242"/>
            <a:ext cx="5003799" cy="3001258"/>
          </a:xfrm>
        </p:spPr>
        <p:txBody>
          <a:bodyPr/>
          <a:lstStyle/>
          <a:p>
            <a:r>
              <a:rPr lang="en-AU" sz="1200" b="0" dirty="0">
                <a:solidFill>
                  <a:schemeClr val="tx2"/>
                </a:solidFill>
              </a:rPr>
              <a:t>This module can be completed in the following manner:</a:t>
            </a:r>
          </a:p>
          <a:p>
            <a:pPr marL="171450" indent="-171450">
              <a:buFont typeface="Arial" panose="020B0604020202020204" pitchFamily="34" charset="0"/>
              <a:buChar char="•"/>
            </a:pPr>
            <a:r>
              <a:rPr lang="en-AU" sz="1200" dirty="0">
                <a:solidFill>
                  <a:schemeClr val="tx2"/>
                </a:solidFill>
              </a:rPr>
              <a:t>presentation style </a:t>
            </a:r>
            <a:r>
              <a:rPr lang="en-AU" sz="1200" b="0" dirty="0">
                <a:solidFill>
                  <a:schemeClr val="tx2"/>
                </a:solidFill>
              </a:rPr>
              <a:t>– facilitator follows notes/slides and works through activities in a group setting</a:t>
            </a:r>
          </a:p>
          <a:p>
            <a:pPr marL="171450" indent="-171450">
              <a:buFont typeface="Arial" panose="020B0604020202020204" pitchFamily="34" charset="0"/>
              <a:buChar char="•"/>
            </a:pPr>
            <a:r>
              <a:rPr lang="en-AU" sz="1200" dirty="0">
                <a:solidFill>
                  <a:schemeClr val="tx2"/>
                </a:solidFill>
              </a:rPr>
              <a:t>independently</a:t>
            </a:r>
            <a:r>
              <a:rPr lang="en-AU" sz="1200" b="0" dirty="0">
                <a:solidFill>
                  <a:schemeClr val="tx2"/>
                </a:solidFill>
              </a:rPr>
              <a:t> – individual follows slides, notes and works through learning tasks and activities.</a:t>
            </a:r>
          </a:p>
          <a:p>
            <a:r>
              <a:rPr lang="en-AU" sz="1200" b="0" dirty="0">
                <a:solidFill>
                  <a:schemeClr val="tx2"/>
                </a:solidFill>
              </a:rPr>
              <a:t>To ensure the delivery meets the needs of your audience presenter should consider the following:</a:t>
            </a:r>
          </a:p>
          <a:p>
            <a:pPr marL="171450" indent="-171450">
              <a:buFont typeface="Arial" panose="020B0604020202020204" pitchFamily="34" charset="0"/>
              <a:buChar char="•"/>
            </a:pPr>
            <a:r>
              <a:rPr lang="en-AU" sz="1200" dirty="0">
                <a:solidFill>
                  <a:schemeClr val="tx2"/>
                </a:solidFill>
              </a:rPr>
              <a:t>for internal presentations (to own staff) </a:t>
            </a:r>
            <a:r>
              <a:rPr lang="en-AU" sz="1200" b="0" dirty="0">
                <a:solidFill>
                  <a:schemeClr val="tx2"/>
                </a:solidFill>
              </a:rPr>
              <a:t>prior to presenting the session assess your knowledge of each participant’s experience in this topic, adjust notes and resources where necessary</a:t>
            </a:r>
          </a:p>
          <a:p>
            <a:pPr marL="171450" indent="-171450">
              <a:buFont typeface="Arial" panose="020B0604020202020204" pitchFamily="34" charset="0"/>
              <a:buChar char="•"/>
            </a:pPr>
            <a:r>
              <a:rPr lang="en-AU" sz="1200" dirty="0">
                <a:solidFill>
                  <a:schemeClr val="tx2"/>
                </a:solidFill>
              </a:rPr>
              <a:t>for external presentations </a:t>
            </a:r>
            <a:r>
              <a:rPr lang="en-AU" sz="1200" b="0" dirty="0">
                <a:solidFill>
                  <a:schemeClr val="tx2"/>
                </a:solidFill>
              </a:rPr>
              <a:t>at the commencement of the session ask participants to introduce themselves and briefly explain their reasons for attending, adjust notes and resources where </a:t>
            </a:r>
            <a:r>
              <a:rPr lang="en-AU" sz="1200" b="0" dirty="0" smtClean="0">
                <a:solidFill>
                  <a:schemeClr val="tx2"/>
                </a:solidFill>
              </a:rPr>
              <a:t>necessary.</a:t>
            </a:r>
            <a:endParaRPr lang="en-AU" sz="1200" b="0" dirty="0">
              <a:solidFill>
                <a:schemeClr val="tx2"/>
              </a:solidFill>
            </a:endParaRPr>
          </a:p>
          <a:p>
            <a:endParaRPr lang="en-AU" sz="1200" b="0" dirty="0"/>
          </a:p>
        </p:txBody>
      </p:sp>
      <p:sp>
        <p:nvSpPr>
          <p:cNvPr id="9" name="Text Placeholder 3"/>
          <p:cNvSpPr>
            <a:spLocks noGrp="1"/>
          </p:cNvSpPr>
          <p:nvPr>
            <p:ph type="body" sz="quarter" idx="15"/>
          </p:nvPr>
        </p:nvSpPr>
        <p:spPr>
          <a:xfrm>
            <a:off x="6619875" y="1380242"/>
            <a:ext cx="2295275" cy="4127673"/>
          </a:xfrm>
        </p:spPr>
        <p:txBody>
          <a:bodyPr/>
          <a:lstStyle/>
          <a:p>
            <a:r>
              <a:rPr lang="en-AU" dirty="0">
                <a:solidFill>
                  <a:schemeClr val="tx2"/>
                </a:solidFill>
              </a:rPr>
              <a:t>Audience</a:t>
            </a:r>
          </a:p>
          <a:p>
            <a:r>
              <a:rPr lang="en-AU" b="0" dirty="0">
                <a:solidFill>
                  <a:schemeClr val="tx2"/>
                </a:solidFill>
              </a:rPr>
              <a:t>Key audience is the front office administration staff,  however it is a useful resource for all non-teaching staff in schools.</a:t>
            </a:r>
          </a:p>
          <a:p>
            <a:endParaRPr lang="en-AU" sz="1200" b="0" dirty="0"/>
          </a:p>
        </p:txBody>
      </p:sp>
      <p:sp>
        <p:nvSpPr>
          <p:cNvPr id="7" name="Footer Placeholder 6"/>
          <p:cNvSpPr>
            <a:spLocks noGrp="1"/>
          </p:cNvSpPr>
          <p:nvPr>
            <p:ph type="ftr" sz="quarter" idx="3"/>
          </p:nvPr>
        </p:nvSpPr>
        <p:spPr>
          <a:xfrm>
            <a:off x="292149" y="6258126"/>
            <a:ext cx="8623001"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3</a:t>
            </a:r>
            <a:endParaRPr lang="en-US" dirty="0"/>
          </a:p>
        </p:txBody>
      </p:sp>
    </p:spTree>
    <p:extLst>
      <p:ext uri="{BB962C8B-B14F-4D97-AF65-F5344CB8AC3E}">
        <p14:creationId xmlns:p14="http://schemas.microsoft.com/office/powerpoint/2010/main" val="32941323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Outcome of the module – connecting with customers</a:t>
            </a:r>
          </a:p>
        </p:txBody>
      </p:sp>
      <p:sp>
        <p:nvSpPr>
          <p:cNvPr id="5" name="Text Placeholder 4"/>
          <p:cNvSpPr>
            <a:spLocks noGrp="1"/>
          </p:cNvSpPr>
          <p:nvPr>
            <p:ph type="body" sz="quarter" idx="15"/>
          </p:nvPr>
        </p:nvSpPr>
        <p:spPr>
          <a:xfrm>
            <a:off x="3657601" y="1245629"/>
            <a:ext cx="5264712" cy="419659"/>
          </a:xfrm>
        </p:spPr>
        <p:txBody>
          <a:bodyPr/>
          <a:lstStyle/>
          <a:p>
            <a:r>
              <a:rPr lang="en-AU" b="0" dirty="0">
                <a:solidFill>
                  <a:schemeClr val="tx2"/>
                </a:solidFill>
              </a:rPr>
              <a:t>At the completion of this module, participants should be able to:</a:t>
            </a:r>
          </a:p>
          <a:p>
            <a:endParaRPr lang="en-AU" dirty="0"/>
          </a:p>
        </p:txBody>
      </p:sp>
      <p:sp>
        <p:nvSpPr>
          <p:cNvPr id="6" name="Text Placeholder 4"/>
          <p:cNvSpPr txBox="1">
            <a:spLocks/>
          </p:cNvSpPr>
          <p:nvPr/>
        </p:nvSpPr>
        <p:spPr>
          <a:xfrm>
            <a:off x="3657600" y="2163758"/>
            <a:ext cx="5143500" cy="2504616"/>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rgbClr val="425968"/>
                </a:solidFill>
              </a:rPr>
              <a:t>describe strategies which build positive relationships with customers and apply these to develop relationships that are authentic and supportive.</a:t>
            </a:r>
          </a:p>
          <a:p>
            <a:endParaRPr lang="en-AU" dirty="0">
              <a:solidFill>
                <a:schemeClr val="tx2"/>
              </a:solidFill>
            </a:endParaRPr>
          </a:p>
        </p:txBody>
      </p:sp>
      <p:pic>
        <p:nvPicPr>
          <p:cNvPr id="4" name="circle-arrow2.png" descr="Decorative"/>
          <p:cNvPicPr>
            <a:picLocks noChangeAspect="1"/>
          </p:cNvPicPr>
          <p:nvPr/>
        </p:nvPicPr>
        <p:blipFill>
          <a:blip r:embed="rId3"/>
          <a:stretch>
            <a:fillRect/>
          </a:stretch>
        </p:blipFill>
        <p:spPr>
          <a:xfrm>
            <a:off x="605663" y="2435094"/>
            <a:ext cx="2651885" cy="2629475"/>
          </a:xfrm>
          <a:prstGeom prst="rect">
            <a:avLst/>
          </a:prstGeom>
          <a:ln w="12700">
            <a:miter lim="400000"/>
          </a:ln>
        </p:spPr>
      </p:pic>
      <p:sp>
        <p:nvSpPr>
          <p:cNvPr id="10" name="Footer Placeholder 9"/>
          <p:cNvSpPr>
            <a:spLocks noGrp="1"/>
          </p:cNvSpPr>
          <p:nvPr>
            <p:ph type="ftr" sz="quarter" idx="3"/>
          </p:nvPr>
        </p:nvSpPr>
        <p:spPr>
          <a:xfrm>
            <a:off x="292150" y="6258126"/>
            <a:ext cx="8630162"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4</a:t>
            </a:r>
            <a:endParaRPr lang="en-US" dirty="0"/>
          </a:p>
        </p:txBody>
      </p:sp>
    </p:spTree>
    <p:extLst>
      <p:ext uri="{BB962C8B-B14F-4D97-AF65-F5344CB8AC3E}">
        <p14:creationId xmlns:p14="http://schemas.microsoft.com/office/powerpoint/2010/main" val="8717787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50" y="703448"/>
            <a:ext cx="8656745" cy="608198"/>
          </a:xfrm>
        </p:spPr>
        <p:txBody>
          <a:bodyPr/>
          <a:lstStyle/>
          <a:p>
            <a:r>
              <a:rPr lang="en-AU" dirty="0"/>
              <a:t>Outcome of this session – Aboriginal &amp; Torres </a:t>
            </a:r>
            <a:r>
              <a:rPr lang="en-AU" dirty="0" smtClean="0"/>
              <a:t>Strait </a:t>
            </a:r>
            <a:r>
              <a:rPr lang="en-AU" dirty="0"/>
              <a:t>Islander customers</a:t>
            </a:r>
          </a:p>
        </p:txBody>
      </p:sp>
      <p:sp>
        <p:nvSpPr>
          <p:cNvPr id="5" name="Text Placeholder 4"/>
          <p:cNvSpPr>
            <a:spLocks noGrp="1"/>
          </p:cNvSpPr>
          <p:nvPr>
            <p:ph type="body" sz="quarter" idx="15"/>
          </p:nvPr>
        </p:nvSpPr>
        <p:spPr>
          <a:xfrm>
            <a:off x="3655830" y="1492975"/>
            <a:ext cx="5297670" cy="958412"/>
          </a:xfrm>
        </p:spPr>
        <p:txBody>
          <a:bodyPr/>
          <a:lstStyle/>
          <a:p>
            <a:r>
              <a:rPr lang="en-AU" b="0" dirty="0">
                <a:solidFill>
                  <a:schemeClr val="tx2"/>
                </a:solidFill>
              </a:rPr>
              <a:t>At the completion of this session, participants should be able to:</a:t>
            </a:r>
          </a:p>
          <a:p>
            <a:endParaRPr lang="en-AU" dirty="0"/>
          </a:p>
        </p:txBody>
      </p:sp>
      <p:sp>
        <p:nvSpPr>
          <p:cNvPr id="6" name="Text Placeholder 4"/>
          <p:cNvSpPr txBox="1">
            <a:spLocks/>
          </p:cNvSpPr>
          <p:nvPr/>
        </p:nvSpPr>
        <p:spPr>
          <a:xfrm>
            <a:off x="3655830" y="2371724"/>
            <a:ext cx="5114925" cy="3686175"/>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customers from Aboriginal and Torres Strait Islander backgrounds</a:t>
            </a:r>
          </a:p>
          <a:p>
            <a:pPr marL="285750" indent="-285750">
              <a:buFont typeface="Arial" panose="020B0604020202020204" pitchFamily="34" charset="0"/>
              <a:buChar char="•"/>
            </a:pPr>
            <a:r>
              <a:rPr lang="en-AU" b="0" dirty="0">
                <a:solidFill>
                  <a:schemeClr val="tx2"/>
                </a:solidFill>
              </a:rPr>
              <a:t>have strategies to build a deeper  understanding of Aboriginal </a:t>
            </a:r>
            <a:r>
              <a:rPr lang="en-AU" b="0" dirty="0" smtClean="0">
                <a:solidFill>
                  <a:schemeClr val="tx2"/>
                </a:solidFill>
              </a:rPr>
              <a:t>culture.</a:t>
            </a:r>
            <a:endParaRPr lang="en-AU" b="0" dirty="0">
              <a:solidFill>
                <a:schemeClr val="tx2"/>
              </a:solidFill>
            </a:endParaRPr>
          </a:p>
          <a:p>
            <a:endParaRPr lang="en-AU" dirty="0">
              <a:solidFill>
                <a:schemeClr val="tx2"/>
              </a:solidFill>
            </a:endParaRPr>
          </a:p>
        </p:txBody>
      </p:sp>
      <p:pic>
        <p:nvPicPr>
          <p:cNvPr id="7" name="session.png" descr="Decorative"/>
          <p:cNvPicPr>
            <a:picLocks noChangeAspect="1"/>
          </p:cNvPicPr>
          <p:nvPr/>
        </p:nvPicPr>
        <p:blipFill>
          <a:blip r:embed="rId3"/>
          <a:stretch>
            <a:fillRect/>
          </a:stretch>
        </p:blipFill>
        <p:spPr>
          <a:xfrm>
            <a:off x="752056" y="2579026"/>
            <a:ext cx="2493213" cy="2771612"/>
          </a:xfrm>
          <a:prstGeom prst="rect">
            <a:avLst/>
          </a:prstGeom>
          <a:ln w="12700">
            <a:miter lim="400000"/>
          </a:ln>
        </p:spPr>
      </p:pic>
      <p:sp>
        <p:nvSpPr>
          <p:cNvPr id="9" name="Footer Placeholder 8"/>
          <p:cNvSpPr>
            <a:spLocks noGrp="1"/>
          </p:cNvSpPr>
          <p:nvPr>
            <p:ph type="ftr" sz="quarter" idx="3"/>
          </p:nvPr>
        </p:nvSpPr>
        <p:spPr>
          <a:xfrm>
            <a:off x="292149" y="6258126"/>
            <a:ext cx="8728025"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5</a:t>
            </a:r>
            <a:endParaRPr lang="en-US" dirty="0"/>
          </a:p>
        </p:txBody>
      </p:sp>
    </p:spTree>
    <p:extLst>
      <p:ext uri="{BB962C8B-B14F-4D97-AF65-F5344CB8AC3E}">
        <p14:creationId xmlns:p14="http://schemas.microsoft.com/office/powerpoint/2010/main" val="20561634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Aboriginal and Torres strait islanders</a:t>
            </a:r>
          </a:p>
        </p:txBody>
      </p:sp>
      <p:sp>
        <p:nvSpPr>
          <p:cNvPr id="2" name="Text Placeholder 1"/>
          <p:cNvSpPr>
            <a:spLocks noGrp="1"/>
          </p:cNvSpPr>
          <p:nvPr>
            <p:ph type="body" sz="quarter" idx="16"/>
          </p:nvPr>
        </p:nvSpPr>
        <p:spPr>
          <a:xfrm>
            <a:off x="3924851" y="1493191"/>
            <a:ext cx="4228016" cy="3466913"/>
          </a:xfrm>
        </p:spPr>
        <p:txBody>
          <a:bodyPr>
            <a:normAutofit fontScale="47500" lnSpcReduction="20000"/>
          </a:bodyPr>
          <a:lstStyle/>
          <a:p>
            <a:pPr marL="0" indent="0" defTabSz="467359">
              <a:lnSpc>
                <a:spcPct val="120000"/>
              </a:lnSpc>
              <a:spcBef>
                <a:spcPts val="3300"/>
              </a:spcBef>
              <a:buNone/>
              <a:defRPr sz="2880"/>
            </a:pPr>
            <a:r>
              <a:rPr lang="en-AU" b="1" dirty="0"/>
              <a:t>An Aboriginal/Torres Strait Islander is a person who</a:t>
            </a:r>
            <a:r>
              <a:rPr lang="en-AU" b="1" dirty="0" smtClean="0"/>
              <a:t>:</a:t>
            </a:r>
          </a:p>
          <a:p>
            <a:pPr marL="457200" indent="-193675" defTabSz="467359">
              <a:lnSpc>
                <a:spcPct val="120000"/>
              </a:lnSpc>
              <a:spcBef>
                <a:spcPts val="2400"/>
              </a:spcBef>
              <a:defRPr sz="2880"/>
            </a:pPr>
            <a:r>
              <a:rPr lang="en-AU" dirty="0" smtClean="0"/>
              <a:t>is of Aboriginal or Torres Strait Island descent</a:t>
            </a:r>
          </a:p>
          <a:p>
            <a:pPr marL="457200" indent="-193675" defTabSz="467359">
              <a:lnSpc>
                <a:spcPct val="120000"/>
              </a:lnSpc>
              <a:spcBef>
                <a:spcPts val="2400"/>
              </a:spcBef>
              <a:defRPr sz="2880"/>
            </a:pPr>
            <a:r>
              <a:rPr lang="en-AU" dirty="0"/>
              <a:t>identifies themselves as an Aboriginal or  Torres Strait Islander</a:t>
            </a:r>
          </a:p>
          <a:p>
            <a:pPr marL="457200" indent="-193675" defTabSz="467359">
              <a:lnSpc>
                <a:spcPct val="120000"/>
              </a:lnSpc>
              <a:spcBef>
                <a:spcPts val="2400"/>
              </a:spcBef>
              <a:defRPr sz="2880"/>
            </a:pPr>
            <a:r>
              <a:rPr lang="en-AU" dirty="0" smtClean="0"/>
              <a:t>is accepted by the Aboriginal or Torres Strait Islander community as an Aboriginal or  Torres Strait Islander person.</a:t>
            </a:r>
            <a:endParaRPr lang="en-AU" dirty="0"/>
          </a:p>
        </p:txBody>
      </p:sp>
      <p:pic>
        <p:nvPicPr>
          <p:cNvPr id="6" name="image1.png" descr="Indigineous Australian art"/>
          <p:cNvPicPr>
            <a:picLocks noChangeAspect="1"/>
          </p:cNvPicPr>
          <p:nvPr/>
        </p:nvPicPr>
        <p:blipFill>
          <a:blip r:embed="rId3">
            <a:extLst/>
          </a:blip>
          <a:stretch>
            <a:fillRect/>
          </a:stretch>
        </p:blipFill>
        <p:spPr>
          <a:xfrm>
            <a:off x="530683" y="2330068"/>
            <a:ext cx="3100023" cy="1690439"/>
          </a:xfrm>
          <a:prstGeom prst="rect">
            <a:avLst/>
          </a:prstGeom>
          <a:ln w="12700">
            <a:miter lim="400000"/>
          </a:ln>
        </p:spPr>
      </p:pic>
      <p:sp>
        <p:nvSpPr>
          <p:cNvPr id="9" name="Text Placeholder 1"/>
          <p:cNvSpPr>
            <a:spLocks noGrp="1"/>
          </p:cNvSpPr>
          <p:nvPr>
            <p:ph type="body" sz="quarter" idx="16"/>
          </p:nvPr>
        </p:nvSpPr>
        <p:spPr>
          <a:xfrm>
            <a:off x="292100" y="5239063"/>
            <a:ext cx="8180487" cy="992285"/>
          </a:xfrm>
        </p:spPr>
        <p:txBody>
          <a:bodyPr>
            <a:normAutofit fontScale="55000" lnSpcReduction="20000"/>
          </a:bodyPr>
          <a:lstStyle/>
          <a:p>
            <a:pPr marL="0" indent="0" algn="ctr">
              <a:buNone/>
            </a:pPr>
            <a:r>
              <a:rPr lang="en-AU" sz="3300" u="sng" dirty="0">
                <a:hlinkClick r:id="rId4"/>
              </a:rPr>
              <a:t>© Australian Human Rights Commission </a:t>
            </a:r>
            <a:r>
              <a:rPr lang="en-AU" sz="3300" u="sng" dirty="0" smtClean="0">
                <a:hlinkClick r:id="rId4"/>
              </a:rPr>
              <a:t>2014</a:t>
            </a:r>
            <a:endParaRPr lang="en-AU" sz="3300" u="sng" dirty="0" smtClean="0"/>
          </a:p>
          <a:p>
            <a:pPr marL="0" indent="0" algn="ctr">
              <a:buNone/>
            </a:pPr>
            <a:r>
              <a:rPr lang="en-AU" sz="3300" u="sng" dirty="0">
                <a:hlinkClick r:id="rId5"/>
              </a:rPr>
              <a:t>Face the Facts: Aboriginal and Torres Strait Islander Peoples 2014 </a:t>
            </a:r>
            <a:endParaRPr lang="en-AU" sz="3300" dirty="0"/>
          </a:p>
          <a:p>
            <a:pPr algn="ct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6</a:t>
            </a:r>
            <a:endParaRPr lang="en-US" dirty="0"/>
          </a:p>
        </p:txBody>
      </p:sp>
    </p:spTree>
    <p:extLst>
      <p:ext uri="{BB962C8B-B14F-4D97-AF65-F5344CB8AC3E}">
        <p14:creationId xmlns:p14="http://schemas.microsoft.com/office/powerpoint/2010/main" val="485547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750"/>
                                        <p:tgtEl>
                                          <p:spTgt spid="2">
                                            <p:txEl>
                                              <p:pRg st="1" end="1"/>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750"/>
                                        <p:tgtEl>
                                          <p:spTgt spid="2">
                                            <p:txEl>
                                              <p:pRg st="2" end="2"/>
                                            </p:txEl>
                                          </p:spTgt>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7" dur="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Aboriginal and Torres strait islanders</a:t>
            </a:r>
          </a:p>
        </p:txBody>
      </p:sp>
      <p:sp>
        <p:nvSpPr>
          <p:cNvPr id="7" name="Text Placeholder 6"/>
          <p:cNvSpPr>
            <a:spLocks noGrp="1"/>
          </p:cNvSpPr>
          <p:nvPr>
            <p:ph type="body" sz="quarter" idx="16"/>
          </p:nvPr>
        </p:nvSpPr>
        <p:spPr>
          <a:xfrm>
            <a:off x="292100" y="1450407"/>
            <a:ext cx="6296959" cy="764090"/>
          </a:xfrm>
        </p:spPr>
        <p:txBody>
          <a:bodyPr/>
          <a:lstStyle/>
          <a:p>
            <a:pPr marL="0" indent="0">
              <a:buNone/>
            </a:pPr>
            <a:r>
              <a:rPr lang="en-AU" b="1" dirty="0">
                <a:solidFill>
                  <a:srgbClr val="407EC9"/>
                </a:solidFill>
              </a:rPr>
              <a:t>Total enrolments in NSW Public Schools 54,145</a:t>
            </a:r>
          </a:p>
          <a:p>
            <a:pPr marL="0" indent="0">
              <a:buNone/>
            </a:pPr>
            <a:endParaRPr lang="en-AU" dirty="0"/>
          </a:p>
        </p:txBody>
      </p:sp>
      <p:sp>
        <p:nvSpPr>
          <p:cNvPr id="9" name="Text Placeholder 6"/>
          <p:cNvSpPr>
            <a:spLocks noGrp="1"/>
          </p:cNvSpPr>
          <p:nvPr>
            <p:ph type="body" sz="quarter" idx="16"/>
          </p:nvPr>
        </p:nvSpPr>
        <p:spPr>
          <a:xfrm>
            <a:off x="292100" y="2891984"/>
            <a:ext cx="2733488" cy="1505205"/>
          </a:xfrm>
        </p:spPr>
        <p:txBody>
          <a:bodyPr>
            <a:normAutofit/>
          </a:bodyPr>
          <a:lstStyle/>
          <a:p>
            <a:pPr marL="0" indent="0">
              <a:buNone/>
            </a:pPr>
            <a:r>
              <a:rPr lang="en-AU" dirty="0" smtClean="0">
                <a:hlinkClick r:id="rId3"/>
              </a:rPr>
              <a:t>Centre for Education Statistics and Evaluation (CESE) – website</a:t>
            </a:r>
            <a:endParaRPr lang="en-AU" dirty="0"/>
          </a:p>
          <a:p>
            <a:endParaRPr lang="en-AU" dirty="0"/>
          </a:p>
        </p:txBody>
      </p:sp>
      <p:pic>
        <p:nvPicPr>
          <p:cNvPr id="8" name="image2.jpg" descr="Map of NSW"/>
          <p:cNvPicPr>
            <a:picLocks noChangeAspect="1"/>
          </p:cNvPicPr>
          <p:nvPr/>
        </p:nvPicPr>
        <p:blipFill>
          <a:blip r:embed="rId4">
            <a:extLst/>
          </a:blip>
          <a:stretch>
            <a:fillRect/>
          </a:stretch>
        </p:blipFill>
        <p:spPr>
          <a:xfrm>
            <a:off x="3556313" y="2214497"/>
            <a:ext cx="4794311" cy="3740454"/>
          </a:xfrm>
          <a:prstGeom prst="rect">
            <a:avLst/>
          </a:prstGeom>
          <a:ln w="12700">
            <a:miter lim="400000"/>
          </a:ln>
        </p:spPr>
      </p:pic>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7</a:t>
            </a:r>
            <a:endParaRPr lang="en-US" dirty="0"/>
          </a:p>
        </p:txBody>
      </p:sp>
    </p:spTree>
    <p:extLst>
      <p:ext uri="{BB962C8B-B14F-4D97-AF65-F5344CB8AC3E}">
        <p14:creationId xmlns:p14="http://schemas.microsoft.com/office/powerpoint/2010/main" val="2974141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Aboriginal and Torres strait islanders</a:t>
            </a:r>
          </a:p>
        </p:txBody>
      </p:sp>
      <p:pic>
        <p:nvPicPr>
          <p:cNvPr id="11" name="image4.png" descr="Screen capture from Australian Human Rights Commission website"/>
          <p:cNvPicPr>
            <a:picLocks noChangeAspect="1"/>
          </p:cNvPicPr>
          <p:nvPr/>
        </p:nvPicPr>
        <p:blipFill>
          <a:blip r:embed="rId3">
            <a:extLst/>
          </a:blip>
          <a:stretch>
            <a:fillRect/>
          </a:stretch>
        </p:blipFill>
        <p:spPr>
          <a:xfrm>
            <a:off x="687141" y="1485508"/>
            <a:ext cx="3916484" cy="3338643"/>
          </a:xfrm>
          <a:prstGeom prst="rect">
            <a:avLst/>
          </a:prstGeom>
          <a:ln w="12700">
            <a:miter lim="400000"/>
          </a:ln>
        </p:spPr>
      </p:pic>
      <p:pic>
        <p:nvPicPr>
          <p:cNvPr id="2" name="Picture 1" descr="decorativ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89028" y="1472888"/>
            <a:ext cx="2469399" cy="3501105"/>
          </a:xfrm>
          <a:prstGeom prst="rect">
            <a:avLst/>
          </a:prstGeom>
          <a:effectLst>
            <a:outerShdw blurRad="571500" dist="139700" dir="1500000" algn="bl" rotWithShape="0">
              <a:prstClr val="black">
                <a:alpha val="65000"/>
              </a:prstClr>
            </a:outerShdw>
          </a:effectLst>
        </p:spPr>
      </p:pic>
      <p:sp>
        <p:nvSpPr>
          <p:cNvPr id="9" name="Text Placeholder 6"/>
          <p:cNvSpPr>
            <a:spLocks noGrp="1"/>
          </p:cNvSpPr>
          <p:nvPr>
            <p:ph type="body" sz="quarter" idx="16"/>
          </p:nvPr>
        </p:nvSpPr>
        <p:spPr>
          <a:xfrm>
            <a:off x="242987" y="5064031"/>
            <a:ext cx="7954641" cy="1104057"/>
          </a:xfrm>
        </p:spPr>
        <p:txBody>
          <a:bodyPr>
            <a:normAutofit/>
          </a:bodyPr>
          <a:lstStyle/>
          <a:p>
            <a:pPr marL="0" indent="0" algn="ctr">
              <a:buNone/>
            </a:pPr>
            <a:r>
              <a:rPr lang="en-AU" u="sng" dirty="0">
                <a:hlinkClick r:id="rId5"/>
              </a:rPr>
              <a:t>© Australian Human Rights Commission 2014</a:t>
            </a:r>
            <a:endParaRPr lang="en-AU" dirty="0"/>
          </a:p>
          <a:p>
            <a:pPr marL="0" indent="0" algn="ctr">
              <a:buNone/>
            </a:pPr>
            <a:r>
              <a:rPr lang="en-AU" u="sng" dirty="0" smtClean="0">
                <a:hlinkClick r:id="rId6"/>
              </a:rPr>
              <a:t>Face </a:t>
            </a:r>
            <a:r>
              <a:rPr lang="en-AU" u="sng" dirty="0">
                <a:hlinkClick r:id="rId6"/>
              </a:rPr>
              <a:t>the Facts: Aboriginal and Torres Strait Islander Peoples </a:t>
            </a:r>
            <a:r>
              <a:rPr lang="en-AU" u="sng" dirty="0" smtClean="0">
                <a:hlinkClick r:id="rId6"/>
              </a:rPr>
              <a:t>2014 </a:t>
            </a:r>
            <a:endParaRPr lang="en-AU" dirty="0"/>
          </a:p>
          <a:p>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8</a:t>
            </a:r>
            <a:endParaRPr lang="en-US" dirty="0"/>
          </a:p>
        </p:txBody>
      </p:sp>
    </p:spTree>
    <p:extLst>
      <p:ext uri="{BB962C8B-B14F-4D97-AF65-F5344CB8AC3E}">
        <p14:creationId xmlns:p14="http://schemas.microsoft.com/office/powerpoint/2010/main" val="216908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Cultural understanding – what you can do</a:t>
            </a:r>
          </a:p>
        </p:txBody>
      </p:sp>
      <p:sp>
        <p:nvSpPr>
          <p:cNvPr id="2" name="Text Placeholder 1"/>
          <p:cNvSpPr>
            <a:spLocks noGrp="1"/>
          </p:cNvSpPr>
          <p:nvPr>
            <p:ph type="body" sz="quarter" idx="16"/>
          </p:nvPr>
        </p:nvSpPr>
        <p:spPr>
          <a:xfrm>
            <a:off x="292101" y="1541055"/>
            <a:ext cx="4989678" cy="4012485"/>
          </a:xfrm>
        </p:spPr>
        <p:txBody>
          <a:bodyPr>
            <a:normAutofit fontScale="62500" lnSpcReduction="20000"/>
          </a:bodyPr>
          <a:lstStyle/>
          <a:p>
            <a:pPr defTabSz="432308">
              <a:defRPr sz="2664"/>
            </a:pPr>
            <a:r>
              <a:rPr lang="en-AU" sz="3800" dirty="0"/>
              <a:t>people skills </a:t>
            </a:r>
            <a:endParaRPr lang="en-AU" sz="3800" dirty="0" smtClean="0"/>
          </a:p>
          <a:p>
            <a:pPr defTabSz="432308">
              <a:defRPr sz="2664"/>
            </a:pPr>
            <a:r>
              <a:rPr lang="en-AU" sz="3800" dirty="0" smtClean="0"/>
              <a:t>concept </a:t>
            </a:r>
            <a:r>
              <a:rPr lang="en-AU" sz="3800" dirty="0"/>
              <a:t>of family </a:t>
            </a:r>
          </a:p>
          <a:p>
            <a:pPr defTabSz="432308">
              <a:defRPr sz="2664"/>
            </a:pPr>
            <a:r>
              <a:rPr lang="en-AU" sz="3800" dirty="0"/>
              <a:t>empathy</a:t>
            </a:r>
          </a:p>
          <a:p>
            <a:pPr defTabSz="432308">
              <a:defRPr sz="2664"/>
            </a:pPr>
            <a:r>
              <a:rPr lang="en-AU" sz="3800" dirty="0"/>
              <a:t>patience </a:t>
            </a:r>
          </a:p>
          <a:p>
            <a:pPr defTabSz="432308">
              <a:defRPr sz="2664"/>
            </a:pPr>
            <a:r>
              <a:rPr lang="en-AU" sz="3800" dirty="0"/>
              <a:t>no direct eye contact </a:t>
            </a:r>
          </a:p>
          <a:p>
            <a:pPr defTabSz="432308">
              <a:defRPr sz="2664"/>
            </a:pPr>
            <a:r>
              <a:rPr lang="en-AU" sz="3800" dirty="0"/>
              <a:t>general talk and interaction</a:t>
            </a:r>
          </a:p>
          <a:p>
            <a:pPr defTabSz="432308">
              <a:defRPr sz="2664"/>
            </a:pPr>
            <a:r>
              <a:rPr lang="en-AU" sz="3800" dirty="0"/>
              <a:t>respect and understand silence</a:t>
            </a:r>
          </a:p>
          <a:p>
            <a:pPr defTabSz="467359">
              <a:lnSpc>
                <a:spcPct val="120000"/>
              </a:lnSpc>
              <a:defRPr sz="2880"/>
            </a:pPr>
            <a:endParaRPr lang="en-AU" dirty="0"/>
          </a:p>
        </p:txBody>
      </p:sp>
      <p:pic>
        <p:nvPicPr>
          <p:cNvPr id="6" name="image1.png" descr="Indigineous Australian art"/>
          <p:cNvPicPr>
            <a:picLocks noChangeAspect="1"/>
          </p:cNvPicPr>
          <p:nvPr/>
        </p:nvPicPr>
        <p:blipFill>
          <a:blip r:embed="rId3">
            <a:extLst/>
          </a:blip>
          <a:stretch>
            <a:fillRect/>
          </a:stretch>
        </p:blipFill>
        <p:spPr>
          <a:xfrm rot="16200000">
            <a:off x="5350705" y="2388163"/>
            <a:ext cx="3726003" cy="2031785"/>
          </a:xfrm>
          <a:prstGeom prst="rect">
            <a:avLst/>
          </a:prstGeom>
          <a:ln w="12700">
            <a:miter lim="400000"/>
          </a:ln>
        </p:spPr>
      </p:pic>
      <p:sp>
        <p:nvSpPr>
          <p:cNvPr id="9" name="Text Placeholder 1"/>
          <p:cNvSpPr>
            <a:spLocks noGrp="1"/>
          </p:cNvSpPr>
          <p:nvPr>
            <p:ph type="body" sz="quarter" idx="16"/>
          </p:nvPr>
        </p:nvSpPr>
        <p:spPr>
          <a:xfrm>
            <a:off x="292101" y="5573544"/>
            <a:ext cx="7864718" cy="696797"/>
          </a:xfrm>
        </p:spPr>
        <p:txBody>
          <a:bodyPr>
            <a:normAutofit/>
          </a:bodyPr>
          <a:lstStyle/>
          <a:p>
            <a:pPr marL="0" indent="0" algn="ctr">
              <a:buNone/>
            </a:pPr>
            <a:r>
              <a:rPr lang="en-AU" dirty="0">
                <a:hlinkClick r:id="rId4"/>
              </a:rPr>
              <a:t>Aboriginal access and Aboriginal resources AEC</a:t>
            </a:r>
            <a:endParaRPr lang="en-AU" dirty="0"/>
          </a:p>
          <a:p>
            <a:pPr marL="0" indent="0" algn="ctr">
              <a:buNone/>
            </a:pP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ii Connecting with customers - aboriginal and </a:t>
            </a:r>
            <a:r>
              <a:rPr lang="en-AU" dirty="0" err="1" smtClean="0"/>
              <a:t>torres</a:t>
            </a:r>
            <a:r>
              <a:rPr lang="en-AU" dirty="0" smtClean="0"/>
              <a:t> strait islander V10.1 | Slide 9</a:t>
            </a:r>
            <a:endParaRPr lang="en-US" dirty="0"/>
          </a:p>
        </p:txBody>
      </p:sp>
    </p:spTree>
    <p:extLst>
      <p:ext uri="{BB962C8B-B14F-4D97-AF65-F5344CB8AC3E}">
        <p14:creationId xmlns:p14="http://schemas.microsoft.com/office/powerpoint/2010/main" val="1885171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C96DEE8-1AAA-4F33-BCB0-C52C1A64BA3D}" vid="{B50555E0-7569-4E0B-82AF-93C38F465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bc004-e012-4e16-96bc-814d70b6034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3E6E31CEDA1F4C90C5EA7356DECC63" ma:contentTypeVersion="11" ma:contentTypeDescription="Create a new document." ma:contentTypeScope="" ma:versionID="c4e43ea1c6e667d1d2d8fe487dc6595a">
  <xsd:schema xmlns:xsd="http://www.w3.org/2001/XMLSchema" xmlns:xs="http://www.w3.org/2001/XMLSchema" xmlns:p="http://schemas.microsoft.com/office/2006/metadata/properties" xmlns:ns2="fddd792d-8b18-46c1-9838-4ea12bf829f6" xmlns:ns3="7a1bc004-e012-4e16-96bc-814d70b60342" targetNamespace="http://schemas.microsoft.com/office/2006/metadata/properties" ma:root="true" ma:fieldsID="723e757b41520a4c8a66835e854ed7b4" ns2:_="" ns3:_="">
    <xsd:import namespace="fddd792d-8b18-46c1-9838-4ea12bf829f6"/>
    <xsd:import namespace="7a1bc004-e012-4e16-96bc-814d70b603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792d-8b18-46c1-9838-4ea12bf82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c004-e012-4e16-96bc-814d70b603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FDD30B-CA59-4EEC-A550-AA922C70C24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a1bc004-e012-4e16-96bc-814d70b60342"/>
    <ds:schemaRef ds:uri="fddd792d-8b18-46c1-9838-4ea12bf829f6"/>
    <ds:schemaRef ds:uri="http://www.w3.org/XML/1998/namespace"/>
    <ds:schemaRef ds:uri="http://purl.org/dc/dcmitype/"/>
  </ds:schemaRefs>
</ds:datastoreItem>
</file>

<file path=customXml/itemProps2.xml><?xml version="1.0" encoding="utf-8"?>
<ds:datastoreItem xmlns:ds="http://schemas.openxmlformats.org/officeDocument/2006/customXml" ds:itemID="{7ED0355A-64BE-432E-891D-00DD35DC9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792d-8b18-46c1-9838-4ea12bf829f6"/>
    <ds:schemaRef ds:uri="7a1bc004-e012-4e16-96bc-814d70b6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792688-C898-422E-8E86-D4B10C76B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Presentation1</Template>
  <TotalTime>425</TotalTime>
  <Words>2722</Words>
  <Application>Microsoft Office PowerPoint</Application>
  <PresentationFormat>On-screen Show (4:3)</PresentationFormat>
  <Paragraphs>295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Monaco</vt:lpstr>
      <vt:lpstr>System Font Regular</vt:lpstr>
      <vt:lpstr>Arial</vt:lpstr>
      <vt:lpstr>Arial Narrow</vt:lpstr>
      <vt:lpstr>Calibri</vt:lpstr>
      <vt:lpstr>Courier New</vt:lpstr>
      <vt:lpstr>Montserrat Medium</vt:lpstr>
      <vt:lpstr>Office Theme</vt:lpstr>
      <vt:lpstr>Excellence in School Administration framework – Relationships</vt:lpstr>
      <vt:lpstr>Structure of the module</vt:lpstr>
      <vt:lpstr>Delivery</vt:lpstr>
      <vt:lpstr>Outcome of the module – connecting with customers</vt:lpstr>
      <vt:lpstr>Outcome of this session – Aboriginal &amp; Torres Strait Islander customers</vt:lpstr>
      <vt:lpstr>Aboriginal and Torres strait islanders</vt:lpstr>
      <vt:lpstr>Aboriginal and Torres strait islanders</vt:lpstr>
      <vt:lpstr>Aboriginal and Torres strait islanders</vt:lpstr>
      <vt:lpstr>Cultural understanding – what you can do</vt:lpstr>
      <vt:lpstr>Cultural understanding – what you can do</vt:lpstr>
      <vt:lpstr>Reflecting on this session – Aboriginal &amp; Torres Strait Islander customers</vt:lpstr>
      <vt:lpstr>ESA relationship modules</vt:lpstr>
      <vt:lpstr>Professional learning information, resources and course catalogue for non-teaching staff </vt:lpstr>
      <vt:lpstr>Professional learning for non-teaching staff (PLNTS) catalogue</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School Administration framework – Relationships - 1.3 (b) ii Connecting with customers - Aboriginal and Torres Strait Islander</dc:title>
  <dc:creator>Deefholts, John</dc:creator>
  <cp:lastModifiedBy>Martha Tromboukis</cp:lastModifiedBy>
  <cp:revision>58</cp:revision>
  <cp:lastPrinted>2018-09-13T06:50:27Z</cp:lastPrinted>
  <dcterms:created xsi:type="dcterms:W3CDTF">2019-10-24T03:18:37Z</dcterms:created>
  <dcterms:modified xsi:type="dcterms:W3CDTF">2020-05-01T05:06:15Z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0x010100213E6E31CEDA1F4C90C5EA7356DECC63</vt:lpwstr>
  </property>
  <property fmtid="{D5CDD505-2E9C-101B-9397-08002B2CF9AE}" pid="3" name="Order">
    <vt:r8>172100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