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1" r:id="rId2"/>
    <p:sldId id="340" r:id="rId3"/>
    <p:sldId id="332" r:id="rId4"/>
    <p:sldId id="334" r:id="rId5"/>
    <p:sldId id="335" r:id="rId6"/>
    <p:sldId id="336" r:id="rId7"/>
    <p:sldId id="337" r:id="rId8"/>
    <p:sldId id="338" r:id="rId9"/>
    <p:sldId id="339" r:id="rId10"/>
    <p:sldId id="342" r:id="rId11"/>
    <p:sldId id="343" r:id="rId12"/>
    <p:sldId id="333" r:id="rId13"/>
    <p:sldId id="344" r:id="rId14"/>
    <p:sldId id="341" r:id="rId15"/>
  </p:sldIdLst>
  <p:sldSz cx="9144000" cy="5143500" type="screen16x9"/>
  <p:notesSz cx="9939338" cy="6805613"/>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386" userDrawn="1">
          <p15:clr>
            <a:srgbClr val="A4A3A4"/>
          </p15:clr>
        </p15:guide>
        <p15:guide id="2" pos="2770" userDrawn="1">
          <p15:clr>
            <a:srgbClr val="A4A3A4"/>
          </p15:clr>
        </p15:guide>
        <p15:guide id="3" orient="horz" pos="1299" userDrawn="1">
          <p15:clr>
            <a:srgbClr val="A4A3A4"/>
          </p15:clr>
        </p15:guide>
        <p15:guide id="4" pos="5090" userDrawn="1">
          <p15:clr>
            <a:srgbClr val="A4A3A4"/>
          </p15:clr>
        </p15:guide>
        <p15:guide id="5" orient="horz" pos="3938" userDrawn="1">
          <p15:clr>
            <a:srgbClr val="A4A3A4"/>
          </p15:clr>
        </p15:guide>
        <p15:guide id="6" orient="horz" pos="2144" userDrawn="1">
          <p15:clr>
            <a:srgbClr val="A4A3A4"/>
          </p15:clr>
        </p15:guide>
        <p15:guide id="7" pos="1704" userDrawn="1">
          <p15:clr>
            <a:srgbClr val="A4A3A4"/>
          </p15:clr>
        </p15:guide>
        <p15:guide id="8" pos="31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BC2"/>
    <a:srgbClr val="E8F2F5"/>
    <a:srgbClr val="00ABC3"/>
    <a:srgbClr val="FFFFFF"/>
    <a:srgbClr val="00C3DE"/>
    <a:srgbClr val="00B4D0"/>
    <a:srgbClr val="00B1CA"/>
    <a:srgbClr val="FFE7A8"/>
    <a:srgbClr val="425968"/>
    <a:srgbClr val="00B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17317" autoAdjust="0"/>
  </p:normalViewPr>
  <p:slideViewPr>
    <p:cSldViewPr snapToObjects="1">
      <p:cViewPr>
        <p:scale>
          <a:sx n="100" d="100"/>
          <a:sy n="100" d="100"/>
        </p:scale>
        <p:origin x="36" y="-57"/>
      </p:cViewPr>
      <p:guideLst>
        <p:guide orient="horz" pos="1620"/>
        <p:guide pos="2880"/>
      </p:guideLst>
    </p:cSldViewPr>
  </p:slideViewPr>
  <p:notesTextViewPr>
    <p:cViewPr>
      <p:scale>
        <a:sx n="150" d="100"/>
        <a:sy n="150" d="100"/>
      </p:scale>
      <p:origin x="0" y="0"/>
    </p:cViewPr>
  </p:notesTextViewPr>
  <p:notesViewPr>
    <p:cSldViewPr snapToObjects="1">
      <p:cViewPr varScale="1">
        <p:scale>
          <a:sx n="141" d="100"/>
          <a:sy n="141" d="100"/>
        </p:scale>
        <p:origin x="-816" y="-78"/>
      </p:cViewPr>
      <p:guideLst>
        <p:guide orient="horz" pos="2386"/>
        <p:guide pos="2770"/>
        <p:guide orient="horz" pos="1299"/>
        <p:guide pos="5090"/>
        <p:guide orient="horz" pos="3938"/>
        <p:guide orient="horz" pos="2144"/>
        <p:guide pos="170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6888" cy="339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9275" y="0"/>
            <a:ext cx="4308475" cy="339725"/>
          </a:xfrm>
          <a:prstGeom prst="rect">
            <a:avLst/>
          </a:prstGeom>
        </p:spPr>
        <p:txBody>
          <a:bodyPr vert="horz" lIns="91440" tIns="45720" rIns="91440" bIns="45720" rtlCol="0"/>
          <a:lstStyle>
            <a:lvl1pPr algn="r">
              <a:defRPr sz="1200"/>
            </a:lvl1pPr>
          </a:lstStyle>
          <a:p>
            <a:fld id="{BB83F59F-B64B-43D4-BB46-C6AC062A82CD}" type="datetimeFigureOut">
              <a:rPr lang="en-AU" smtClean="0"/>
              <a:t>7/12/2018</a:t>
            </a:fld>
            <a:endParaRPr lang="en-AU"/>
          </a:p>
        </p:txBody>
      </p:sp>
      <p:sp>
        <p:nvSpPr>
          <p:cNvPr id="4" name="Footer Placeholder 3"/>
          <p:cNvSpPr>
            <a:spLocks noGrp="1"/>
          </p:cNvSpPr>
          <p:nvPr>
            <p:ph type="ftr" sz="quarter" idx="2"/>
          </p:nvPr>
        </p:nvSpPr>
        <p:spPr>
          <a:xfrm>
            <a:off x="0" y="6464300"/>
            <a:ext cx="4306888" cy="33972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9275" y="6464300"/>
            <a:ext cx="4308475" cy="339725"/>
          </a:xfrm>
          <a:prstGeom prst="rect">
            <a:avLst/>
          </a:prstGeom>
        </p:spPr>
        <p:txBody>
          <a:bodyPr vert="horz" lIns="91440" tIns="45720" rIns="91440" bIns="45720" rtlCol="0" anchor="b"/>
          <a:lstStyle>
            <a:lvl1pPr algn="r">
              <a:defRPr sz="1200"/>
            </a:lvl1pPr>
          </a:lstStyle>
          <a:p>
            <a:fld id="{26032B16-4873-4FFA-8E7A-A8AE0BF02D66}" type="slidenum">
              <a:rPr lang="en-AU" smtClean="0"/>
              <a:t>‹#›</a:t>
            </a:fld>
            <a:endParaRPr lang="en-AU"/>
          </a:p>
        </p:txBody>
      </p:sp>
    </p:spTree>
    <p:extLst>
      <p:ext uri="{BB962C8B-B14F-4D97-AF65-F5344CB8AC3E}">
        <p14:creationId xmlns:p14="http://schemas.microsoft.com/office/powerpoint/2010/main" val="20434508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7047" cy="340281"/>
          </a:xfrm>
          <a:prstGeom prst="rect">
            <a:avLst/>
          </a:prstGeom>
        </p:spPr>
        <p:txBody>
          <a:bodyPr vert="horz" lIns="86206" tIns="43103" rIns="86206" bIns="43103" rtlCol="0"/>
          <a:lstStyle>
            <a:lvl1pPr algn="l">
              <a:defRPr sz="1100"/>
            </a:lvl1pPr>
          </a:lstStyle>
          <a:p>
            <a:endParaRPr lang="en-AU"/>
          </a:p>
        </p:txBody>
      </p:sp>
      <p:sp>
        <p:nvSpPr>
          <p:cNvPr id="3" name="Date Placeholder 2"/>
          <p:cNvSpPr>
            <a:spLocks noGrp="1"/>
          </p:cNvSpPr>
          <p:nvPr>
            <p:ph type="dt" idx="1"/>
          </p:nvPr>
        </p:nvSpPr>
        <p:spPr>
          <a:xfrm>
            <a:off x="5629993" y="2"/>
            <a:ext cx="4307047" cy="340281"/>
          </a:xfrm>
          <a:prstGeom prst="rect">
            <a:avLst/>
          </a:prstGeom>
        </p:spPr>
        <p:txBody>
          <a:bodyPr vert="horz" lIns="86206" tIns="43103" rIns="86206" bIns="43103" rtlCol="0"/>
          <a:lstStyle>
            <a:lvl1pPr algn="r">
              <a:defRPr sz="1100"/>
            </a:lvl1pPr>
          </a:lstStyle>
          <a:p>
            <a:fld id="{816A575B-F4C7-4011-A893-9E91E51A3214}" type="datetimeFigureOut">
              <a:rPr lang="en-AU" smtClean="0"/>
              <a:t>7/12/2018</a:t>
            </a:fld>
            <a:endParaRPr lang="en-AU"/>
          </a:p>
        </p:txBody>
      </p:sp>
      <p:sp>
        <p:nvSpPr>
          <p:cNvPr id="4" name="Slide Image Placeholder 3"/>
          <p:cNvSpPr>
            <a:spLocks noGrp="1" noRot="1" noChangeAspect="1"/>
          </p:cNvSpPr>
          <p:nvPr>
            <p:ph type="sldImg" idx="2"/>
          </p:nvPr>
        </p:nvSpPr>
        <p:spPr>
          <a:xfrm>
            <a:off x="2700338" y="509588"/>
            <a:ext cx="4538662" cy="2552700"/>
          </a:xfrm>
          <a:prstGeom prst="rect">
            <a:avLst/>
          </a:prstGeom>
          <a:noFill/>
          <a:ln w="12700">
            <a:solidFill>
              <a:prstClr val="black"/>
            </a:solidFill>
          </a:ln>
        </p:spPr>
        <p:txBody>
          <a:bodyPr vert="horz" lIns="86206" tIns="43103" rIns="86206" bIns="43103" rtlCol="0" anchor="ctr"/>
          <a:lstStyle/>
          <a:p>
            <a:endParaRPr lang="en-AU"/>
          </a:p>
        </p:txBody>
      </p:sp>
      <p:sp>
        <p:nvSpPr>
          <p:cNvPr id="5" name="Notes Placeholder 4"/>
          <p:cNvSpPr>
            <a:spLocks noGrp="1"/>
          </p:cNvSpPr>
          <p:nvPr>
            <p:ph type="body" sz="quarter" idx="3"/>
          </p:nvPr>
        </p:nvSpPr>
        <p:spPr>
          <a:xfrm>
            <a:off x="993935" y="3232667"/>
            <a:ext cx="7951470" cy="3062526"/>
          </a:xfrm>
          <a:prstGeom prst="rect">
            <a:avLst/>
          </a:prstGeom>
        </p:spPr>
        <p:txBody>
          <a:bodyPr vert="horz" lIns="86206" tIns="43103" rIns="86206" bIns="431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464153"/>
            <a:ext cx="4307047" cy="340281"/>
          </a:xfrm>
          <a:prstGeom prst="rect">
            <a:avLst/>
          </a:prstGeom>
        </p:spPr>
        <p:txBody>
          <a:bodyPr vert="horz" lIns="86206" tIns="43103" rIns="86206" bIns="43103" rtlCol="0" anchor="b"/>
          <a:lstStyle>
            <a:lvl1pPr algn="l">
              <a:defRPr sz="1100"/>
            </a:lvl1pPr>
          </a:lstStyle>
          <a:p>
            <a:endParaRPr lang="en-AU"/>
          </a:p>
        </p:txBody>
      </p:sp>
      <p:sp>
        <p:nvSpPr>
          <p:cNvPr id="7" name="Slide Number Placeholder 6"/>
          <p:cNvSpPr>
            <a:spLocks noGrp="1"/>
          </p:cNvSpPr>
          <p:nvPr>
            <p:ph type="sldNum" sz="quarter" idx="5"/>
          </p:nvPr>
        </p:nvSpPr>
        <p:spPr>
          <a:xfrm>
            <a:off x="5629993" y="6464153"/>
            <a:ext cx="4307047" cy="340281"/>
          </a:xfrm>
          <a:prstGeom prst="rect">
            <a:avLst/>
          </a:prstGeom>
        </p:spPr>
        <p:txBody>
          <a:bodyPr vert="horz" lIns="86206" tIns="43103" rIns="86206" bIns="43103" rtlCol="0" anchor="b"/>
          <a:lstStyle>
            <a:lvl1pPr algn="r">
              <a:defRPr sz="1100"/>
            </a:lvl1pPr>
          </a:lstStyle>
          <a:p>
            <a:fld id="{6A09040B-DA09-4C58-8D66-C8AD5AEB9F52}" type="slidenum">
              <a:rPr lang="en-AU" smtClean="0"/>
              <a:t>‹#›</a:t>
            </a:fld>
            <a:endParaRPr lang="en-AU"/>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defRPr sz="1800" i="1"/>
            </a:pPr>
            <a:r>
              <a:rPr lang="en-AU" sz="1100" b="1" i="0" dirty="0" smtClean="0"/>
              <a:t>Note to presenter</a:t>
            </a:r>
          </a:p>
          <a:p>
            <a:pPr defTabSz="1025149">
              <a:lnSpc>
                <a:spcPct val="120000"/>
              </a:lnSpc>
              <a:defRPr sz="1800" i="1"/>
            </a:pPr>
            <a:r>
              <a:rPr lang="en-AU" sz="1100" b="1" i="0" dirty="0" smtClean="0"/>
              <a:t>Before commencing this module please read the separate Presenter Notes which outline all preparation required to successfully present</a:t>
            </a:r>
            <a:r>
              <a:rPr lang="en-AU" sz="1100" b="1" i="0" baseline="0" dirty="0" smtClean="0"/>
              <a:t> this module</a:t>
            </a:r>
            <a:r>
              <a:rPr lang="en-AU" sz="1100" b="1" i="0" dirty="0" smtClean="0"/>
              <a:t>. </a:t>
            </a:r>
          </a:p>
          <a:p>
            <a:pPr>
              <a:lnSpc>
                <a:spcPct val="120000"/>
              </a:lnSpc>
              <a:defRPr sz="1800" i="1"/>
            </a:pPr>
            <a:endParaRPr lang="en-AU" sz="1100" i="0" dirty="0" smtClean="0"/>
          </a:p>
          <a:p>
            <a:pPr>
              <a:lnSpc>
                <a:spcPct val="120000"/>
              </a:lnSpc>
              <a:defRPr sz="1800" i="1"/>
            </a:pPr>
            <a:r>
              <a:rPr lang="en-AU" sz="1100" i="0" dirty="0" smtClean="0"/>
              <a:t>Welcome to the </a:t>
            </a:r>
            <a:r>
              <a:rPr lang="en-AU" sz="1100" i="0" baseline="0" dirty="0" smtClean="0"/>
              <a:t>Team Objectives module </a:t>
            </a:r>
            <a:r>
              <a:rPr lang="en-AU" sz="1100" b="0" i="0" baseline="0" dirty="0" smtClean="0"/>
              <a:t>supporting the Achieving Team Objectives </a:t>
            </a:r>
            <a:r>
              <a:rPr lang="en-AU" sz="1100" i="0" baseline="0" dirty="0" smtClean="0"/>
              <a:t>focus area of the Excellence in School Administration (ESA) Framework.</a:t>
            </a:r>
            <a:endParaRPr lang="en-AU" sz="1100" i="0" dirty="0" smtClean="0"/>
          </a:p>
          <a:p>
            <a:pPr>
              <a:lnSpc>
                <a:spcPct val="120000"/>
              </a:lnSpc>
              <a:defRPr sz="1800" i="1"/>
            </a:pPr>
            <a:endParaRPr lang="en-AU" sz="1100" i="0" dirty="0" smtClean="0"/>
          </a:p>
          <a:p>
            <a:pPr>
              <a:lnSpc>
                <a:spcPct val="120000"/>
              </a:lnSpc>
              <a:defRPr sz="1800" i="1"/>
            </a:pPr>
            <a:r>
              <a:rPr lang="en-AU" sz="1100" i="0" dirty="0" smtClean="0"/>
              <a:t>This module is one of a series of modules which have been developed to support the implementation of the Framework and contains notes for the presenter and identifies resources for the participants.  </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17041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kern="1200" dirty="0" smtClean="0">
                <a:solidFill>
                  <a:schemeClr val="tx1"/>
                </a:solidFill>
                <a:effectLst/>
                <a:latin typeface="+mn-lt"/>
                <a:ea typeface="+mn-ea"/>
                <a:cs typeface="+mn-cs"/>
              </a:rPr>
              <a:t>Hand out the blank ‘TO DO LIST’ (refer to pre-reading)</a:t>
            </a:r>
            <a:endParaRPr lang="en-AU" sz="1100" kern="1200" dirty="0" smtClean="0">
              <a:solidFill>
                <a:schemeClr val="tx1"/>
              </a:solidFill>
              <a:effectLst/>
              <a:latin typeface="+mn-lt"/>
              <a:ea typeface="+mn-ea"/>
              <a:cs typeface="+mn-cs"/>
            </a:endParaRPr>
          </a:p>
          <a:p>
            <a:r>
              <a:rPr lang="en-AU" sz="1100" b="1" kern="1200" dirty="0" smtClean="0">
                <a:solidFill>
                  <a:schemeClr val="tx1"/>
                </a:solidFill>
                <a:effectLst/>
                <a:latin typeface="+mn-lt"/>
                <a:ea typeface="+mn-ea"/>
                <a:cs typeface="+mn-cs"/>
              </a:rPr>
              <a:t> </a:t>
            </a:r>
            <a:endParaRPr lang="en-AU" sz="1100" kern="1200" dirty="0" smtClean="0">
              <a:solidFill>
                <a:schemeClr val="tx1"/>
              </a:solidFill>
              <a:effectLst/>
              <a:latin typeface="+mn-lt"/>
              <a:ea typeface="+mn-ea"/>
              <a:cs typeface="+mn-cs"/>
            </a:endParaRPr>
          </a:p>
          <a:p>
            <a:r>
              <a:rPr lang="en-AU" sz="1100" kern="1200" dirty="0" smtClean="0">
                <a:solidFill>
                  <a:schemeClr val="tx1"/>
                </a:solidFill>
                <a:effectLst/>
                <a:latin typeface="+mn-lt"/>
                <a:ea typeface="+mn-ea"/>
                <a:cs typeface="+mn-cs"/>
              </a:rPr>
              <a:t>This is a simple ‘to do list’ that can be used to prioritise your day.</a:t>
            </a:r>
          </a:p>
          <a:p>
            <a:pPr marL="171450" lvl="0" indent="-171450">
              <a:buFont typeface="Arial" panose="020B0604020202020204" pitchFamily="34" charset="0"/>
              <a:buChar char="•"/>
            </a:pPr>
            <a:r>
              <a:rPr lang="en-AU" sz="1100" kern="1200" dirty="0" smtClean="0">
                <a:solidFill>
                  <a:schemeClr val="tx1"/>
                </a:solidFill>
                <a:effectLst/>
                <a:latin typeface="+mn-lt"/>
                <a:ea typeface="+mn-ea"/>
                <a:cs typeface="+mn-cs"/>
              </a:rPr>
              <a:t>the priority is a rating between 1 the lowest priority to 5 the highest priority</a:t>
            </a:r>
          </a:p>
          <a:p>
            <a:pPr marL="171450" lvl="0" indent="-171450">
              <a:buFont typeface="Arial" panose="020B0604020202020204" pitchFamily="34" charset="0"/>
              <a:buChar char="•"/>
            </a:pPr>
            <a:r>
              <a:rPr lang="en-AU" sz="1100" kern="1200" dirty="0" smtClean="0">
                <a:solidFill>
                  <a:schemeClr val="tx1"/>
                </a:solidFill>
                <a:effectLst/>
                <a:latin typeface="+mn-lt"/>
                <a:ea typeface="+mn-ea"/>
                <a:cs typeface="+mn-cs"/>
              </a:rPr>
              <a:t>due date is when the task is needed to be completed by – sometimes this affects the priority rating higher or lower</a:t>
            </a:r>
          </a:p>
          <a:p>
            <a:pPr marL="171450" lvl="0" indent="-171450">
              <a:buFont typeface="Arial" panose="020B0604020202020204" pitchFamily="34" charset="0"/>
              <a:buChar char="•"/>
            </a:pPr>
            <a:r>
              <a:rPr lang="en-AU" sz="1100" kern="1200" dirty="0" smtClean="0">
                <a:solidFill>
                  <a:schemeClr val="tx1"/>
                </a:solidFill>
                <a:effectLst/>
                <a:latin typeface="+mn-lt"/>
                <a:ea typeface="+mn-ea"/>
                <a:cs typeface="+mn-cs"/>
              </a:rPr>
              <a:t>what is identifying the task that needs to be completed – is it dependent on another task being completed – is the other task rated higher in priority than this one?</a:t>
            </a:r>
          </a:p>
          <a:p>
            <a:pPr marL="171450" lvl="0" indent="-171450">
              <a:buFont typeface="Arial" panose="020B0604020202020204" pitchFamily="34" charset="0"/>
              <a:buChar char="•"/>
            </a:pPr>
            <a:r>
              <a:rPr lang="en-AU" sz="1100" kern="1200" dirty="0" smtClean="0">
                <a:solidFill>
                  <a:schemeClr val="tx1"/>
                </a:solidFill>
                <a:effectLst/>
                <a:latin typeface="+mn-lt"/>
                <a:ea typeface="+mn-ea"/>
                <a:cs typeface="+mn-cs"/>
              </a:rPr>
              <a:t>who do you need to report to about this task – this can sometimes be helpful when you need to report that you might not make the deadline or need more information or clarification on the task</a:t>
            </a:r>
          </a:p>
          <a:p>
            <a:pPr marL="171450" lvl="0" indent="-171450">
              <a:buFont typeface="Arial" panose="020B0604020202020204" pitchFamily="34" charset="0"/>
              <a:buChar char="•"/>
            </a:pPr>
            <a:r>
              <a:rPr lang="en-AU" sz="1100" kern="1200" dirty="0" smtClean="0">
                <a:solidFill>
                  <a:schemeClr val="tx1"/>
                </a:solidFill>
                <a:effectLst/>
                <a:latin typeface="+mn-lt"/>
                <a:ea typeface="+mn-ea"/>
                <a:cs typeface="+mn-cs"/>
              </a:rPr>
              <a:t>in progress means where you are up to with that task or if someone else needs to do part of the task </a:t>
            </a:r>
          </a:p>
          <a:p>
            <a:pPr marL="171450" lvl="0" indent="-171450">
              <a:buFont typeface="Arial" panose="020B0604020202020204" pitchFamily="34" charset="0"/>
              <a:buChar char="•"/>
            </a:pPr>
            <a:r>
              <a:rPr lang="en-AU" sz="1100" kern="1200" dirty="0" smtClean="0">
                <a:solidFill>
                  <a:schemeClr val="tx1"/>
                </a:solidFill>
                <a:effectLst/>
                <a:latin typeface="+mn-lt"/>
                <a:ea typeface="+mn-ea"/>
                <a:cs typeface="+mn-cs"/>
              </a:rPr>
              <a:t>done - can be a tick or cross indicating at the end of the day/week that this task was completed or not completed.</a:t>
            </a:r>
          </a:p>
          <a:p>
            <a:r>
              <a:rPr lang="en-AU" sz="1100" kern="1200" dirty="0" smtClean="0">
                <a:solidFill>
                  <a:schemeClr val="tx1"/>
                </a:solidFill>
                <a:effectLst/>
                <a:latin typeface="+mn-lt"/>
                <a:ea typeface="+mn-ea"/>
                <a:cs typeface="+mn-cs"/>
              </a:rPr>
              <a:t> </a:t>
            </a:r>
          </a:p>
          <a:p>
            <a:r>
              <a:rPr lang="en-AU" sz="1100" kern="1200" dirty="0" smtClean="0">
                <a:solidFill>
                  <a:schemeClr val="tx1"/>
                </a:solidFill>
                <a:effectLst/>
                <a:latin typeface="+mn-lt"/>
                <a:ea typeface="+mn-ea"/>
                <a:cs typeface="+mn-cs"/>
              </a:rPr>
              <a:t>Having a ‘to do list’ also gives you a tracking tool if you need to report on where you are at with your tasks.</a:t>
            </a:r>
          </a:p>
          <a:p>
            <a:r>
              <a:rPr lang="en-AU" sz="1100" kern="1200" dirty="0" smtClean="0">
                <a:solidFill>
                  <a:schemeClr val="tx1"/>
                </a:solidFill>
                <a:effectLst/>
                <a:latin typeface="+mn-lt"/>
                <a:ea typeface="+mn-ea"/>
                <a:cs typeface="+mn-cs"/>
              </a:rPr>
              <a:t> </a:t>
            </a:r>
          </a:p>
          <a:p>
            <a:r>
              <a:rPr lang="en-AU" sz="1100" b="1" kern="1200" dirty="0" smtClean="0">
                <a:solidFill>
                  <a:schemeClr val="tx1"/>
                </a:solidFill>
                <a:effectLst/>
                <a:latin typeface="+mn-lt"/>
                <a:ea typeface="+mn-ea"/>
                <a:cs typeface="+mn-cs"/>
              </a:rPr>
              <a:t>Activity</a:t>
            </a:r>
            <a:endParaRPr lang="en-AU" sz="1100" kern="1200" dirty="0" smtClean="0">
              <a:solidFill>
                <a:schemeClr val="tx1"/>
              </a:solidFill>
              <a:effectLst/>
              <a:latin typeface="+mn-lt"/>
              <a:ea typeface="+mn-ea"/>
              <a:cs typeface="+mn-cs"/>
            </a:endParaRPr>
          </a:p>
          <a:p>
            <a:r>
              <a:rPr lang="en-AU" sz="1100" b="1" kern="1200" dirty="0" smtClean="0">
                <a:solidFill>
                  <a:schemeClr val="tx1"/>
                </a:solidFill>
                <a:effectLst/>
                <a:latin typeface="+mn-lt"/>
                <a:ea typeface="+mn-ea"/>
                <a:cs typeface="+mn-cs"/>
              </a:rPr>
              <a:t>(5 minutes)</a:t>
            </a:r>
            <a:endParaRPr lang="en-AU" sz="1100" kern="1200" dirty="0" smtClean="0">
              <a:solidFill>
                <a:schemeClr val="tx1"/>
              </a:solidFill>
              <a:effectLst/>
              <a:latin typeface="+mn-lt"/>
              <a:ea typeface="+mn-ea"/>
              <a:cs typeface="+mn-cs"/>
            </a:endParaRPr>
          </a:p>
          <a:p>
            <a:r>
              <a:rPr lang="en-AU" sz="1100" kern="1200" dirty="0" smtClean="0">
                <a:solidFill>
                  <a:schemeClr val="tx1"/>
                </a:solidFill>
                <a:effectLst/>
                <a:latin typeface="+mn-lt"/>
                <a:ea typeface="+mn-ea"/>
                <a:cs typeface="+mn-cs"/>
              </a:rPr>
              <a:t> </a:t>
            </a:r>
          </a:p>
          <a:p>
            <a:r>
              <a:rPr lang="en-AU" sz="1100" b="1" kern="1200" dirty="0" smtClean="0">
                <a:solidFill>
                  <a:schemeClr val="tx1"/>
                </a:solidFill>
                <a:effectLst/>
                <a:latin typeface="+mn-lt"/>
                <a:ea typeface="+mn-ea"/>
                <a:cs typeface="+mn-cs"/>
              </a:rPr>
              <a:t>Ask participants to prioritise a typical work day for themselves.</a:t>
            </a:r>
            <a:endParaRPr lang="en-AU" sz="1100" kern="1200" dirty="0" smtClean="0">
              <a:solidFill>
                <a:schemeClr val="tx1"/>
              </a:solidFill>
              <a:effectLst/>
              <a:latin typeface="+mn-lt"/>
              <a:ea typeface="+mn-ea"/>
              <a:cs typeface="+mn-cs"/>
            </a:endParaRPr>
          </a:p>
          <a:p>
            <a:r>
              <a:rPr lang="en-AU" sz="11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QUESTION</a:t>
            </a:r>
            <a:r>
              <a:rPr lang="en-AU" sz="1100" b="1" kern="1200" dirty="0" smtClean="0">
                <a:solidFill>
                  <a:schemeClr val="tx1"/>
                </a:solidFill>
                <a:effectLst/>
                <a:latin typeface="+mn-lt"/>
                <a:ea typeface="+mn-ea"/>
                <a:cs typeface="+mn-cs"/>
              </a:rPr>
              <a:t>: </a:t>
            </a:r>
            <a:r>
              <a:rPr lang="en-AU" sz="1100" kern="1200" dirty="0" smtClean="0">
                <a:solidFill>
                  <a:schemeClr val="tx1"/>
                </a:solidFill>
                <a:effectLst/>
                <a:latin typeface="+mn-lt"/>
                <a:ea typeface="+mn-ea"/>
                <a:cs typeface="+mn-cs"/>
              </a:rPr>
              <a:t>Would anyone like to share their ‘to do list’ with the group?</a:t>
            </a:r>
          </a:p>
          <a:p>
            <a:r>
              <a:rPr lang="en-AU" sz="1100" b="1" kern="1200" dirty="0" smtClean="0">
                <a:solidFill>
                  <a:schemeClr val="tx1"/>
                </a:solidFill>
                <a:effectLst/>
                <a:latin typeface="+mn-lt"/>
                <a:ea typeface="+mn-ea"/>
                <a:cs typeface="+mn-cs"/>
              </a:rPr>
              <a:t>(3 minutes)</a:t>
            </a:r>
          </a:p>
          <a:p>
            <a:endParaRPr lang="en-AU" sz="1100" b="1" kern="1200" dirty="0" smtClean="0">
              <a:solidFill>
                <a:schemeClr val="tx1"/>
              </a:solidFill>
              <a:effectLst/>
              <a:latin typeface="+mn-lt"/>
              <a:ea typeface="+mn-ea"/>
              <a:cs typeface="+mn-cs"/>
            </a:endParaRPr>
          </a:p>
          <a:p>
            <a:r>
              <a:rPr lang="en-AU" sz="1100" b="1" kern="1200" dirty="0" smtClean="0">
                <a:solidFill>
                  <a:schemeClr val="tx1"/>
                </a:solidFill>
                <a:effectLst/>
                <a:latin typeface="+mn-lt"/>
                <a:ea typeface="+mn-ea"/>
                <a:cs typeface="+mn-cs"/>
              </a:rPr>
              <a:t>QUESTION: </a:t>
            </a:r>
            <a:r>
              <a:rPr lang="en-AU" sz="1100" b="0" kern="1200" dirty="0" smtClean="0">
                <a:solidFill>
                  <a:schemeClr val="tx1"/>
                </a:solidFill>
                <a:effectLst/>
                <a:latin typeface="+mn-lt"/>
                <a:ea typeface="+mn-ea"/>
                <a:cs typeface="+mn-cs"/>
              </a:rPr>
              <a:t>Are there</a:t>
            </a:r>
            <a:r>
              <a:rPr lang="en-AU" sz="1100" b="0" kern="1200" baseline="0" dirty="0" smtClean="0">
                <a:solidFill>
                  <a:schemeClr val="tx1"/>
                </a:solidFill>
                <a:effectLst/>
                <a:latin typeface="+mn-lt"/>
                <a:ea typeface="+mn-ea"/>
                <a:cs typeface="+mn-cs"/>
              </a:rPr>
              <a:t> other strategies which you use and can share, about how you prioritise or how your team can work collaboratively?</a:t>
            </a:r>
          </a:p>
          <a:p>
            <a:r>
              <a:rPr lang="en-AU" sz="1100" b="1" kern="1200" baseline="0" dirty="0" smtClean="0">
                <a:solidFill>
                  <a:schemeClr val="tx1"/>
                </a:solidFill>
                <a:effectLst/>
                <a:latin typeface="+mn-lt"/>
                <a:ea typeface="+mn-ea"/>
                <a:cs typeface="+mn-cs"/>
              </a:rPr>
              <a:t>(2 minutes)</a:t>
            </a:r>
          </a:p>
          <a:p>
            <a:endParaRPr lang="en-AU"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10</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18426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kern="1200" dirty="0" smtClean="0">
                <a:solidFill>
                  <a:schemeClr val="tx1"/>
                </a:solidFill>
                <a:effectLst/>
                <a:latin typeface="+mn-lt"/>
                <a:ea typeface="+mn-ea"/>
                <a:cs typeface="+mn-cs"/>
              </a:rPr>
              <a:t>Despite the preparation</a:t>
            </a:r>
            <a:r>
              <a:rPr lang="en-AU" sz="1100" kern="1200" baseline="0" dirty="0" smtClean="0">
                <a:solidFill>
                  <a:schemeClr val="tx1"/>
                </a:solidFill>
                <a:effectLst/>
                <a:latin typeface="+mn-lt"/>
                <a:ea typeface="+mn-ea"/>
                <a:cs typeface="+mn-cs"/>
              </a:rPr>
              <a:t> of a priority and ‘to do list’, circumstances often change rapidly in a school which can mean even with your preparation you might not get to complete the tasks in the time you wanted to.</a:t>
            </a:r>
          </a:p>
          <a:p>
            <a:r>
              <a:rPr lang="en-AU" sz="1100" kern="1200" baseline="0" dirty="0" smtClean="0">
                <a:solidFill>
                  <a:schemeClr val="tx1"/>
                </a:solidFill>
                <a:effectLst/>
                <a:latin typeface="+mn-lt"/>
                <a:ea typeface="+mn-ea"/>
                <a:cs typeface="+mn-cs"/>
              </a:rPr>
              <a:t>It is the nature of a school that everyone’s daily routine is interrupted. </a:t>
            </a:r>
          </a:p>
          <a:p>
            <a:pPr marL="0" marR="0" indent="0" algn="l" defTabSz="914400" rtl="0" eaLnBrk="1" fontAlgn="auto" latinLnBrk="0" hangingPunct="1">
              <a:lnSpc>
                <a:spcPct val="100000"/>
              </a:lnSpc>
              <a:spcBef>
                <a:spcPts val="0"/>
              </a:spcBef>
              <a:spcAft>
                <a:spcPts val="0"/>
              </a:spcAft>
              <a:buClrTx/>
              <a:buSzTx/>
              <a:buFontTx/>
              <a:buNone/>
              <a:tabLst/>
              <a:defRPr/>
            </a:pPr>
            <a:r>
              <a:rPr lang="en-AU" sz="1100" kern="1200" baseline="0" dirty="0" smtClean="0">
                <a:solidFill>
                  <a:schemeClr val="tx1"/>
                </a:solidFill>
                <a:effectLst/>
                <a:latin typeface="+mn-lt"/>
                <a:ea typeface="+mn-ea"/>
                <a:cs typeface="+mn-cs"/>
              </a:rPr>
              <a:t>For example a sick child comes to the office, the principal requests an urgent report on student data that the Director has requested or a teacher requires urgent editing and copying of a permission note that needs to go out on the same day to 200 students.</a:t>
            </a:r>
          </a:p>
          <a:p>
            <a:endParaRPr lang="en-AU" sz="1100" kern="1200" baseline="0" dirty="0" smtClean="0">
              <a:solidFill>
                <a:schemeClr val="tx1"/>
              </a:solidFill>
              <a:effectLst/>
              <a:latin typeface="+mn-lt"/>
              <a:ea typeface="+mn-ea"/>
              <a:cs typeface="+mn-cs"/>
            </a:endParaRPr>
          </a:p>
          <a:p>
            <a:r>
              <a:rPr lang="en-AU" sz="1100" kern="1200" baseline="0" dirty="0" smtClean="0">
                <a:solidFill>
                  <a:schemeClr val="tx1"/>
                </a:solidFill>
                <a:effectLst/>
                <a:latin typeface="+mn-lt"/>
                <a:ea typeface="+mn-ea"/>
                <a:cs typeface="+mn-cs"/>
              </a:rPr>
              <a:t>If you have a top priority that you know must be completed in a certain timeframe but there is a constant stream of interruptions stopping you from doing this – ask for help.</a:t>
            </a:r>
          </a:p>
          <a:p>
            <a:r>
              <a:rPr lang="en-AU" sz="1100" kern="1200" baseline="0" dirty="0" smtClean="0">
                <a:solidFill>
                  <a:schemeClr val="tx1"/>
                </a:solidFill>
                <a:effectLst/>
                <a:latin typeface="+mn-lt"/>
                <a:ea typeface="+mn-ea"/>
                <a:cs typeface="+mn-cs"/>
              </a:rPr>
              <a:t>It is important to be able to respond flexibly to these situations as they arise but keep in the back of your mind the priorities in your ‘to do list’ and what you can realistically achieve when you can get back to it.</a:t>
            </a:r>
          </a:p>
          <a:p>
            <a:r>
              <a:rPr lang="en-AU" sz="1100" kern="1200" baseline="0" dirty="0" smtClean="0">
                <a:solidFill>
                  <a:schemeClr val="tx1"/>
                </a:solidFill>
                <a:effectLst/>
                <a:latin typeface="+mn-lt"/>
                <a:ea typeface="+mn-ea"/>
                <a:cs typeface="+mn-cs"/>
              </a:rPr>
              <a:t>Ask a colleague if they can edit the permission note for the teacher while you complete the priority but you will do the photocopying of the note.</a:t>
            </a:r>
          </a:p>
          <a:p>
            <a:r>
              <a:rPr lang="en-AU" sz="1100" kern="1200" baseline="0" dirty="0" smtClean="0">
                <a:solidFill>
                  <a:schemeClr val="tx1"/>
                </a:solidFill>
                <a:effectLst/>
                <a:latin typeface="+mn-lt"/>
                <a:ea typeface="+mn-ea"/>
                <a:cs typeface="+mn-cs"/>
              </a:rPr>
              <a:t>Ask your school administrative manager for help with the priority task as you have spent 1 hour tending to a sick child.</a:t>
            </a:r>
          </a:p>
          <a:p>
            <a:r>
              <a:rPr lang="en-AU" sz="1100" kern="1200" baseline="0" dirty="0" smtClean="0">
                <a:solidFill>
                  <a:schemeClr val="tx1"/>
                </a:solidFill>
                <a:effectLst/>
                <a:latin typeface="+mn-lt"/>
                <a:ea typeface="+mn-ea"/>
                <a:cs typeface="+mn-cs"/>
              </a:rPr>
              <a:t>See your supervisor and let them know that with all the interruptions you are struggling to complete the task within the timeframe required.</a:t>
            </a:r>
          </a:p>
          <a:p>
            <a:endParaRPr lang="en-AU" sz="1100" kern="1200" baseline="0" dirty="0" smtClean="0">
              <a:solidFill>
                <a:schemeClr val="tx1"/>
              </a:solidFill>
              <a:effectLst/>
              <a:latin typeface="+mn-lt"/>
              <a:ea typeface="+mn-ea"/>
              <a:cs typeface="+mn-cs"/>
            </a:endParaRPr>
          </a:p>
          <a:p>
            <a:r>
              <a:rPr lang="en-AU" sz="1100" kern="1200" baseline="0" dirty="0" smtClean="0">
                <a:solidFill>
                  <a:schemeClr val="tx1"/>
                </a:solidFill>
                <a:effectLst/>
                <a:latin typeface="+mn-lt"/>
                <a:ea typeface="+mn-ea"/>
                <a:cs typeface="+mn-cs"/>
              </a:rPr>
              <a:t>Don’t give up on your ‘to do list’, rollover any tasks not completed to the next day and start again.</a:t>
            </a:r>
          </a:p>
          <a:p>
            <a:endParaRPr lang="en-AU" sz="1100" kern="1200" baseline="0" dirty="0" smtClean="0">
              <a:solidFill>
                <a:schemeClr val="tx1"/>
              </a:solidFill>
              <a:effectLst/>
              <a:latin typeface="+mn-lt"/>
              <a:ea typeface="+mn-ea"/>
              <a:cs typeface="+mn-cs"/>
            </a:endParaRPr>
          </a:p>
          <a:p>
            <a:r>
              <a:rPr lang="en-AU" sz="1100" b="1" kern="1200" baseline="0" dirty="0" smtClean="0">
                <a:solidFill>
                  <a:schemeClr val="tx1"/>
                </a:solidFill>
                <a:effectLst/>
                <a:latin typeface="+mn-lt"/>
                <a:ea typeface="+mn-ea"/>
                <a:cs typeface="+mn-cs"/>
              </a:rPr>
              <a:t>QUESTION: </a:t>
            </a:r>
            <a:r>
              <a:rPr lang="en-AU" sz="1100" kern="1200" baseline="0" dirty="0" smtClean="0">
                <a:solidFill>
                  <a:schemeClr val="tx1"/>
                </a:solidFill>
                <a:effectLst/>
                <a:latin typeface="+mn-lt"/>
                <a:ea typeface="+mn-ea"/>
                <a:cs typeface="+mn-cs"/>
              </a:rPr>
              <a:t>What circumstances do you think are important enough that you should interrupt your ‘to do list’ tasks for?</a:t>
            </a:r>
          </a:p>
          <a:p>
            <a:r>
              <a:rPr lang="en-AU" sz="1100" b="1" kern="1200" baseline="0" dirty="0" smtClean="0">
                <a:solidFill>
                  <a:schemeClr val="tx1"/>
                </a:solidFill>
                <a:effectLst/>
                <a:latin typeface="+mn-lt"/>
                <a:ea typeface="+mn-ea"/>
                <a:cs typeface="+mn-cs"/>
              </a:rPr>
              <a:t>ANSWER: </a:t>
            </a:r>
          </a:p>
          <a:p>
            <a:pPr marL="171450" indent="-171450">
              <a:buFont typeface="Arial" panose="020B0604020202020204" pitchFamily="34" charset="0"/>
              <a:buChar char="•"/>
            </a:pPr>
            <a:r>
              <a:rPr lang="en-AU" sz="1100" b="0" kern="1200" baseline="0" dirty="0" smtClean="0">
                <a:solidFill>
                  <a:schemeClr val="tx1"/>
                </a:solidFill>
                <a:effectLst/>
                <a:latin typeface="+mn-lt"/>
                <a:ea typeface="+mn-ea"/>
                <a:cs typeface="+mn-cs"/>
              </a:rPr>
              <a:t>maintenance issue that if not addressed would present a health hazard for example plumbing</a:t>
            </a:r>
          </a:p>
          <a:p>
            <a:pPr marL="171450" indent="-171450">
              <a:buFont typeface="Arial" panose="020B0604020202020204" pitchFamily="34" charset="0"/>
              <a:buChar char="•"/>
            </a:pPr>
            <a:r>
              <a:rPr lang="en-AU" sz="1100" b="0" kern="1200" baseline="0" dirty="0" smtClean="0">
                <a:solidFill>
                  <a:schemeClr val="tx1"/>
                </a:solidFill>
                <a:effectLst/>
                <a:latin typeface="+mn-lt"/>
                <a:ea typeface="+mn-ea"/>
                <a:cs typeface="+mn-cs"/>
              </a:rPr>
              <a:t>emergency evacuations, lockdown, lockout</a:t>
            </a:r>
          </a:p>
          <a:p>
            <a:pPr marL="171450" indent="-171450">
              <a:buFont typeface="Arial" panose="020B0604020202020204" pitchFamily="34" charset="0"/>
              <a:buChar char="•"/>
            </a:pPr>
            <a:r>
              <a:rPr lang="en-AU" sz="1100" b="0" kern="1200" baseline="0" dirty="0" smtClean="0">
                <a:solidFill>
                  <a:schemeClr val="tx1"/>
                </a:solidFill>
                <a:effectLst/>
                <a:latin typeface="+mn-lt"/>
                <a:ea typeface="+mn-ea"/>
                <a:cs typeface="+mn-cs"/>
              </a:rPr>
              <a:t>urgent repair to classroom equipment </a:t>
            </a:r>
            <a:r>
              <a:rPr lang="en-AU" sz="1100" b="0" kern="1200" baseline="0" dirty="0" err="1" smtClean="0">
                <a:solidFill>
                  <a:schemeClr val="tx1"/>
                </a:solidFill>
                <a:effectLst/>
                <a:latin typeface="+mn-lt"/>
                <a:ea typeface="+mn-ea"/>
                <a:cs typeface="+mn-cs"/>
              </a:rPr>
              <a:t>ie</a:t>
            </a:r>
            <a:r>
              <a:rPr lang="en-AU" sz="1100" b="0" kern="1200" baseline="0" dirty="0" smtClean="0">
                <a:solidFill>
                  <a:schemeClr val="tx1"/>
                </a:solidFill>
                <a:effectLst/>
                <a:latin typeface="+mn-lt"/>
                <a:ea typeface="+mn-ea"/>
                <a:cs typeface="+mn-cs"/>
              </a:rPr>
              <a:t> broken window</a:t>
            </a:r>
          </a:p>
          <a:p>
            <a:pPr marL="171450" indent="-171450">
              <a:buFont typeface="Arial" panose="020B0604020202020204" pitchFamily="34" charset="0"/>
              <a:buChar char="•"/>
            </a:pPr>
            <a:r>
              <a:rPr lang="en-AU" sz="1100" b="0" kern="1200" baseline="0" dirty="0" smtClean="0">
                <a:solidFill>
                  <a:schemeClr val="tx1"/>
                </a:solidFill>
                <a:effectLst/>
                <a:latin typeface="+mn-lt"/>
                <a:ea typeface="+mn-ea"/>
                <a:cs typeface="+mn-cs"/>
              </a:rPr>
              <a:t>general student or teacher interruptions</a:t>
            </a:r>
          </a:p>
          <a:p>
            <a:pPr marL="171450" indent="-171450">
              <a:buFont typeface="Arial" panose="020B0604020202020204" pitchFamily="34" charset="0"/>
              <a:buChar char="•"/>
            </a:pPr>
            <a:r>
              <a:rPr lang="en-AU" sz="1100" b="0" kern="1200" baseline="0" dirty="0" smtClean="0">
                <a:solidFill>
                  <a:schemeClr val="tx1"/>
                </a:solidFill>
                <a:effectLst/>
                <a:latin typeface="+mn-lt"/>
                <a:ea typeface="+mn-ea"/>
                <a:cs typeface="+mn-cs"/>
              </a:rPr>
              <a:t>staff off sick</a:t>
            </a:r>
          </a:p>
          <a:p>
            <a:endParaRPr lang="en-AU"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11</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18426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buSzPct val="75000"/>
              <a:defRPr sz="1800" i="1"/>
            </a:pPr>
            <a:r>
              <a:rPr lang="en-AU" sz="1100" b="1" i="0" dirty="0" smtClean="0"/>
              <a:t>Ask participants to reflect on what they have learned in this module</a:t>
            </a:r>
          </a:p>
          <a:p>
            <a:pPr marL="0" marR="0" indent="0" algn="l" defTabSz="1025149" rtl="0" eaLnBrk="1" fontAlgn="auto" latinLnBrk="0" hangingPunct="1">
              <a:lnSpc>
                <a:spcPct val="120000"/>
              </a:lnSpc>
              <a:spcBef>
                <a:spcPts val="0"/>
              </a:spcBef>
              <a:spcAft>
                <a:spcPts val="0"/>
              </a:spcAft>
              <a:buClrTx/>
              <a:buSzPct val="75000"/>
              <a:buFontTx/>
              <a:buNone/>
              <a:tabLst/>
              <a:defRPr sz="1800" i="1"/>
            </a:pPr>
            <a:endParaRPr lang="en-AU" sz="1100" i="0" dirty="0" smtClean="0"/>
          </a:p>
          <a:p>
            <a:pPr marL="0" marR="0" indent="0" algn="l" defTabSz="1025149" rtl="0" eaLnBrk="1" fontAlgn="auto" latinLnBrk="0" hangingPunct="1">
              <a:lnSpc>
                <a:spcPct val="120000"/>
              </a:lnSpc>
              <a:spcBef>
                <a:spcPts val="0"/>
              </a:spcBef>
              <a:spcAft>
                <a:spcPts val="0"/>
              </a:spcAft>
              <a:buClrTx/>
              <a:buSzPct val="75000"/>
              <a:buFontTx/>
              <a:buNone/>
              <a:tabLst/>
              <a:defRPr sz="1800" i="1"/>
            </a:pPr>
            <a:r>
              <a:rPr lang="en-AU" sz="1100" i="0" dirty="0" smtClean="0"/>
              <a:t>Has this module given you an understanding of:</a:t>
            </a:r>
          </a:p>
          <a:p>
            <a:pPr defTabSz="1025149">
              <a:lnSpc>
                <a:spcPct val="120000"/>
              </a:lnSpc>
              <a:buSzPct val="75000"/>
              <a:defRPr sz="1800" i="1"/>
            </a:pPr>
            <a:endParaRPr lang="en-AU" sz="1100" b="1" i="0" dirty="0" smtClean="0"/>
          </a:p>
          <a:p>
            <a:pPr marL="285750" indent="-285750">
              <a:buFont typeface="Arial" panose="020B0604020202020204" pitchFamily="34" charset="0"/>
              <a:buChar char="•"/>
            </a:pPr>
            <a:r>
              <a:rPr lang="en-AU" sz="1100" dirty="0" smtClean="0"/>
              <a:t>how to understand and contribute to team objectives</a:t>
            </a:r>
          </a:p>
          <a:p>
            <a:pPr marL="285750" indent="-285750">
              <a:buFont typeface="Arial" panose="020B0604020202020204" pitchFamily="34" charset="0"/>
              <a:buChar char="•"/>
            </a:pPr>
            <a:r>
              <a:rPr lang="en-AU" sz="1100" dirty="0" smtClean="0"/>
              <a:t>how to prioritise allocated tasks</a:t>
            </a:r>
          </a:p>
          <a:p>
            <a:pPr marL="285750" indent="-285750">
              <a:buFont typeface="Arial" panose="020B0604020202020204" pitchFamily="34" charset="0"/>
              <a:buChar char="•"/>
            </a:pPr>
            <a:r>
              <a:rPr lang="en-AU" sz="1100" dirty="0" smtClean="0"/>
              <a:t>how to respond flexibly to </a:t>
            </a:r>
            <a:r>
              <a:rPr lang="en-AU" sz="1100" smtClean="0"/>
              <a:t>changing circumstances?</a:t>
            </a:r>
            <a:endParaRPr lang="en-AU" sz="1100" dirty="0" smtClean="0"/>
          </a:p>
          <a:p>
            <a:pPr>
              <a:lnSpc>
                <a:spcPct val="120000"/>
              </a:lnSpc>
              <a:buSzPct val="75000"/>
              <a:defRPr sz="1800" i="1"/>
            </a:pPr>
            <a:endParaRPr lang="en-AU" sz="1100" i="0" dirty="0" smtClean="0"/>
          </a:p>
          <a:p>
            <a:pPr defTabSz="1025149">
              <a:lnSpc>
                <a:spcPct val="120000"/>
              </a:lnSpc>
              <a:buSzPct val="75000"/>
              <a:defRPr sz="1800" i="1"/>
            </a:pPr>
            <a:r>
              <a:rPr lang="en-AU" sz="1100" b="1" i="0" dirty="0" smtClean="0"/>
              <a:t>Ask participants to reflect individually and then share with the person next to them</a:t>
            </a:r>
            <a:endParaRPr lang="en-AU" sz="1100" i="0" dirty="0" smtClean="0"/>
          </a:p>
          <a:p>
            <a:endParaRPr lang="en-US" dirty="0"/>
          </a:p>
        </p:txBody>
      </p:sp>
      <p:sp>
        <p:nvSpPr>
          <p:cNvPr id="4" name="Slide Number Placeholder 3"/>
          <p:cNvSpPr>
            <a:spLocks noGrp="1"/>
          </p:cNvSpPr>
          <p:nvPr>
            <p:ph type="sldNum" sz="quarter" idx="10"/>
          </p:nvPr>
        </p:nvSpPr>
        <p:spPr/>
        <p:txBody>
          <a:bodyPr/>
          <a:lstStyle/>
          <a:p>
            <a:fld id="{6A09040B-DA09-4C58-8D66-C8AD5AEB9F52}" type="slidenum">
              <a:rPr lang="en-AU" smtClean="0"/>
              <a:t>12</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06910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This module is one of a series of developed resources to support the </a:t>
            </a:r>
            <a:r>
              <a:rPr lang="en-AU" i="0" dirty="0" smtClean="0"/>
              <a:t>ESA Customer </a:t>
            </a:r>
            <a:r>
              <a:rPr lang="en-AU" i="0" dirty="0"/>
              <a:t>relationships framework.</a:t>
            </a:r>
          </a:p>
          <a:p>
            <a:endParaRPr lang="en-AU" i="0" dirty="0" smtClean="0"/>
          </a:p>
          <a:p>
            <a:r>
              <a:rPr lang="en-AU" i="0" dirty="0" smtClean="0"/>
              <a:t>These are all located on the DoE Professional learning</a:t>
            </a:r>
            <a:r>
              <a:rPr lang="en-AU" i="0" baseline="0" dirty="0" smtClean="0"/>
              <a:t> </a:t>
            </a:r>
            <a:r>
              <a:rPr lang="en-AU" i="0" baseline="0" dirty="0" smtClean="0"/>
              <a:t>intranet page, </a:t>
            </a:r>
            <a:r>
              <a:rPr lang="en-AU" i="0" baseline="0" dirty="0" smtClean="0"/>
              <a:t>School Administrative and Support </a:t>
            </a:r>
            <a:r>
              <a:rPr lang="en-AU" i="0" baseline="0" dirty="0" smtClean="0"/>
              <a:t>section </a:t>
            </a:r>
            <a:r>
              <a:rPr lang="en-AU" i="0" baseline="0" dirty="0" smtClean="0"/>
              <a:t>which can be accessed via the portal, Inside the department A-Z</a:t>
            </a:r>
            <a:r>
              <a:rPr lang="en-AU" i="0" dirty="0" smtClean="0"/>
              <a:t>.</a:t>
            </a:r>
            <a:endParaRPr lang="en-AU" i="0" baseline="0"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13</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763116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100" i="0" dirty="0" smtClean="0"/>
              <a:t>The SAS staff Reference Groups (SRGs) schedule professional learning that caters for all categories of non-teaching staff in schools across the state. Please refer to the professional learning calendar for events that may assist to build your skills. </a:t>
            </a:r>
          </a:p>
          <a:p>
            <a:pPr>
              <a:lnSpc>
                <a:spcPct val="120000"/>
              </a:lnSpc>
              <a:defRPr sz="1800" i="1"/>
            </a:pPr>
            <a:endParaRPr lang="en-AU" sz="1100" i="0" dirty="0" smtClean="0"/>
          </a:p>
          <a:p>
            <a:pPr marL="0" marR="0" indent="0" algn="l" defTabSz="914400" rtl="0" eaLnBrk="1" fontAlgn="auto" latinLnBrk="0" hangingPunct="1">
              <a:lnSpc>
                <a:spcPct val="120000"/>
              </a:lnSpc>
              <a:spcBef>
                <a:spcPts val="0"/>
              </a:spcBef>
              <a:spcAft>
                <a:spcPts val="0"/>
              </a:spcAft>
              <a:buClrTx/>
              <a:buSzTx/>
              <a:buFontTx/>
              <a:buNone/>
              <a:tabLst/>
              <a:defRPr sz="1800" i="1"/>
            </a:pPr>
            <a:r>
              <a:rPr lang="en-AU" sz="1100" i="0" dirty="0" smtClean="0"/>
              <a:t>The calendar and SRG committee contact details are available for all SAS staff and can be found on the School Administrative and Support Staff </a:t>
            </a:r>
            <a:r>
              <a:rPr lang="en-AU" sz="1100" i="0" dirty="0" smtClean="0"/>
              <a:t>section </a:t>
            </a:r>
            <a:r>
              <a:rPr lang="en-AU" sz="1100" i="0" dirty="0" smtClean="0"/>
              <a:t>on the DoE Professional Learning </a:t>
            </a:r>
            <a:r>
              <a:rPr lang="en-AU" sz="1100" i="0" dirty="0" smtClean="0"/>
              <a:t>intranet</a:t>
            </a:r>
            <a:r>
              <a:rPr lang="en-AU" sz="1100" i="0" baseline="0" dirty="0" smtClean="0"/>
              <a:t> </a:t>
            </a:r>
            <a:r>
              <a:rPr lang="en-AU" sz="1100" i="0" baseline="0" dirty="0" smtClean="0"/>
              <a:t>which can be accessed via the portal, Inside the department A-Z</a:t>
            </a:r>
            <a:r>
              <a:rPr lang="en-AU" sz="1100" i="0" dirty="0" smtClean="0"/>
              <a:t>.</a:t>
            </a:r>
            <a:endParaRPr lang="en-AU" sz="1100" i="0" baseline="0" dirty="0" smtClean="0"/>
          </a:p>
          <a:p>
            <a:pPr>
              <a:lnSpc>
                <a:spcPct val="120000"/>
              </a:lnSpc>
              <a:defRPr sz="1800" i="1"/>
            </a:pPr>
            <a:r>
              <a:rPr lang="en-AU" sz="1100" i="0" dirty="0" smtClean="0"/>
              <a:t> </a:t>
            </a:r>
          </a:p>
          <a:p>
            <a:pPr>
              <a:lnSpc>
                <a:spcPct val="120000"/>
              </a:lnSpc>
              <a:defRPr sz="1800" i="1"/>
            </a:pPr>
            <a:endParaRPr lang="en-AU" sz="1100" i="0" dirty="0" smtClean="0"/>
          </a:p>
          <a:p>
            <a:pPr>
              <a:lnSpc>
                <a:spcPct val="120000"/>
              </a:lnSpc>
              <a:defRPr sz="1800" b="1" i="1"/>
            </a:pPr>
            <a:r>
              <a:rPr lang="en-AU" sz="1100" i="0" dirty="0" smtClean="0"/>
              <a:t>Thank you for your participation.</a:t>
            </a:r>
          </a:p>
          <a:p>
            <a:endParaRPr lang="en-US" dirty="0"/>
          </a:p>
        </p:txBody>
      </p:sp>
      <p:sp>
        <p:nvSpPr>
          <p:cNvPr id="4" name="Slide Number Placeholder 3"/>
          <p:cNvSpPr>
            <a:spLocks noGrp="1"/>
          </p:cNvSpPr>
          <p:nvPr>
            <p:ph type="sldNum" sz="quarter" idx="10"/>
          </p:nvPr>
        </p:nvSpPr>
        <p:spPr/>
        <p:txBody>
          <a:bodyPr/>
          <a:lstStyle/>
          <a:p>
            <a:fld id="{6A09040B-DA09-4C58-8D66-C8AD5AEB9F52}" type="slidenum">
              <a:rPr lang="en-AU" smtClean="0"/>
              <a:t>14</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91709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for presenter information only</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72344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100" i="0" dirty="0" smtClean="0"/>
              <a:t>At the completion of this module you should be able</a:t>
            </a:r>
            <a:r>
              <a:rPr lang="en-AU" sz="1100" i="0" baseline="0" dirty="0" smtClean="0"/>
              <a:t> to:</a:t>
            </a:r>
          </a:p>
          <a:p>
            <a:pPr>
              <a:lnSpc>
                <a:spcPct val="120000"/>
              </a:lnSpc>
              <a:defRPr sz="1800" i="1"/>
            </a:pPr>
            <a:endParaRPr lang="en-AU" sz="1100" i="0" dirty="0" smtClean="0"/>
          </a:p>
          <a:p>
            <a:pPr marL="285750" indent="-285750">
              <a:buFont typeface="Arial" panose="020B0604020202020204" pitchFamily="34" charset="0"/>
              <a:buChar char="•"/>
            </a:pPr>
            <a:r>
              <a:rPr lang="en-AU" sz="1100" dirty="0" smtClean="0"/>
              <a:t>understand and contribute to team objectives</a:t>
            </a:r>
          </a:p>
          <a:p>
            <a:pPr marL="285750" indent="-285750">
              <a:buFont typeface="Arial" panose="020B0604020202020204" pitchFamily="34" charset="0"/>
              <a:buChar char="•"/>
            </a:pPr>
            <a:r>
              <a:rPr lang="en-AU" sz="1100" dirty="0" smtClean="0"/>
              <a:t>prioritise allocated tasks </a:t>
            </a:r>
          </a:p>
          <a:p>
            <a:pPr marL="285750" indent="-285750">
              <a:buFont typeface="Arial" panose="020B0604020202020204" pitchFamily="34" charset="0"/>
              <a:buChar char="•"/>
            </a:pPr>
            <a:r>
              <a:rPr lang="en-AU" sz="1100" dirty="0" smtClean="0"/>
              <a:t>respond flexibly to changing circumstances.</a:t>
            </a:r>
          </a:p>
        </p:txBody>
      </p:sp>
      <p:sp>
        <p:nvSpPr>
          <p:cNvPr id="4" name="Slide Number Placeholder 3"/>
          <p:cNvSpPr>
            <a:spLocks noGrp="1"/>
          </p:cNvSpPr>
          <p:nvPr>
            <p:ph type="sldNum" sz="quarter" idx="10"/>
          </p:nvPr>
        </p:nvSpPr>
        <p:spPr/>
        <p:txBody>
          <a:bodyPr/>
          <a:lstStyle/>
          <a:p>
            <a:fld id="{6A09040B-DA09-4C58-8D66-C8AD5AEB9F52}" type="slidenum">
              <a:rPr lang="en-AU" smtClean="0"/>
              <a:t>3</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72494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kern="1200" dirty="0" smtClean="0">
                <a:solidFill>
                  <a:schemeClr val="tx1"/>
                </a:solidFill>
                <a:effectLst/>
                <a:latin typeface="+mn-lt"/>
                <a:ea typeface="+mn-ea"/>
                <a:cs typeface="+mn-cs"/>
              </a:rPr>
              <a:t>A team is a group of people working together with skills and strengths that complement and balance one another to:  </a:t>
            </a:r>
          </a:p>
          <a:p>
            <a:pPr marL="171450" indent="-171450">
              <a:buFont typeface="Arial" panose="020B0604020202020204" pitchFamily="34" charset="0"/>
              <a:buChar char="•"/>
            </a:pPr>
            <a:r>
              <a:rPr lang="en-AU" sz="1100" kern="1200" dirty="0" smtClean="0">
                <a:solidFill>
                  <a:schemeClr val="tx1"/>
                </a:solidFill>
                <a:effectLst/>
                <a:latin typeface="+mn-lt"/>
                <a:ea typeface="+mn-ea"/>
                <a:cs typeface="+mn-cs"/>
              </a:rPr>
              <a:t>complete a task</a:t>
            </a:r>
          </a:p>
          <a:p>
            <a:pPr marL="171450" indent="-171450">
              <a:buFont typeface="Arial" panose="020B0604020202020204" pitchFamily="34" charset="0"/>
              <a:buChar char="•"/>
            </a:pPr>
            <a:r>
              <a:rPr lang="en-AU" sz="1100" kern="1200" dirty="0" smtClean="0">
                <a:solidFill>
                  <a:schemeClr val="tx1"/>
                </a:solidFill>
                <a:effectLst/>
                <a:latin typeface="+mn-lt"/>
                <a:ea typeface="+mn-ea"/>
                <a:cs typeface="+mn-cs"/>
              </a:rPr>
              <a:t>solve a problem</a:t>
            </a:r>
          </a:p>
          <a:p>
            <a:pPr marL="171450" indent="-171450">
              <a:buFont typeface="Arial" panose="020B0604020202020204" pitchFamily="34" charset="0"/>
              <a:buChar char="•"/>
            </a:pPr>
            <a:r>
              <a:rPr lang="en-AU" sz="1100" kern="1200" dirty="0" smtClean="0">
                <a:solidFill>
                  <a:schemeClr val="tx1"/>
                </a:solidFill>
                <a:effectLst/>
                <a:latin typeface="+mn-lt"/>
                <a:ea typeface="+mn-ea"/>
                <a:cs typeface="+mn-cs"/>
              </a:rPr>
              <a:t>or explore changes in the current school practices to improve operations.</a:t>
            </a:r>
          </a:p>
          <a:p>
            <a:r>
              <a:rPr lang="en-AU" sz="1100" kern="1200" dirty="0" smtClean="0">
                <a:solidFill>
                  <a:schemeClr val="tx1"/>
                </a:solidFill>
                <a:effectLst/>
                <a:latin typeface="+mn-lt"/>
                <a:ea typeface="+mn-ea"/>
                <a:cs typeface="+mn-cs"/>
              </a:rPr>
              <a:t> </a:t>
            </a:r>
          </a:p>
          <a:p>
            <a:r>
              <a:rPr lang="en-AU" sz="1100" kern="1200" dirty="0" smtClean="0">
                <a:solidFill>
                  <a:schemeClr val="tx1"/>
                </a:solidFill>
                <a:effectLst/>
                <a:latin typeface="+mn-lt"/>
                <a:ea typeface="+mn-ea"/>
                <a:cs typeface="+mn-cs"/>
              </a:rPr>
              <a:t>Working as a team can provide key opportunities for individuals as well as the school to improve procedures and performance.</a:t>
            </a:r>
            <a:endParaRPr lang="en-AU" sz="1100" dirty="0"/>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24854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i="0" kern="1200" dirty="0" smtClean="0">
                <a:solidFill>
                  <a:schemeClr val="tx1"/>
                </a:solidFill>
                <a:effectLst/>
                <a:latin typeface="+mn-lt"/>
                <a:ea typeface="+mn-ea"/>
                <a:cs typeface="+mn-cs"/>
              </a:rPr>
              <a:t>There are many different teams within a school.  </a:t>
            </a:r>
          </a:p>
          <a:p>
            <a:endParaRPr lang="en-AU" sz="1100" i="0" kern="1200" dirty="0" smtClean="0">
              <a:solidFill>
                <a:schemeClr val="tx1"/>
              </a:solidFill>
              <a:effectLst/>
              <a:latin typeface="+mn-lt"/>
              <a:ea typeface="+mn-ea"/>
              <a:cs typeface="+mn-cs"/>
            </a:endParaRPr>
          </a:p>
          <a:p>
            <a:pPr marL="0" indent="0">
              <a:buFont typeface="Arial" panose="020B0604020202020204" pitchFamily="34" charset="0"/>
              <a:buNone/>
            </a:pPr>
            <a:r>
              <a:rPr lang="en-AU" sz="1100" i="0" kern="1200" dirty="0" smtClean="0">
                <a:solidFill>
                  <a:schemeClr val="tx1"/>
                </a:solidFill>
                <a:effectLst/>
                <a:latin typeface="+mn-lt"/>
                <a:ea typeface="+mn-ea"/>
                <a:cs typeface="+mn-cs"/>
              </a:rPr>
              <a:t>School administrative and support (SAS) staff could belong to any of the teams shown here.  </a:t>
            </a:r>
          </a:p>
          <a:p>
            <a:pPr marL="171450" lvl="0" indent="-171450">
              <a:buFont typeface="Arial" panose="020B0604020202020204" pitchFamily="34" charset="0"/>
              <a:buChar char="•"/>
            </a:pPr>
            <a:r>
              <a:rPr lang="en-AU" sz="1100" i="0" kern="1200" dirty="0" smtClean="0">
                <a:solidFill>
                  <a:schemeClr val="tx1"/>
                </a:solidFill>
                <a:effectLst/>
                <a:latin typeface="+mn-lt"/>
                <a:ea typeface="+mn-ea"/>
                <a:cs typeface="+mn-cs"/>
              </a:rPr>
              <a:t>School learning support officers (SLSOs) could belong to the learning and support team or welfare team </a:t>
            </a:r>
          </a:p>
          <a:p>
            <a:pPr marL="171450" lvl="0" indent="-171450">
              <a:buFont typeface="Arial" panose="020B0604020202020204" pitchFamily="34" charset="0"/>
              <a:buChar char="•"/>
            </a:pPr>
            <a:r>
              <a:rPr lang="en-AU" sz="1100" i="0" kern="1200" dirty="0" smtClean="0">
                <a:solidFill>
                  <a:schemeClr val="tx1"/>
                </a:solidFill>
                <a:effectLst/>
                <a:latin typeface="+mn-lt"/>
                <a:ea typeface="+mn-ea"/>
                <a:cs typeface="+mn-cs"/>
              </a:rPr>
              <a:t>School administrative officers (SAOs) could belong to the technology team because they have an interest in technology and learning  </a:t>
            </a:r>
          </a:p>
          <a:p>
            <a:pPr marL="171450" lvl="0" indent="-171450">
              <a:buFont typeface="Arial" panose="020B0604020202020204" pitchFamily="34" charset="0"/>
              <a:buChar char="•"/>
            </a:pPr>
            <a:r>
              <a:rPr lang="en-AU" sz="1100" i="0" kern="1200" dirty="0" smtClean="0">
                <a:solidFill>
                  <a:schemeClr val="tx1"/>
                </a:solidFill>
                <a:effectLst/>
                <a:latin typeface="+mn-lt"/>
                <a:ea typeface="+mn-ea"/>
                <a:cs typeface="+mn-cs"/>
              </a:rPr>
              <a:t>School administrative managers (SAMs) and SAOs belong to the administration team  </a:t>
            </a:r>
          </a:p>
          <a:p>
            <a:pPr marL="171450" lvl="0" indent="-171450">
              <a:buFont typeface="Arial" panose="020B0604020202020204" pitchFamily="34" charset="0"/>
              <a:buChar char="•"/>
            </a:pPr>
            <a:r>
              <a:rPr lang="en-AU" sz="1100" i="0" kern="1200" dirty="0" smtClean="0">
                <a:solidFill>
                  <a:schemeClr val="tx1"/>
                </a:solidFill>
                <a:effectLst/>
                <a:latin typeface="+mn-lt"/>
                <a:ea typeface="+mn-ea"/>
                <a:cs typeface="+mn-cs"/>
              </a:rPr>
              <a:t>SAMs could be involved in the executive team and the finance team</a:t>
            </a:r>
          </a:p>
          <a:p>
            <a:r>
              <a:rPr lang="en-AU" sz="1100" i="0" kern="1200" dirty="0" smtClean="0">
                <a:solidFill>
                  <a:schemeClr val="tx1"/>
                </a:solidFill>
                <a:effectLst/>
                <a:latin typeface="+mn-lt"/>
                <a:ea typeface="+mn-ea"/>
                <a:cs typeface="+mn-cs"/>
              </a:rPr>
              <a:t> </a:t>
            </a:r>
          </a:p>
          <a:p>
            <a:r>
              <a:rPr lang="en-AU" sz="1100" b="1" i="0" kern="1200" dirty="0" smtClean="0">
                <a:solidFill>
                  <a:schemeClr val="tx1"/>
                </a:solidFill>
                <a:effectLst/>
                <a:latin typeface="+mn-lt"/>
                <a:ea typeface="+mn-ea"/>
                <a:cs typeface="+mn-cs"/>
              </a:rPr>
              <a:t>QUESTION: </a:t>
            </a:r>
            <a:r>
              <a:rPr lang="en-AU" sz="1100" i="0" kern="1200" dirty="0" smtClean="0">
                <a:solidFill>
                  <a:schemeClr val="tx1"/>
                </a:solidFill>
                <a:effectLst/>
                <a:latin typeface="+mn-lt"/>
                <a:ea typeface="+mn-ea"/>
                <a:cs typeface="+mn-cs"/>
              </a:rPr>
              <a:t>What other teams do you belong to or are there in schools?</a:t>
            </a:r>
          </a:p>
          <a:p>
            <a:r>
              <a:rPr lang="en-AU" sz="1100" b="1" i="0" kern="1200" dirty="0" smtClean="0">
                <a:solidFill>
                  <a:schemeClr val="tx1"/>
                </a:solidFill>
                <a:effectLst/>
                <a:latin typeface="+mn-lt"/>
                <a:ea typeface="+mn-ea"/>
                <a:cs typeface="+mn-cs"/>
              </a:rPr>
              <a:t>ANSWER: </a:t>
            </a:r>
            <a:r>
              <a:rPr lang="en-AU" sz="1100" i="0" kern="1200" dirty="0" smtClean="0">
                <a:solidFill>
                  <a:schemeClr val="tx1"/>
                </a:solidFill>
                <a:effectLst/>
                <a:latin typeface="+mn-lt"/>
                <a:ea typeface="+mn-ea"/>
                <a:cs typeface="+mn-cs"/>
              </a:rPr>
              <a:t>Health &amp; Safety (H&amp;S) committee, SAS team, technology</a:t>
            </a:r>
            <a:endParaRPr lang="en-AU"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5</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31564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AU" sz="1200" dirty="0" smtClean="0">
                <a:effectLst/>
                <a:latin typeface="Arial"/>
                <a:ea typeface="Calibri"/>
                <a:cs typeface="Times New Roman"/>
              </a:rPr>
              <a:t>T</a:t>
            </a:r>
            <a:r>
              <a:rPr lang="en-AU" sz="1100" dirty="0" smtClean="0">
                <a:effectLst/>
                <a:latin typeface="+mj-lt"/>
                <a:ea typeface="Calibri"/>
                <a:cs typeface="Times New Roman"/>
              </a:rPr>
              <a:t>o be an effective team, members need to have a common purpose and direction. Good teamwork doesn’t just happen.  Effort is needed to help groups of individuals work together as a team.  </a:t>
            </a:r>
          </a:p>
          <a:p>
            <a:pPr>
              <a:lnSpc>
                <a:spcPct val="115000"/>
              </a:lnSpc>
              <a:spcAft>
                <a:spcPts val="0"/>
              </a:spcAft>
            </a:pPr>
            <a:r>
              <a:rPr lang="en-AU" sz="1100" dirty="0" smtClean="0">
                <a:effectLst/>
                <a:latin typeface="+mj-lt"/>
                <a:ea typeface="Calibri"/>
                <a:cs typeface="Times New Roman"/>
              </a:rPr>
              <a:t> </a:t>
            </a:r>
          </a:p>
          <a:p>
            <a:pPr>
              <a:lnSpc>
                <a:spcPct val="115000"/>
              </a:lnSpc>
              <a:spcAft>
                <a:spcPts val="0"/>
              </a:spcAft>
            </a:pPr>
            <a:r>
              <a:rPr lang="en-AU" sz="1100" dirty="0" smtClean="0">
                <a:effectLst/>
                <a:latin typeface="+mj-lt"/>
                <a:ea typeface="Calibri"/>
                <a:cs typeface="Times New Roman"/>
              </a:rPr>
              <a:t>For instance</a:t>
            </a:r>
          </a:p>
          <a:p>
            <a:pPr marL="171450" indent="-171450">
              <a:lnSpc>
                <a:spcPct val="115000"/>
              </a:lnSpc>
              <a:spcAft>
                <a:spcPts val="0"/>
              </a:spcAft>
              <a:buFont typeface="Arial" panose="020B0604020202020204" pitchFamily="34" charset="0"/>
              <a:buChar char="•"/>
            </a:pPr>
            <a:r>
              <a:rPr lang="en-AU" sz="1100" dirty="0" smtClean="0">
                <a:effectLst/>
                <a:latin typeface="+mj-lt"/>
                <a:ea typeface="Calibri"/>
                <a:cs typeface="Times New Roman"/>
              </a:rPr>
              <a:t>who should lead the group? </a:t>
            </a:r>
          </a:p>
          <a:p>
            <a:pPr marL="171450" indent="-171450">
              <a:lnSpc>
                <a:spcPct val="115000"/>
              </a:lnSpc>
              <a:spcAft>
                <a:spcPts val="0"/>
              </a:spcAft>
              <a:buFont typeface="Arial" panose="020B0604020202020204" pitchFamily="34" charset="0"/>
              <a:buChar char="•"/>
            </a:pPr>
            <a:r>
              <a:rPr lang="en-AU" sz="1100" dirty="0" smtClean="0">
                <a:effectLst/>
                <a:latin typeface="+mj-lt"/>
                <a:ea typeface="Calibri"/>
                <a:cs typeface="Times New Roman"/>
              </a:rPr>
              <a:t>will everyone be motivated to meet the team's objectives? </a:t>
            </a:r>
          </a:p>
          <a:p>
            <a:pPr marL="171450" indent="-171450">
              <a:lnSpc>
                <a:spcPct val="115000"/>
              </a:lnSpc>
              <a:spcAft>
                <a:spcPts val="0"/>
              </a:spcAft>
              <a:buFont typeface="Arial" panose="020B0604020202020204" pitchFamily="34" charset="0"/>
              <a:buChar char="•"/>
            </a:pPr>
            <a:r>
              <a:rPr lang="en-AU" sz="1100" dirty="0" smtClean="0">
                <a:effectLst/>
                <a:latin typeface="+mj-lt"/>
                <a:ea typeface="Calibri"/>
                <a:cs typeface="Times New Roman"/>
              </a:rPr>
              <a:t>and how can people balance the needs of the team with responsibilities in their day-to-day role?</a:t>
            </a:r>
          </a:p>
          <a:p>
            <a:pPr>
              <a:lnSpc>
                <a:spcPct val="115000"/>
              </a:lnSpc>
              <a:spcAft>
                <a:spcPts val="0"/>
              </a:spcAft>
            </a:pPr>
            <a:r>
              <a:rPr lang="en-AU" sz="1100" dirty="0" smtClean="0">
                <a:effectLst/>
                <a:latin typeface="+mj-lt"/>
                <a:ea typeface="Calibri"/>
                <a:cs typeface="Times New Roman"/>
              </a:rPr>
              <a:t> </a:t>
            </a:r>
          </a:p>
          <a:p>
            <a:pPr>
              <a:lnSpc>
                <a:spcPct val="115000"/>
              </a:lnSpc>
              <a:spcAft>
                <a:spcPts val="0"/>
              </a:spcAft>
            </a:pPr>
            <a:r>
              <a:rPr lang="en-AU" sz="1100" dirty="0" smtClean="0">
                <a:effectLst/>
                <a:latin typeface="+mj-lt"/>
                <a:ea typeface="Calibri"/>
                <a:cs typeface="Times New Roman"/>
              </a:rPr>
              <a:t>The following points provide strategies to assist teams in building a common purpose:</a:t>
            </a:r>
          </a:p>
          <a:p>
            <a:pPr>
              <a:lnSpc>
                <a:spcPct val="115000"/>
              </a:lnSpc>
              <a:spcAft>
                <a:spcPts val="0"/>
              </a:spcAft>
            </a:pPr>
            <a:r>
              <a:rPr lang="en-AU" sz="1100" dirty="0" smtClean="0">
                <a:effectLst/>
                <a:latin typeface="+mj-lt"/>
                <a:ea typeface="Calibri"/>
                <a:cs typeface="Times New Roman"/>
              </a:rPr>
              <a:t> </a:t>
            </a:r>
          </a:p>
          <a:p>
            <a:pPr marL="171450" lvl="0" indent="-171450">
              <a:lnSpc>
                <a:spcPct val="115000"/>
              </a:lnSpc>
              <a:spcAft>
                <a:spcPts val="0"/>
              </a:spcAft>
              <a:buFont typeface="Arial" panose="020B0604020202020204" pitchFamily="34" charset="0"/>
              <a:buChar char="•"/>
              <a:tabLst>
                <a:tab pos="457200" algn="l"/>
              </a:tabLst>
            </a:pPr>
            <a:r>
              <a:rPr lang="en-AU" sz="1100" b="0" dirty="0" smtClean="0">
                <a:effectLst/>
                <a:latin typeface="+mj-lt"/>
                <a:ea typeface="Calibri"/>
                <a:cs typeface="Times New Roman"/>
              </a:rPr>
              <a:t>Teams should</a:t>
            </a:r>
            <a:r>
              <a:rPr lang="en-AU" sz="1100" b="0" baseline="0" dirty="0" smtClean="0">
                <a:effectLst/>
                <a:latin typeface="+mj-lt"/>
                <a:ea typeface="Calibri"/>
                <a:cs typeface="Times New Roman"/>
              </a:rPr>
              <a:t> have </a:t>
            </a:r>
            <a:r>
              <a:rPr lang="en-AU" sz="1100" b="0" dirty="0" smtClean="0">
                <a:effectLst/>
                <a:latin typeface="+mj-lt"/>
                <a:ea typeface="Calibri"/>
                <a:cs typeface="Times New Roman"/>
              </a:rPr>
              <a:t>clear goals and objectives set and communicated to all team members</a:t>
            </a:r>
            <a:r>
              <a:rPr lang="en-AU" sz="1100" b="0" baseline="0" dirty="0" smtClean="0">
                <a:effectLst/>
                <a:latin typeface="+mj-lt"/>
                <a:ea typeface="Calibri"/>
                <a:cs typeface="Times New Roman"/>
              </a:rPr>
              <a:t> to make sure that everyone understands and can identify with them. </a:t>
            </a:r>
            <a:r>
              <a:rPr lang="en-AU" sz="1100" dirty="0" smtClean="0">
                <a:effectLst/>
                <a:latin typeface="+mj-lt"/>
                <a:ea typeface="Calibri"/>
                <a:cs typeface="Times New Roman"/>
              </a:rPr>
              <a:t>The principal and/or</a:t>
            </a:r>
            <a:r>
              <a:rPr lang="en-AU" sz="1100" baseline="0" dirty="0" smtClean="0">
                <a:effectLst/>
                <a:latin typeface="+mj-lt"/>
                <a:ea typeface="Calibri"/>
                <a:cs typeface="Times New Roman"/>
              </a:rPr>
              <a:t> </a:t>
            </a:r>
            <a:r>
              <a:rPr lang="en-AU" sz="1100" dirty="0" smtClean="0">
                <a:effectLst/>
                <a:latin typeface="+mj-lt"/>
                <a:ea typeface="Calibri"/>
                <a:cs typeface="Times New Roman"/>
              </a:rPr>
              <a:t>team leader must establish ground rules and that will work to bring the team together. For example what the goal of the team is, when the team should meet, how long meetings should go for</a:t>
            </a:r>
            <a:r>
              <a:rPr lang="en-AU" sz="1100" baseline="0" dirty="0" smtClean="0">
                <a:effectLst/>
                <a:latin typeface="+mj-lt"/>
                <a:ea typeface="Calibri"/>
                <a:cs typeface="Times New Roman"/>
              </a:rPr>
              <a:t> and </a:t>
            </a:r>
            <a:r>
              <a:rPr lang="en-AU" sz="1100" dirty="0" smtClean="0">
                <a:effectLst/>
                <a:latin typeface="+mj-lt"/>
                <a:ea typeface="Calibri"/>
                <a:cs typeface="Times New Roman"/>
              </a:rPr>
              <a:t>how long the team needs to operate.</a:t>
            </a:r>
          </a:p>
          <a:p>
            <a:pPr marL="171450" lvl="0" indent="-171450">
              <a:lnSpc>
                <a:spcPct val="115000"/>
              </a:lnSpc>
              <a:spcAft>
                <a:spcPts val="0"/>
              </a:spcAft>
              <a:buFont typeface="Arial" panose="020B0604020202020204" pitchFamily="34" charset="0"/>
              <a:buChar char="•"/>
              <a:tabLst>
                <a:tab pos="457200" algn="l"/>
              </a:tabLst>
            </a:pPr>
            <a:endParaRPr lang="en-AU" sz="1100" dirty="0" smtClean="0">
              <a:effectLst/>
              <a:latin typeface="+mj-lt"/>
              <a:ea typeface="Calibri"/>
              <a:cs typeface="Times New Roman"/>
            </a:endParaRPr>
          </a:p>
          <a:p>
            <a:pPr marL="171450" lvl="0" indent="-171450">
              <a:lnSpc>
                <a:spcPct val="115000"/>
              </a:lnSpc>
              <a:spcAft>
                <a:spcPts val="0"/>
              </a:spcAft>
              <a:buFont typeface="Arial" panose="020B0604020202020204" pitchFamily="34" charset="0"/>
              <a:buChar char="•"/>
              <a:tabLst>
                <a:tab pos="457200" algn="l"/>
              </a:tabLst>
            </a:pPr>
            <a:r>
              <a:rPr lang="en-AU" sz="1100" b="0" dirty="0" smtClean="0">
                <a:effectLst/>
                <a:latin typeface="+mj-lt"/>
                <a:ea typeface="Calibri"/>
                <a:cs typeface="Times New Roman"/>
              </a:rPr>
              <a:t>H</a:t>
            </a:r>
            <a:r>
              <a:rPr lang="en-AU" sz="1100" dirty="0" smtClean="0">
                <a:effectLst/>
                <a:latin typeface="+mj-lt"/>
                <a:ea typeface="Calibri"/>
                <a:cs typeface="Times New Roman"/>
              </a:rPr>
              <a:t>aving defined roles ensures that team members understand their role within the team and how their</a:t>
            </a:r>
            <a:r>
              <a:rPr lang="en-AU" sz="1100" baseline="0" dirty="0" smtClean="0">
                <a:effectLst/>
                <a:latin typeface="+mj-lt"/>
                <a:ea typeface="Calibri"/>
                <a:cs typeface="Times New Roman"/>
              </a:rPr>
              <a:t> contribution will help the team meet the objectives</a:t>
            </a:r>
            <a:r>
              <a:rPr lang="en-AU" sz="1100" dirty="0" smtClean="0">
                <a:effectLst/>
                <a:latin typeface="+mj-lt"/>
                <a:ea typeface="Calibri"/>
                <a:cs typeface="Times New Roman"/>
              </a:rPr>
              <a:t>. Team</a:t>
            </a:r>
            <a:r>
              <a:rPr lang="en-AU" sz="1100" baseline="0" dirty="0" smtClean="0">
                <a:effectLst/>
                <a:latin typeface="+mj-lt"/>
                <a:ea typeface="Calibri"/>
                <a:cs typeface="Times New Roman"/>
              </a:rPr>
              <a:t> members can also tak</a:t>
            </a:r>
            <a:r>
              <a:rPr lang="en-AU" sz="1100" dirty="0" smtClean="0">
                <a:effectLst/>
                <a:latin typeface="+mj-lt"/>
                <a:ea typeface="Calibri"/>
                <a:cs typeface="Times New Roman"/>
              </a:rPr>
              <a:t>e on different roles within the team as their skills and knowledge levels increase.</a:t>
            </a:r>
          </a:p>
          <a:p>
            <a:pPr marL="0" indent="0">
              <a:lnSpc>
                <a:spcPct val="115000"/>
              </a:lnSpc>
              <a:spcAft>
                <a:spcPts val="0"/>
              </a:spcAft>
              <a:buFont typeface="Arial" panose="020B0604020202020204" pitchFamily="34" charset="0"/>
              <a:buNone/>
            </a:pPr>
            <a:r>
              <a:rPr lang="en-AU" sz="1100" dirty="0" smtClean="0">
                <a:effectLst/>
                <a:latin typeface="+mj-lt"/>
                <a:ea typeface="Calibri"/>
                <a:cs typeface="Times New Roman"/>
              </a:rPr>
              <a:t> </a:t>
            </a:r>
          </a:p>
          <a:p>
            <a:pPr marL="171450" lvl="0" indent="-171450">
              <a:lnSpc>
                <a:spcPct val="115000"/>
              </a:lnSpc>
              <a:spcAft>
                <a:spcPts val="0"/>
              </a:spcAft>
              <a:buFont typeface="Arial" panose="020B0604020202020204" pitchFamily="34" charset="0"/>
              <a:buChar char="•"/>
              <a:tabLst>
                <a:tab pos="457200" algn="l"/>
              </a:tabLst>
            </a:pPr>
            <a:r>
              <a:rPr lang="en-AU" sz="1100" b="0" dirty="0" smtClean="0">
                <a:effectLst/>
                <a:latin typeface="+mj-lt"/>
                <a:ea typeface="Calibri"/>
                <a:cs typeface="Times New Roman"/>
              </a:rPr>
              <a:t>Open and clear communication is vital to a team’s effectiveness.  Communication should</a:t>
            </a:r>
            <a:r>
              <a:rPr lang="en-AU" sz="1100" b="0" baseline="0" dirty="0" smtClean="0">
                <a:effectLst/>
                <a:latin typeface="+mj-lt"/>
                <a:ea typeface="Calibri"/>
                <a:cs typeface="Times New Roman"/>
              </a:rPr>
              <a:t> be </a:t>
            </a:r>
            <a:r>
              <a:rPr lang="en-AU" sz="1100" dirty="0" smtClean="0">
                <a:effectLst/>
                <a:latin typeface="+mj-lt"/>
                <a:ea typeface="Calibri"/>
                <a:cs typeface="Times New Roman"/>
              </a:rPr>
              <a:t>clear,</a:t>
            </a:r>
            <a:r>
              <a:rPr lang="en-AU" sz="1100" baseline="0" dirty="0" smtClean="0">
                <a:effectLst/>
                <a:latin typeface="+mj-lt"/>
                <a:ea typeface="Calibri"/>
                <a:cs typeface="Times New Roman"/>
              </a:rPr>
              <a:t> </a:t>
            </a:r>
            <a:r>
              <a:rPr lang="en-AU" sz="1100" dirty="0" smtClean="0">
                <a:effectLst/>
                <a:latin typeface="+mj-lt"/>
                <a:ea typeface="Calibri"/>
                <a:cs typeface="Times New Roman"/>
              </a:rPr>
              <a:t>concise,</a:t>
            </a:r>
            <a:r>
              <a:rPr lang="en-AU" sz="1100" baseline="0" dirty="0" smtClean="0">
                <a:effectLst/>
                <a:latin typeface="+mj-lt"/>
                <a:ea typeface="Calibri"/>
                <a:cs typeface="Times New Roman"/>
              </a:rPr>
              <a:t> </a:t>
            </a:r>
            <a:r>
              <a:rPr lang="en-AU" sz="1100" dirty="0" smtClean="0">
                <a:effectLst/>
                <a:latin typeface="+mj-lt"/>
                <a:ea typeface="Calibri"/>
                <a:cs typeface="Times New Roman"/>
              </a:rPr>
              <a:t>respectful and transparent.</a:t>
            </a:r>
          </a:p>
          <a:p>
            <a:pPr marL="171450" lvl="0" indent="-171450">
              <a:lnSpc>
                <a:spcPct val="115000"/>
              </a:lnSpc>
              <a:spcAft>
                <a:spcPts val="0"/>
              </a:spcAft>
              <a:buFont typeface="Arial" panose="020B0604020202020204" pitchFamily="34" charset="0"/>
              <a:buChar char="•"/>
              <a:tabLst>
                <a:tab pos="914400" algn="l"/>
              </a:tabLst>
            </a:pPr>
            <a:endParaRPr lang="en-AU" sz="1100" dirty="0" smtClean="0">
              <a:effectLst/>
              <a:latin typeface="+mj-lt"/>
              <a:ea typeface="Calibri"/>
              <a:cs typeface="Times New Roman"/>
            </a:endParaRPr>
          </a:p>
          <a:p>
            <a:pPr marL="0" lvl="0" indent="0">
              <a:lnSpc>
                <a:spcPct val="115000"/>
              </a:lnSpc>
              <a:spcAft>
                <a:spcPts val="0"/>
              </a:spcAft>
              <a:buFont typeface="Arial" panose="020B0604020202020204" pitchFamily="34" charset="0"/>
              <a:buNone/>
              <a:tabLst>
                <a:tab pos="914400" algn="l"/>
              </a:tabLst>
            </a:pPr>
            <a:r>
              <a:rPr lang="en-AU" sz="1100" baseline="0" dirty="0" smtClean="0">
                <a:effectLst/>
                <a:latin typeface="+mj-lt"/>
                <a:ea typeface="Calibri"/>
                <a:cs typeface="Times New Roman"/>
              </a:rPr>
              <a:t>    </a:t>
            </a:r>
            <a:r>
              <a:rPr lang="en-AU" sz="1100" dirty="0" smtClean="0">
                <a:effectLst/>
                <a:latin typeface="+mj-lt"/>
                <a:ea typeface="Calibri"/>
                <a:cs typeface="Times New Roman"/>
              </a:rPr>
              <a:t>Strong team communication helps to build relationships and ensure the sharing of new ideas. Ways</a:t>
            </a:r>
            <a:r>
              <a:rPr lang="en-AU" sz="1100" baseline="0" dirty="0" smtClean="0">
                <a:effectLst/>
                <a:latin typeface="+mj-lt"/>
                <a:ea typeface="Calibri"/>
                <a:cs typeface="Times New Roman"/>
              </a:rPr>
              <a:t> to achieve this are</a:t>
            </a:r>
            <a:r>
              <a:rPr lang="en-AU" sz="1100" dirty="0" smtClean="0">
                <a:effectLst/>
                <a:latin typeface="+mj-lt"/>
                <a:ea typeface="Calibri"/>
                <a:cs typeface="Times New Roman"/>
              </a:rPr>
              <a:t>:</a:t>
            </a:r>
          </a:p>
          <a:p>
            <a:pPr marL="628650" lvl="1" indent="-171450">
              <a:lnSpc>
                <a:spcPct val="115000"/>
              </a:lnSpc>
              <a:spcAft>
                <a:spcPts val="0"/>
              </a:spcAft>
              <a:buFont typeface="Arial" panose="020B0604020202020204" pitchFamily="34" charset="0"/>
              <a:buChar char="•"/>
            </a:pPr>
            <a:r>
              <a:rPr lang="en-AU" sz="1100" dirty="0" smtClean="0">
                <a:effectLst/>
                <a:latin typeface="+mj-lt"/>
                <a:ea typeface="Calibri"/>
                <a:cs typeface="Times New Roman"/>
              </a:rPr>
              <a:t>face-to-face meetings with agendas and minutes distributed to each member </a:t>
            </a:r>
          </a:p>
          <a:p>
            <a:pPr marL="628650" lvl="1" indent="-171450">
              <a:lnSpc>
                <a:spcPct val="115000"/>
              </a:lnSpc>
              <a:spcAft>
                <a:spcPts val="0"/>
              </a:spcAft>
              <a:buFont typeface="Arial" panose="020B0604020202020204" pitchFamily="34" charset="0"/>
              <a:buChar char="•"/>
            </a:pPr>
            <a:r>
              <a:rPr lang="en-AU" sz="1100" dirty="0" smtClean="0">
                <a:effectLst/>
                <a:latin typeface="+mj-lt"/>
                <a:ea typeface="Calibri"/>
                <a:cs typeface="Times New Roman"/>
              </a:rPr>
              <a:t>group emails using ‘reply all’ </a:t>
            </a:r>
          </a:p>
          <a:p>
            <a:pPr marL="628650" lvl="1" indent="-171450">
              <a:lnSpc>
                <a:spcPct val="115000"/>
              </a:lnSpc>
              <a:spcAft>
                <a:spcPts val="0"/>
              </a:spcAft>
              <a:buFont typeface="Arial" panose="020B0604020202020204" pitchFamily="34" charset="0"/>
              <a:buChar char="•"/>
            </a:pPr>
            <a:r>
              <a:rPr lang="en-AU" sz="1100" dirty="0" smtClean="0">
                <a:effectLst/>
                <a:latin typeface="+mj-lt"/>
                <a:ea typeface="Calibri"/>
                <a:cs typeface="Times New Roman"/>
              </a:rPr>
              <a:t>conference calls </a:t>
            </a:r>
          </a:p>
          <a:p>
            <a:pPr marL="628650" lvl="1" indent="-171450">
              <a:lnSpc>
                <a:spcPct val="115000"/>
              </a:lnSpc>
              <a:spcAft>
                <a:spcPts val="0"/>
              </a:spcAft>
              <a:buFont typeface="Arial" panose="020B0604020202020204" pitchFamily="34" charset="0"/>
              <a:buChar char="•"/>
            </a:pPr>
            <a:r>
              <a:rPr lang="en-AU" sz="1100" dirty="0" smtClean="0">
                <a:effectLst/>
                <a:latin typeface="+mj-lt"/>
                <a:ea typeface="Calibri"/>
                <a:cs typeface="Times New Roman"/>
              </a:rPr>
              <a:t>VC and Adobe connect sessions when all team members aren’t or cannot be in the same place for the meeting and sharing documents using technology.</a:t>
            </a:r>
          </a:p>
          <a:p>
            <a:endParaRPr lang="en-AU" sz="1100" dirty="0">
              <a:latin typeface="+mj-lt"/>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6</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49348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Symbol"/>
              <a:buNone/>
            </a:pPr>
            <a:r>
              <a:rPr lang="en-AU" sz="1100" b="0" dirty="0" smtClean="0">
                <a:effectLst/>
                <a:latin typeface="+mj-lt"/>
                <a:ea typeface="Calibri"/>
                <a:cs typeface="Times New Roman"/>
              </a:rPr>
              <a:t>Effective leaders will</a:t>
            </a:r>
          </a:p>
          <a:p>
            <a:pPr marL="800100" lvl="1" indent="-342900">
              <a:lnSpc>
                <a:spcPct val="115000"/>
              </a:lnSpc>
              <a:spcAft>
                <a:spcPts val="0"/>
              </a:spcAft>
              <a:buFont typeface="Symbol"/>
              <a:buChar char=""/>
            </a:pPr>
            <a:r>
              <a:rPr lang="en-AU" sz="1100" dirty="0" smtClean="0">
                <a:effectLst/>
                <a:latin typeface="+mj-lt"/>
                <a:ea typeface="Calibri"/>
                <a:cs typeface="Times New Roman"/>
              </a:rPr>
              <a:t>build trust within the team and between team members</a:t>
            </a:r>
          </a:p>
          <a:p>
            <a:pPr marL="800100" lvl="1" indent="-342900">
              <a:lnSpc>
                <a:spcPct val="115000"/>
              </a:lnSpc>
              <a:spcAft>
                <a:spcPts val="0"/>
              </a:spcAft>
              <a:buFont typeface="Symbol"/>
              <a:buChar char=""/>
            </a:pPr>
            <a:r>
              <a:rPr lang="en-AU" sz="1100" dirty="0" smtClean="0">
                <a:effectLst/>
                <a:latin typeface="+mj-lt"/>
                <a:ea typeface="Calibri"/>
                <a:cs typeface="Times New Roman"/>
              </a:rPr>
              <a:t>inspire and motivate team members to be active participants</a:t>
            </a:r>
          </a:p>
          <a:p>
            <a:pPr marL="800100" lvl="1" indent="-342900">
              <a:lnSpc>
                <a:spcPct val="115000"/>
              </a:lnSpc>
              <a:spcAft>
                <a:spcPts val="0"/>
              </a:spcAft>
              <a:buFont typeface="Symbol"/>
              <a:buChar char=""/>
            </a:pPr>
            <a:r>
              <a:rPr lang="en-AU" sz="1100" dirty="0" smtClean="0">
                <a:effectLst/>
                <a:latin typeface="+mj-lt"/>
                <a:ea typeface="Calibri"/>
                <a:cs typeface="Times New Roman"/>
              </a:rPr>
              <a:t>encourage and support independent thinking</a:t>
            </a:r>
          </a:p>
          <a:p>
            <a:pPr marL="800100" lvl="1" indent="-342900">
              <a:lnSpc>
                <a:spcPct val="115000"/>
              </a:lnSpc>
              <a:spcAft>
                <a:spcPts val="0"/>
              </a:spcAft>
              <a:buFont typeface="Symbol"/>
              <a:buChar char=""/>
            </a:pPr>
            <a:r>
              <a:rPr lang="en-AU" sz="1100" dirty="0" smtClean="0">
                <a:effectLst/>
                <a:latin typeface="+mj-lt"/>
                <a:ea typeface="Calibri"/>
                <a:cs typeface="Times New Roman"/>
              </a:rPr>
              <a:t>seek feedback from the team</a:t>
            </a:r>
          </a:p>
          <a:p>
            <a:pPr marL="800100" lvl="1" indent="-342900">
              <a:lnSpc>
                <a:spcPct val="115000"/>
              </a:lnSpc>
              <a:spcAft>
                <a:spcPts val="0"/>
              </a:spcAft>
              <a:buFont typeface="Symbol"/>
              <a:buChar char=""/>
            </a:pPr>
            <a:r>
              <a:rPr lang="en-AU" sz="1100" dirty="0" smtClean="0">
                <a:effectLst/>
                <a:latin typeface="+mj-lt"/>
                <a:ea typeface="Calibri"/>
                <a:cs typeface="Times New Roman"/>
              </a:rPr>
              <a:t>recognise skills of team members and utilise these strengths to achieve team objectives</a:t>
            </a:r>
          </a:p>
          <a:p>
            <a:pPr marL="800100" lvl="1" indent="-342900">
              <a:lnSpc>
                <a:spcPct val="115000"/>
              </a:lnSpc>
              <a:spcAft>
                <a:spcPts val="0"/>
              </a:spcAft>
              <a:buFont typeface="Symbol"/>
              <a:buChar char=""/>
            </a:pPr>
            <a:endParaRPr lang="en-AU" sz="1100" dirty="0" smtClean="0">
              <a:effectLst/>
              <a:latin typeface="+mj-lt"/>
              <a:ea typeface="Calibri"/>
              <a:cs typeface="Times New Roman"/>
            </a:endParaRPr>
          </a:p>
          <a:p>
            <a:pPr marL="457200" lvl="1" indent="0">
              <a:lnSpc>
                <a:spcPct val="115000"/>
              </a:lnSpc>
              <a:spcAft>
                <a:spcPts val="0"/>
              </a:spcAft>
              <a:buFont typeface="Symbol"/>
              <a:buNone/>
            </a:pPr>
            <a:r>
              <a:rPr lang="en-AU" sz="1100" dirty="0" smtClean="0">
                <a:effectLst/>
                <a:latin typeface="+mj-lt"/>
                <a:ea typeface="Calibri"/>
                <a:cs typeface="Times New Roman"/>
              </a:rPr>
              <a:t>Anyone in the team can take on the role of leader and use it as an opportunity to learn the knowledge, expertise and necessary skills in leading effective teams. </a:t>
            </a:r>
          </a:p>
          <a:p>
            <a:pPr>
              <a:lnSpc>
                <a:spcPct val="115000"/>
              </a:lnSpc>
              <a:spcAft>
                <a:spcPts val="0"/>
              </a:spcAft>
            </a:pPr>
            <a:r>
              <a:rPr lang="en-AU" sz="1100" dirty="0" smtClean="0">
                <a:effectLst/>
                <a:latin typeface="+mj-lt"/>
                <a:ea typeface="Calibri"/>
                <a:cs typeface="Times New Roman"/>
              </a:rPr>
              <a:t> </a:t>
            </a:r>
          </a:p>
          <a:p>
            <a:pPr marL="0" lvl="0" indent="0">
              <a:lnSpc>
                <a:spcPct val="115000"/>
              </a:lnSpc>
              <a:spcAft>
                <a:spcPts val="0"/>
              </a:spcAft>
              <a:buFont typeface="Symbol"/>
              <a:buNone/>
            </a:pPr>
            <a:r>
              <a:rPr lang="en-AU" sz="1100" dirty="0" smtClean="0">
                <a:effectLst/>
                <a:latin typeface="+mj-lt"/>
                <a:ea typeface="Calibri"/>
                <a:cs typeface="Times New Roman"/>
              </a:rPr>
              <a:t>Often groups of people can make better decisions than one person on their own. An effective team</a:t>
            </a:r>
            <a:r>
              <a:rPr lang="en-AU" sz="1100" baseline="0" dirty="0" smtClean="0">
                <a:effectLst/>
                <a:latin typeface="+mj-lt"/>
                <a:ea typeface="Calibri"/>
                <a:cs typeface="Times New Roman"/>
              </a:rPr>
              <a:t> will</a:t>
            </a:r>
            <a:endParaRPr lang="en-AU" sz="1100" dirty="0" smtClean="0">
              <a:effectLst/>
              <a:latin typeface="+mj-lt"/>
              <a:ea typeface="Calibri"/>
              <a:cs typeface="Times New Roman"/>
            </a:endParaRPr>
          </a:p>
          <a:p>
            <a:pPr marL="800100" lvl="1" indent="-342900">
              <a:lnSpc>
                <a:spcPct val="115000"/>
              </a:lnSpc>
              <a:spcAft>
                <a:spcPts val="0"/>
              </a:spcAft>
              <a:buFont typeface="Symbol"/>
              <a:buChar char=""/>
            </a:pPr>
            <a:r>
              <a:rPr lang="en-AU" sz="1100" dirty="0" smtClean="0">
                <a:effectLst/>
                <a:latin typeface="+mj-lt"/>
                <a:ea typeface="Calibri"/>
                <a:cs typeface="Times New Roman"/>
              </a:rPr>
              <a:t>promote collaborative decision-making through the opportunity for feedback, resulting in a sense of ownership by the whole team</a:t>
            </a:r>
          </a:p>
          <a:p>
            <a:pPr marL="800100" lvl="1" indent="-342900">
              <a:lnSpc>
                <a:spcPct val="115000"/>
              </a:lnSpc>
              <a:spcAft>
                <a:spcPts val="0"/>
              </a:spcAft>
              <a:buFont typeface="Symbol"/>
              <a:buChar char=""/>
            </a:pPr>
            <a:r>
              <a:rPr lang="en-AU" sz="1100" dirty="0" smtClean="0">
                <a:effectLst/>
                <a:latin typeface="+mj-lt"/>
                <a:ea typeface="Calibri"/>
                <a:cs typeface="Times New Roman"/>
              </a:rPr>
              <a:t>have ownership of the final product by providing input and feedback.  </a:t>
            </a:r>
          </a:p>
          <a:p>
            <a:pPr>
              <a:lnSpc>
                <a:spcPct val="115000"/>
              </a:lnSpc>
              <a:spcAft>
                <a:spcPts val="0"/>
              </a:spcAft>
            </a:pPr>
            <a:r>
              <a:rPr lang="en-AU" sz="1100" dirty="0" smtClean="0">
                <a:effectLst/>
                <a:latin typeface="+mj-lt"/>
                <a:ea typeface="Calibri"/>
                <a:cs typeface="Times New Roman"/>
              </a:rPr>
              <a:t> </a:t>
            </a:r>
          </a:p>
          <a:p>
            <a:pPr>
              <a:lnSpc>
                <a:spcPct val="115000"/>
              </a:lnSpc>
              <a:spcAft>
                <a:spcPts val="0"/>
              </a:spcAft>
            </a:pPr>
            <a:r>
              <a:rPr lang="en-AU" sz="1100" b="0" dirty="0" smtClean="0">
                <a:effectLst/>
                <a:latin typeface="+mj-lt"/>
                <a:ea typeface="Calibri"/>
                <a:cs typeface="Times New Roman"/>
              </a:rPr>
              <a:t>Cooperation, collaboration &amp; coordination </a:t>
            </a:r>
            <a:r>
              <a:rPr lang="en-AU" sz="1100" dirty="0" smtClean="0">
                <a:effectLst/>
                <a:latin typeface="+mj-lt"/>
                <a:ea typeface="Calibri"/>
                <a:cs typeface="Times New Roman"/>
              </a:rPr>
              <a:t>are three key aspects of teamwork but are very different.</a:t>
            </a:r>
          </a:p>
          <a:p>
            <a:pPr marL="457200">
              <a:lnSpc>
                <a:spcPct val="115000"/>
              </a:lnSpc>
              <a:spcAft>
                <a:spcPts val="0"/>
              </a:spcAft>
            </a:pPr>
            <a:r>
              <a:rPr lang="en-AU" sz="1100" b="1" dirty="0" smtClean="0">
                <a:effectLst/>
                <a:latin typeface="+mj-lt"/>
                <a:ea typeface="Calibri"/>
                <a:cs typeface="Times New Roman"/>
              </a:rPr>
              <a:t> </a:t>
            </a:r>
            <a:endParaRPr lang="en-AU" sz="1100" dirty="0" smtClean="0">
              <a:effectLst/>
              <a:latin typeface="+mj-lt"/>
              <a:ea typeface="Calibri"/>
              <a:cs typeface="Times New Roman"/>
            </a:endParaRPr>
          </a:p>
          <a:p>
            <a:pPr marL="800100" lvl="1" indent="-342900">
              <a:lnSpc>
                <a:spcPct val="100000"/>
              </a:lnSpc>
              <a:spcAft>
                <a:spcPts val="0"/>
              </a:spcAft>
              <a:buFont typeface="Symbol"/>
              <a:buChar char=""/>
            </a:pPr>
            <a:r>
              <a:rPr lang="en-AU" sz="1100" b="0" dirty="0" smtClean="0">
                <a:effectLst/>
                <a:latin typeface="+mj-lt"/>
                <a:ea typeface="Calibri"/>
                <a:cs typeface="Times New Roman"/>
              </a:rPr>
              <a:t>cooperation</a:t>
            </a:r>
            <a:r>
              <a:rPr lang="en-AU" sz="1100" b="1" dirty="0" smtClean="0">
                <a:effectLst/>
                <a:latin typeface="+mj-lt"/>
                <a:ea typeface="Calibri"/>
                <a:cs typeface="Times New Roman"/>
              </a:rPr>
              <a:t> </a:t>
            </a:r>
            <a:r>
              <a:rPr lang="en-AU" sz="1100" dirty="0" smtClean="0">
                <a:effectLst/>
                <a:latin typeface="+mj-lt"/>
                <a:ea typeface="Calibri"/>
                <a:cs typeface="Times New Roman"/>
              </a:rPr>
              <a:t>is required from all team members as individuals in sharing their skills, knowledge and relevant information to support the team goals</a:t>
            </a:r>
          </a:p>
          <a:p>
            <a:pPr marL="800100" lvl="1" indent="-342900">
              <a:lnSpc>
                <a:spcPct val="100000"/>
              </a:lnSpc>
              <a:spcAft>
                <a:spcPts val="0"/>
              </a:spcAft>
              <a:buFont typeface="Symbol"/>
              <a:buChar char=""/>
            </a:pPr>
            <a:r>
              <a:rPr lang="en-AU" sz="1100" dirty="0" smtClean="0">
                <a:effectLst/>
                <a:latin typeface="+mj-lt"/>
                <a:ea typeface="Calibri"/>
                <a:cs typeface="Times New Roman"/>
              </a:rPr>
              <a:t>Cooperation involves the understanding that there may be more than one viewpoint or way to do something</a:t>
            </a:r>
          </a:p>
          <a:p>
            <a:pPr marL="800100" lvl="1" indent="-342900">
              <a:lnSpc>
                <a:spcPct val="100000"/>
              </a:lnSpc>
              <a:spcAft>
                <a:spcPts val="0"/>
              </a:spcAft>
              <a:buFont typeface="Symbol"/>
              <a:buChar char=""/>
            </a:pPr>
            <a:r>
              <a:rPr lang="en-AU" sz="1100" b="0" dirty="0" smtClean="0">
                <a:effectLst/>
                <a:latin typeface="+mj-lt"/>
                <a:ea typeface="Calibri"/>
                <a:cs typeface="Times New Roman"/>
              </a:rPr>
              <a:t>collaboration</a:t>
            </a:r>
            <a:r>
              <a:rPr lang="en-AU" sz="1100" b="1" dirty="0" smtClean="0">
                <a:effectLst/>
                <a:latin typeface="+mj-lt"/>
                <a:ea typeface="Calibri"/>
                <a:cs typeface="Times New Roman"/>
              </a:rPr>
              <a:t> </a:t>
            </a:r>
            <a:r>
              <a:rPr lang="en-AU" sz="1100" dirty="0" smtClean="0">
                <a:effectLst/>
                <a:latin typeface="+mj-lt"/>
                <a:ea typeface="Calibri"/>
                <a:cs typeface="Times New Roman"/>
              </a:rPr>
              <a:t>is when individuals work together to review, create or resolve problems through shared knowledge</a:t>
            </a:r>
          </a:p>
          <a:p>
            <a:pPr marL="800100" lvl="1" indent="-342900">
              <a:lnSpc>
                <a:spcPct val="100000"/>
              </a:lnSpc>
              <a:spcAft>
                <a:spcPts val="0"/>
              </a:spcAft>
              <a:buFont typeface="Symbol"/>
              <a:buChar char=""/>
            </a:pPr>
            <a:r>
              <a:rPr lang="en-AU" sz="1100" b="0" dirty="0" smtClean="0">
                <a:effectLst/>
                <a:latin typeface="+mj-lt"/>
                <a:ea typeface="Calibri"/>
                <a:cs typeface="Times New Roman"/>
              </a:rPr>
              <a:t>coordination</a:t>
            </a:r>
            <a:r>
              <a:rPr lang="en-AU" sz="1100" b="1" dirty="0" smtClean="0">
                <a:effectLst/>
                <a:latin typeface="+mj-lt"/>
                <a:ea typeface="Calibri"/>
                <a:cs typeface="Times New Roman"/>
              </a:rPr>
              <a:t> </a:t>
            </a:r>
            <a:r>
              <a:rPr lang="en-AU" sz="1100" dirty="0" smtClean="0">
                <a:effectLst/>
                <a:latin typeface="+mj-lt"/>
                <a:ea typeface="Calibri"/>
                <a:cs typeface="Times New Roman"/>
              </a:rPr>
              <a:t>is when individuals share information and resources in a timely way so that others can achieve their part in the team’s goals</a:t>
            </a:r>
          </a:p>
          <a:p>
            <a:pPr marL="800100" lvl="1" indent="-342900">
              <a:lnSpc>
                <a:spcPct val="100000"/>
              </a:lnSpc>
              <a:spcAft>
                <a:spcPts val="0"/>
              </a:spcAft>
              <a:buFont typeface="Symbol"/>
              <a:buChar char=""/>
            </a:pPr>
            <a:r>
              <a:rPr lang="en-AU" sz="1100" dirty="0" smtClean="0">
                <a:effectLst/>
                <a:latin typeface="+mj-lt"/>
                <a:ea typeface="Calibri"/>
                <a:cs typeface="Times New Roman"/>
              </a:rPr>
              <a:t>one member of the team may play a key role in drawing information together in a way which enables decision-making or</a:t>
            </a:r>
            <a:r>
              <a:rPr lang="en-AU" sz="1100" baseline="0" dirty="0" smtClean="0">
                <a:effectLst/>
                <a:latin typeface="+mj-lt"/>
                <a:ea typeface="Calibri"/>
                <a:cs typeface="Times New Roman"/>
              </a:rPr>
              <a:t> action.</a:t>
            </a:r>
            <a:endParaRPr lang="en-AU" sz="1100" dirty="0" smtClean="0">
              <a:effectLst/>
              <a:latin typeface="+mj-lt"/>
              <a:ea typeface="Calibri"/>
              <a:cs typeface="Times New Roman"/>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47846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AU" sz="1100" dirty="0" smtClean="0">
                <a:effectLst/>
                <a:latin typeface="+mj-lt"/>
                <a:ea typeface="Calibri"/>
                <a:cs typeface="Times New Roman"/>
              </a:rPr>
              <a:t>Effective meetings increase motivation and strengthen teamwork. </a:t>
            </a:r>
          </a:p>
          <a:p>
            <a:pPr>
              <a:lnSpc>
                <a:spcPct val="115000"/>
              </a:lnSpc>
              <a:spcAft>
                <a:spcPts val="0"/>
              </a:spcAft>
            </a:pPr>
            <a:r>
              <a:rPr lang="en-AU" sz="1100" dirty="0" smtClean="0">
                <a:effectLst/>
                <a:latin typeface="+mj-lt"/>
                <a:ea typeface="Calibri"/>
                <a:cs typeface="Times New Roman"/>
              </a:rPr>
              <a:t> </a:t>
            </a:r>
          </a:p>
          <a:p>
            <a:pPr>
              <a:lnSpc>
                <a:spcPct val="115000"/>
              </a:lnSpc>
              <a:spcAft>
                <a:spcPts val="0"/>
              </a:spcAft>
            </a:pPr>
            <a:r>
              <a:rPr lang="en-AU" sz="1100" dirty="0" smtClean="0">
                <a:effectLst/>
                <a:latin typeface="+mj-lt"/>
                <a:ea typeface="Calibri"/>
                <a:cs typeface="Times New Roman"/>
              </a:rPr>
              <a:t>For information on conducting effective meetings refer to the ESA Framework Customer Relationships module 1.4a Keeping </a:t>
            </a:r>
            <a:r>
              <a:rPr lang="en-AU" sz="1100" dirty="0" smtClean="0">
                <a:effectLst/>
                <a:latin typeface="+mj-lt"/>
                <a:ea typeface="Calibri"/>
                <a:cs typeface="Times New Roman"/>
              </a:rPr>
              <a:t>Staff Informed</a:t>
            </a:r>
            <a:r>
              <a:rPr lang="en-AU" sz="1100" dirty="0" smtClean="0">
                <a:effectLst/>
                <a:latin typeface="+mj-lt"/>
                <a:ea typeface="Calibri"/>
                <a:cs typeface="Times New Roman"/>
              </a:rPr>
              <a:t>.</a:t>
            </a:r>
          </a:p>
          <a:p>
            <a:pPr>
              <a:lnSpc>
                <a:spcPct val="115000"/>
              </a:lnSpc>
              <a:spcAft>
                <a:spcPts val="0"/>
              </a:spcAft>
            </a:pPr>
            <a:r>
              <a:rPr lang="en-AU" sz="1100" dirty="0" smtClean="0">
                <a:effectLst/>
                <a:latin typeface="+mj-lt"/>
                <a:ea typeface="Calibri"/>
                <a:cs typeface="Times New Roman"/>
              </a:rPr>
              <a:t> </a:t>
            </a:r>
          </a:p>
          <a:p>
            <a:pPr>
              <a:lnSpc>
                <a:spcPct val="115000"/>
              </a:lnSpc>
              <a:spcAft>
                <a:spcPts val="0"/>
              </a:spcAft>
            </a:pPr>
            <a:r>
              <a:rPr lang="en-AU" sz="1100" dirty="0" smtClean="0">
                <a:effectLst/>
                <a:latin typeface="+mj-lt"/>
                <a:ea typeface="Calibri"/>
                <a:cs typeface="Times New Roman"/>
              </a:rPr>
              <a:t>Things to consider when deciding on team meetings are:</a:t>
            </a:r>
          </a:p>
          <a:p>
            <a:pPr>
              <a:lnSpc>
                <a:spcPct val="115000"/>
              </a:lnSpc>
              <a:spcAft>
                <a:spcPts val="0"/>
              </a:spcAft>
            </a:pPr>
            <a:r>
              <a:rPr lang="en-AU" sz="1100" dirty="0" smtClean="0">
                <a:effectLst/>
                <a:latin typeface="+mj-lt"/>
                <a:ea typeface="Calibri"/>
                <a:cs typeface="Times New Roman"/>
              </a:rPr>
              <a:t> </a:t>
            </a:r>
          </a:p>
          <a:p>
            <a:pPr marL="342900" lvl="0" indent="-342900">
              <a:lnSpc>
                <a:spcPct val="115000"/>
              </a:lnSpc>
              <a:spcAft>
                <a:spcPts val="0"/>
              </a:spcAft>
              <a:buFont typeface="Arial"/>
              <a:buChar char="•"/>
              <a:tabLst>
                <a:tab pos="457200" algn="l"/>
              </a:tabLst>
            </a:pPr>
            <a:r>
              <a:rPr lang="en-AU" sz="1100" dirty="0" smtClean="0">
                <a:effectLst/>
                <a:latin typeface="+mj-lt"/>
                <a:ea typeface="Calibri"/>
                <a:cs typeface="Times New Roman"/>
              </a:rPr>
              <a:t>stay simple – sometimes small teams just need to touch base on where they are at. A Monday morning 15 minute meeting with team members to give a quick update on progress, tasks or just sharing information is just as effective as a structured meeting with an agenda and minutes. Meetings should be scheduled at a time that suits the team. Remember to use technology to ensure these catch-up meetings are effective and accessible for everyone in the team</a:t>
            </a:r>
          </a:p>
          <a:p>
            <a:pPr marL="342900" lvl="0" indent="-342900">
              <a:lnSpc>
                <a:spcPct val="115000"/>
              </a:lnSpc>
              <a:spcAft>
                <a:spcPts val="0"/>
              </a:spcAft>
              <a:buFont typeface="Arial"/>
              <a:buChar char="•"/>
              <a:tabLst>
                <a:tab pos="457200" algn="l"/>
              </a:tabLst>
            </a:pPr>
            <a:r>
              <a:rPr lang="en-AU" sz="1100" dirty="0" smtClean="0">
                <a:effectLst/>
                <a:latin typeface="+mj-lt"/>
                <a:ea typeface="Calibri"/>
                <a:cs typeface="Times New Roman"/>
              </a:rPr>
              <a:t>stay on track – have an agenda sent out prior to the meeting and identify who will present each item and for how long. Everyone should have the opportunity to add to the agenda as well. It helps stay on track</a:t>
            </a:r>
          </a:p>
          <a:p>
            <a:pPr marL="342900" lvl="0" indent="-342900">
              <a:lnSpc>
                <a:spcPct val="115000"/>
              </a:lnSpc>
              <a:spcAft>
                <a:spcPts val="0"/>
              </a:spcAft>
              <a:buFont typeface="Arial"/>
              <a:buChar char="•"/>
              <a:tabLst>
                <a:tab pos="457200" algn="l"/>
              </a:tabLst>
            </a:pPr>
            <a:r>
              <a:rPr lang="en-AU" sz="1100" dirty="0" smtClean="0">
                <a:effectLst/>
                <a:latin typeface="+mj-lt"/>
                <a:ea typeface="Calibri"/>
                <a:cs typeface="Times New Roman"/>
              </a:rPr>
              <a:t>be involved and engaged in the meeting and bring something to the discussion. Take a turn as the chairperson, team leader or organiser for a meeting</a:t>
            </a:r>
          </a:p>
          <a:p>
            <a:pPr marL="342900" lvl="0" indent="-342900">
              <a:lnSpc>
                <a:spcPct val="115000"/>
              </a:lnSpc>
              <a:spcAft>
                <a:spcPts val="0"/>
              </a:spcAft>
              <a:buFont typeface="Arial"/>
              <a:buChar char="•"/>
              <a:tabLst>
                <a:tab pos="457200" algn="l"/>
              </a:tabLst>
            </a:pPr>
            <a:r>
              <a:rPr lang="en-AU" sz="1100" dirty="0" smtClean="0">
                <a:effectLst/>
                <a:latin typeface="+mj-lt"/>
                <a:ea typeface="Calibri"/>
                <a:cs typeface="Times New Roman"/>
              </a:rPr>
              <a:t>ask for feedback and act on it</a:t>
            </a:r>
          </a:p>
          <a:p>
            <a:pPr marL="342900" lvl="0" indent="-342900">
              <a:lnSpc>
                <a:spcPct val="115000"/>
              </a:lnSpc>
              <a:spcAft>
                <a:spcPts val="0"/>
              </a:spcAft>
              <a:buFont typeface="Arial"/>
              <a:buChar char="•"/>
              <a:tabLst>
                <a:tab pos="457200" algn="l"/>
              </a:tabLst>
            </a:pPr>
            <a:r>
              <a:rPr lang="en-AU" sz="1100" dirty="0" smtClean="0">
                <a:effectLst/>
                <a:latin typeface="+mj-lt"/>
                <a:ea typeface="Calibri"/>
                <a:cs typeface="Times New Roman"/>
              </a:rPr>
              <a:t>don’t finish any discussion in the meeting without deciding who is doing what task and how to act on it.  Tie all discussions back to the team goals and keep the end result in view.</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8</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51760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AU" sz="1100" dirty="0" smtClean="0">
                <a:effectLst/>
                <a:latin typeface="+mj-lt"/>
                <a:ea typeface="Calibri"/>
                <a:cs typeface="Times New Roman"/>
              </a:rPr>
              <a:t>Are you able to complete a task without any interruptions at school during your work day?</a:t>
            </a:r>
          </a:p>
          <a:p>
            <a:pPr>
              <a:lnSpc>
                <a:spcPct val="115000"/>
              </a:lnSpc>
              <a:spcAft>
                <a:spcPts val="0"/>
              </a:spcAft>
            </a:pPr>
            <a:r>
              <a:rPr lang="en-AU" sz="1100" dirty="0" smtClean="0">
                <a:effectLst/>
                <a:latin typeface="+mj-lt"/>
                <a:ea typeface="Calibri"/>
                <a:cs typeface="Times New Roman"/>
              </a:rPr>
              <a:t> </a:t>
            </a:r>
          </a:p>
          <a:p>
            <a:pPr>
              <a:lnSpc>
                <a:spcPct val="115000"/>
              </a:lnSpc>
              <a:spcAft>
                <a:spcPts val="0"/>
              </a:spcAft>
            </a:pPr>
            <a:r>
              <a:rPr lang="en-AU" sz="1100" dirty="0" smtClean="0">
                <a:effectLst/>
                <a:latin typeface="+mj-lt"/>
                <a:ea typeface="Calibri"/>
                <a:cs typeface="Times New Roman"/>
              </a:rPr>
              <a:t>The nature of administrative work in schools includes stopping to answer the phone, attend to the front counter or answer a question from a teacher/parent/student or colleague, which can sometimes interrupt and impact on the achievement of urgent or daily tasks that need to be completed.</a:t>
            </a:r>
          </a:p>
          <a:p>
            <a:pPr>
              <a:lnSpc>
                <a:spcPct val="115000"/>
              </a:lnSpc>
              <a:spcAft>
                <a:spcPts val="0"/>
              </a:spcAft>
            </a:pPr>
            <a:r>
              <a:rPr lang="en-AU" sz="1100" dirty="0" smtClean="0">
                <a:effectLst/>
                <a:latin typeface="+mj-lt"/>
                <a:ea typeface="Calibri"/>
                <a:cs typeface="Times New Roman"/>
              </a:rPr>
              <a:t> </a:t>
            </a:r>
          </a:p>
          <a:p>
            <a:pPr>
              <a:lnSpc>
                <a:spcPct val="115000"/>
              </a:lnSpc>
              <a:spcAft>
                <a:spcPts val="0"/>
              </a:spcAft>
            </a:pPr>
            <a:r>
              <a:rPr lang="en-AU" sz="1100" dirty="0" smtClean="0">
                <a:effectLst/>
                <a:latin typeface="+mj-lt"/>
                <a:ea typeface="Calibri"/>
                <a:cs typeface="Times New Roman"/>
              </a:rPr>
              <a:t>All school administrative and other non-teaching staff are part of the team that keeps the school functioning. It is essential that tasks allocated to these staff members are completed within a reasonable time frame in order for the school to function effectively </a:t>
            </a:r>
            <a:r>
              <a:rPr lang="en-AU" sz="1100" kern="1200" dirty="0" smtClean="0">
                <a:solidFill>
                  <a:schemeClr val="tx1"/>
                </a:solidFill>
                <a:effectLst/>
                <a:latin typeface="+mn-lt"/>
                <a:ea typeface="Calibri"/>
                <a:cs typeface="Times New Roman"/>
              </a:rPr>
              <a:t>as a team</a:t>
            </a:r>
            <a:r>
              <a:rPr lang="en-AU" sz="1100" dirty="0" smtClean="0">
                <a:effectLst/>
                <a:latin typeface="+mj-lt"/>
                <a:ea typeface="Calibri"/>
                <a:cs typeface="Times New Roman"/>
              </a:rPr>
              <a:t>.</a:t>
            </a:r>
          </a:p>
          <a:p>
            <a:pPr>
              <a:lnSpc>
                <a:spcPct val="115000"/>
              </a:lnSpc>
              <a:spcAft>
                <a:spcPts val="0"/>
              </a:spcAft>
            </a:pPr>
            <a:r>
              <a:rPr lang="en-AU" sz="1100" dirty="0" smtClean="0">
                <a:effectLst/>
                <a:latin typeface="+mj-lt"/>
                <a:ea typeface="Calibri"/>
                <a:cs typeface="Times New Roman"/>
              </a:rPr>
              <a:t> </a:t>
            </a:r>
          </a:p>
          <a:p>
            <a:pPr>
              <a:lnSpc>
                <a:spcPct val="115000"/>
              </a:lnSpc>
              <a:spcAft>
                <a:spcPts val="0"/>
              </a:spcAft>
            </a:pPr>
            <a:r>
              <a:rPr lang="en-AU" sz="1100" dirty="0" smtClean="0">
                <a:effectLst/>
                <a:latin typeface="+mj-lt"/>
                <a:ea typeface="Calibri"/>
                <a:cs typeface="Times New Roman"/>
              </a:rPr>
              <a:t>Prioritising daily tasks is essential to ensure adequate time is allocated for task completion.</a:t>
            </a:r>
          </a:p>
          <a:p>
            <a:pPr>
              <a:lnSpc>
                <a:spcPct val="115000"/>
              </a:lnSpc>
              <a:spcAft>
                <a:spcPts val="0"/>
              </a:spcAft>
            </a:pPr>
            <a:r>
              <a:rPr lang="en-AU" sz="1100" dirty="0" smtClean="0">
                <a:effectLst/>
                <a:latin typeface="+mj-lt"/>
                <a:ea typeface="Calibri"/>
                <a:cs typeface="Times New Roman"/>
              </a:rPr>
              <a:t> </a:t>
            </a:r>
          </a:p>
          <a:p>
            <a:pPr>
              <a:lnSpc>
                <a:spcPct val="115000"/>
              </a:lnSpc>
              <a:spcAft>
                <a:spcPts val="0"/>
              </a:spcAft>
            </a:pPr>
            <a:r>
              <a:rPr lang="en-AU" sz="1100" dirty="0" smtClean="0">
                <a:effectLst/>
                <a:latin typeface="+mj-lt"/>
                <a:ea typeface="Calibri"/>
                <a:cs typeface="Times New Roman"/>
              </a:rPr>
              <a:t> Some strategies for prioritising your day could include:</a:t>
            </a:r>
          </a:p>
          <a:p>
            <a:pPr marL="342900" lvl="0" indent="-342900">
              <a:lnSpc>
                <a:spcPct val="115000"/>
              </a:lnSpc>
              <a:spcAft>
                <a:spcPts val="0"/>
              </a:spcAft>
              <a:buFont typeface="Symbol"/>
              <a:buChar char=""/>
            </a:pPr>
            <a:r>
              <a:rPr lang="en-AU" sz="1100" dirty="0" smtClean="0">
                <a:effectLst/>
                <a:latin typeface="+mj-lt"/>
                <a:ea typeface="Calibri"/>
                <a:cs typeface="Times New Roman"/>
              </a:rPr>
              <a:t>making a list of all tasks that you have. Don’t keep it in your head or on a post-it note. Write it down and keep it with you throughout the day. It will help you to focus on what you want to achieve</a:t>
            </a:r>
          </a:p>
          <a:p>
            <a:pPr marL="342900" lvl="0" indent="-342900">
              <a:lnSpc>
                <a:spcPct val="115000"/>
              </a:lnSpc>
              <a:spcAft>
                <a:spcPts val="0"/>
              </a:spcAft>
              <a:buFont typeface="Symbol"/>
              <a:buChar char=""/>
            </a:pPr>
            <a:r>
              <a:rPr lang="en-AU" sz="1100" dirty="0" smtClean="0">
                <a:effectLst/>
                <a:latin typeface="+mj-lt"/>
                <a:ea typeface="Calibri"/>
                <a:cs typeface="Times New Roman"/>
              </a:rPr>
              <a:t>grouping together everything that should be done in the day and reviewing it regularly. Allocate a specific time to complete the task if you can. Don’t avoid the hard tasks!</a:t>
            </a:r>
          </a:p>
          <a:p>
            <a:pPr marL="342900" lvl="0" indent="-342900">
              <a:lnSpc>
                <a:spcPct val="115000"/>
              </a:lnSpc>
              <a:spcAft>
                <a:spcPts val="0"/>
              </a:spcAft>
              <a:buFont typeface="Symbol"/>
              <a:buChar char=""/>
            </a:pPr>
            <a:r>
              <a:rPr lang="en-AU" sz="1100" dirty="0" smtClean="0">
                <a:effectLst/>
                <a:latin typeface="+mj-lt"/>
                <a:ea typeface="Calibri"/>
                <a:cs typeface="Times New Roman"/>
              </a:rPr>
              <a:t>identifying urgent tasks which are essential to the functioning of the organisation and could have consequences if not completed on time</a:t>
            </a:r>
          </a:p>
          <a:p>
            <a:pPr marL="342900" lvl="0" indent="-342900">
              <a:lnSpc>
                <a:spcPct val="115000"/>
              </a:lnSpc>
              <a:spcAft>
                <a:spcPts val="0"/>
              </a:spcAft>
              <a:buFont typeface="Symbol"/>
              <a:buChar char=""/>
            </a:pPr>
            <a:r>
              <a:rPr lang="en-AU" sz="1100" dirty="0" smtClean="0">
                <a:effectLst/>
                <a:latin typeface="+mj-lt"/>
                <a:ea typeface="Calibri"/>
                <a:cs typeface="Times New Roman"/>
              </a:rPr>
              <a:t>identifying important tasks. If you have tasks that are equally important but could possibly </a:t>
            </a:r>
            <a:r>
              <a:rPr lang="en-AU" sz="1100" dirty="0" smtClean="0">
                <a:effectLst/>
                <a:latin typeface="+mj-lt"/>
                <a:ea typeface="Calibri"/>
                <a:cs typeface="Times New Roman"/>
              </a:rPr>
              <a:t>wait</a:t>
            </a:r>
            <a:r>
              <a:rPr lang="en-AU" sz="1100" baseline="0" dirty="0" smtClean="0">
                <a:effectLst/>
                <a:latin typeface="+mj-lt"/>
                <a:ea typeface="Calibri"/>
                <a:cs typeface="Times New Roman"/>
              </a:rPr>
              <a:t> - </a:t>
            </a:r>
            <a:r>
              <a:rPr lang="en-AU" sz="1100" dirty="0" smtClean="0">
                <a:effectLst/>
                <a:latin typeface="+mj-lt"/>
                <a:ea typeface="Calibri"/>
                <a:cs typeface="Times New Roman"/>
              </a:rPr>
              <a:t>group </a:t>
            </a:r>
            <a:r>
              <a:rPr lang="en-AU" sz="1100" dirty="0" smtClean="0">
                <a:effectLst/>
                <a:latin typeface="+mj-lt"/>
                <a:ea typeface="Calibri"/>
                <a:cs typeface="Times New Roman"/>
              </a:rPr>
              <a:t>them together</a:t>
            </a: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AU" sz="1100" dirty="0" smtClean="0">
                <a:effectLst/>
                <a:latin typeface="+mj-lt"/>
                <a:ea typeface="Calibri"/>
                <a:cs typeface="Times New Roman"/>
              </a:rPr>
              <a:t>setting realistic deadlines for these tasks and</a:t>
            </a:r>
            <a:r>
              <a:rPr lang="en-AU" sz="1100" baseline="0" dirty="0" smtClean="0">
                <a:effectLst/>
                <a:latin typeface="+mj-lt"/>
                <a:ea typeface="Calibri"/>
                <a:cs typeface="Times New Roman"/>
              </a:rPr>
              <a:t> </a:t>
            </a:r>
            <a:r>
              <a:rPr lang="en-AU" sz="1100" dirty="0" smtClean="0">
                <a:effectLst/>
                <a:latin typeface="+mj-lt"/>
                <a:ea typeface="Calibri"/>
                <a:cs typeface="Times New Roman"/>
              </a:rPr>
              <a:t>being honest in what you can achieve. Be prepared to be flexible with all the important tasks and adaptable on completion time</a:t>
            </a:r>
          </a:p>
          <a:p>
            <a:pPr marL="342900" lvl="0" indent="-342900">
              <a:lnSpc>
                <a:spcPct val="115000"/>
              </a:lnSpc>
              <a:spcAft>
                <a:spcPts val="0"/>
              </a:spcAft>
              <a:buFont typeface="Symbol"/>
              <a:buChar char=""/>
            </a:pPr>
            <a:r>
              <a:rPr lang="en-AU" sz="1100" dirty="0" smtClean="0">
                <a:effectLst/>
                <a:latin typeface="+mj-lt"/>
                <a:ea typeface="Calibri"/>
                <a:cs typeface="Times New Roman"/>
              </a:rPr>
              <a:t>allow time for interruptions as mentioned before and then pick up where you were on your list. Try to avoid feeling overwhelmed by interruptions. It can be motivating to check off shorter tasks before tackling the bigger ones.</a:t>
            </a:r>
          </a:p>
          <a:p>
            <a:pPr>
              <a:lnSpc>
                <a:spcPct val="115000"/>
              </a:lnSpc>
              <a:spcAft>
                <a:spcPts val="0"/>
              </a:spcAft>
            </a:pPr>
            <a:r>
              <a:rPr lang="en-AU" sz="1100" dirty="0" smtClean="0">
                <a:effectLst/>
                <a:latin typeface="+mj-lt"/>
                <a:ea typeface="Calibri"/>
                <a:cs typeface="Times New Roman"/>
              </a:rPr>
              <a:t> </a:t>
            </a:r>
          </a:p>
          <a:p>
            <a:pPr>
              <a:lnSpc>
                <a:spcPct val="115000"/>
              </a:lnSpc>
              <a:spcAft>
                <a:spcPts val="0"/>
              </a:spcAft>
            </a:pPr>
            <a:r>
              <a:rPr lang="en-AU" sz="1100" dirty="0" smtClean="0">
                <a:effectLst/>
                <a:latin typeface="+mj-lt"/>
                <a:ea typeface="Calibri"/>
                <a:cs typeface="Times New Roman"/>
              </a:rPr>
              <a:t>Check your list with your supervisor for some advice on tasks that could be scheduled for another time or delegated to another staff member.</a:t>
            </a:r>
          </a:p>
          <a:p>
            <a:pPr>
              <a:lnSpc>
                <a:spcPct val="115000"/>
              </a:lnSpc>
              <a:spcAft>
                <a:spcPts val="0"/>
              </a:spcAft>
            </a:pP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9</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4276218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1264632"/>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p:nvPr>
        </p:nvSpPr>
        <p:spPr>
          <a:xfrm>
            <a:off x="395536" y="3315674"/>
            <a:ext cx="4367160" cy="881236"/>
          </a:xfrm>
          <a:solidFill>
            <a:srgbClr val="FFFFFF"/>
          </a:solidFill>
        </p:spPr>
        <p:txBody>
          <a:bodyPr lIns="90000" anchor="ctr">
            <a:normAutofit/>
          </a:bodyPr>
          <a:lstStyle>
            <a:lvl1pPr marL="0" indent="0" algn="l">
              <a:spcBef>
                <a:spcPts val="0"/>
              </a:spcBef>
              <a:buNone/>
              <a:defRPr sz="1800">
                <a:solidFill>
                  <a:schemeClr val="tx2"/>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tx2"/>
                </a:solidFill>
              </a:defRPr>
            </a:lvl1pPr>
          </a:lstStyle>
          <a:p>
            <a:r>
              <a:rPr lang="en-US" smtClean="0"/>
              <a:t>November 2017</a:t>
            </a:r>
            <a:endParaRPr lang="en-AU" dirty="0"/>
          </a:p>
        </p:txBody>
      </p:sp>
      <p:sp>
        <p:nvSpPr>
          <p:cNvPr id="40" name="Footer Placeholder 39"/>
          <p:cNvSpPr>
            <a:spLocks noGrp="1"/>
          </p:cNvSpPr>
          <p:nvPr>
            <p:ph type="ftr" sz="quarter" idx="11"/>
          </p:nvPr>
        </p:nvSpPr>
        <p:spPr>
          <a:xfrm>
            <a:off x="395536" y="4749626"/>
            <a:ext cx="5688632" cy="273844"/>
          </a:xfrm>
        </p:spPr>
        <p:txBody>
          <a:bodyPr/>
          <a:lstStyle>
            <a:lvl1pPr>
              <a:defRPr>
                <a:solidFill>
                  <a:schemeClr val="tx2"/>
                </a:solidFill>
              </a:defRPr>
            </a:lvl1pPr>
          </a:lstStyle>
          <a:p>
            <a:r>
              <a:rPr lang="en-AU" smtClean="0"/>
              <a:t>© NSW Department of Education | Leadership &amp; High Performance Directorate | ESA | V9.0 | 2.3(a) Team Objectives | December 2018</a:t>
            </a:r>
            <a:endParaRPr lang="en-AU" dirty="0" smtClean="0"/>
          </a:p>
        </p:txBody>
      </p:sp>
      <p:sp>
        <p:nvSpPr>
          <p:cNvPr id="41" name="Slide Number Placeholder 40"/>
          <p:cNvSpPr>
            <a:spLocks noGrp="1"/>
          </p:cNvSpPr>
          <p:nvPr>
            <p:ph type="sldNum" sz="quarter" idx="12"/>
          </p:nvPr>
        </p:nvSpPr>
        <p:spPr/>
        <p:txBody>
          <a:bodyPr/>
          <a:lstStyle>
            <a:lvl1pPr>
              <a:defRPr>
                <a:solidFill>
                  <a:schemeClr val="tx2"/>
                </a:solidFill>
              </a:defRPr>
            </a:lvl1pPr>
          </a:lstStyle>
          <a:p>
            <a:r>
              <a:rPr lang="en-AU" dirty="0" smtClean="0"/>
              <a:t>Page </a:t>
            </a:r>
            <a:fld id="{4A2A1DA9-8CAF-4BCA-B496-545B076AED2D}" type="slidenum">
              <a:rPr lang="en-AU" smtClean="0"/>
              <a:pPr/>
              <a:t>‹#›</a:t>
            </a:fld>
            <a:endParaRPr lang="en-AU" dirty="0"/>
          </a:p>
        </p:txBody>
      </p:sp>
      <p:sp>
        <p:nvSpPr>
          <p:cNvPr id="10" name="Content Placeholder 2"/>
          <p:cNvSpPr>
            <a:spLocks noGrp="1"/>
          </p:cNvSpPr>
          <p:nvPr>
            <p:ph idx="13" hasCustomPrompt="1"/>
          </p:nvPr>
        </p:nvSpPr>
        <p:spPr>
          <a:xfrm>
            <a:off x="6732240" y="1275606"/>
            <a:ext cx="2411760" cy="2376264"/>
          </a:xfrm>
          <a:solidFill>
            <a:srgbClr val="FFFFFF"/>
          </a:solidFill>
          <a:ln w="28575">
            <a:solidFill>
              <a:srgbClr val="00ABC3"/>
            </a:solidFill>
          </a:ln>
        </p:spPr>
        <p:txBody>
          <a:bodyPr lIns="90000">
            <a:normAutofit/>
          </a:bodyPr>
          <a:lstStyle>
            <a:lvl1pPr>
              <a:spcBef>
                <a:spcPts val="0"/>
              </a:spcBef>
              <a:spcAft>
                <a:spcPts val="1200"/>
              </a:spcAft>
              <a:defRPr sz="2000" b="1">
                <a:solidFill>
                  <a:schemeClr val="bg1">
                    <a:lumMod val="50000"/>
                  </a:schemeClr>
                </a:solidFill>
              </a:defRPr>
            </a:lvl1pPr>
            <a:lvl2pPr>
              <a:defRPr sz="1800">
                <a:solidFill>
                  <a:schemeClr val="bg1">
                    <a:lumMod val="50000"/>
                  </a:schemeClr>
                </a:solidFill>
              </a:defRPr>
            </a:lvl2pPr>
            <a:lvl3pPr>
              <a:defRPr sz="18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stStyle>
          <a:p>
            <a:pPr lvl="0"/>
            <a:r>
              <a:rPr lang="en-US" dirty="0" smtClean="0"/>
              <a:t>Heading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itle 3"/>
          <p:cNvSpPr>
            <a:spLocks noGrp="1"/>
          </p:cNvSpPr>
          <p:nvPr>
            <p:ph type="title"/>
          </p:nvPr>
        </p:nvSpPr>
        <p:spPr>
          <a:xfrm>
            <a:off x="467544" y="1275606"/>
            <a:ext cx="6120680" cy="709587"/>
          </a:xfrm>
        </p:spPr>
        <p:txBody>
          <a:bodyPr anchor="t" anchorCtr="0"/>
          <a:lstStyle>
            <a:lvl1pPr algn="ctr">
              <a:defRPr sz="2000">
                <a:solidFill>
                  <a:schemeClr val="bg1"/>
                </a:solidFill>
              </a:defRPr>
            </a:lvl1pPr>
          </a:lstStyle>
          <a:p>
            <a:r>
              <a:rPr lang="en-US" dirty="0" smtClean="0"/>
              <a:t>Click to edit Master title style</a:t>
            </a:r>
            <a:endParaRPr lang="en-US" dirty="0"/>
          </a:p>
        </p:txBody>
      </p:sp>
      <p:sp>
        <p:nvSpPr>
          <p:cNvPr id="6" name="Content Placeholder 5"/>
          <p:cNvSpPr>
            <a:spLocks noGrp="1"/>
          </p:cNvSpPr>
          <p:nvPr>
            <p:ph sz="quarter" idx="14" hasCustomPrompt="1"/>
          </p:nvPr>
        </p:nvSpPr>
        <p:spPr>
          <a:xfrm>
            <a:off x="468313" y="1995488"/>
            <a:ext cx="4679950" cy="1223962"/>
          </a:xfrm>
        </p:spPr>
        <p:txBody>
          <a:bodyPr anchor="b" anchorCtr="0">
            <a:noAutofit/>
          </a:bodyPr>
          <a:lstStyle>
            <a:lvl1pPr>
              <a:defRPr sz="1800">
                <a:solidFill>
                  <a:schemeClr val="bg1"/>
                </a:solidFill>
                <a:latin typeface="Arial" charset="0"/>
                <a:ea typeface="Arial" charset="0"/>
                <a:cs typeface="Arial" charset="0"/>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smtClean="0"/>
              <a:t>Click to edit master 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9" y="195486"/>
            <a:ext cx="2232248" cy="792514"/>
          </a:xfrm>
          <a:prstGeom prst="rect">
            <a:avLst/>
          </a:prstGeom>
        </p:spPr>
      </p:pic>
    </p:spTree>
    <p:extLst>
      <p:ext uri="{BB962C8B-B14F-4D97-AF65-F5344CB8AC3E}">
        <p14:creationId xmlns:p14="http://schemas.microsoft.com/office/powerpoint/2010/main" val="8966900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r>
              <a:rPr lang="en-US" smtClean="0"/>
              <a:t>November 2017</a:t>
            </a:r>
            <a:endParaRPr lang="en-AU" dirty="0"/>
          </a:p>
        </p:txBody>
      </p:sp>
      <p:sp>
        <p:nvSpPr>
          <p:cNvPr id="2067" name="Footer Placeholder 2066"/>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a:p>
        </p:txBody>
      </p:sp>
      <p:sp>
        <p:nvSpPr>
          <p:cNvPr id="2068" name="Slide Number Placeholder 2067"/>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741270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nt use">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solidFill>
                  <a:schemeClr val="tx2"/>
                </a:solidFill>
              </a:defRPr>
            </a:lvl1pPr>
            <a:lvl2pPr>
              <a:defRPr sz="1000">
                <a:solidFill>
                  <a:schemeClr val="tx2"/>
                </a:solidFill>
              </a:defRPr>
            </a:lvl2pPr>
            <a:lvl3pPr>
              <a:defRPr sz="1000">
                <a:solidFill>
                  <a:schemeClr val="tx2"/>
                </a:solidFill>
              </a:defRPr>
            </a:lvl3pPr>
            <a:lvl4pPr>
              <a:defRPr sz="900">
                <a:solidFill>
                  <a:schemeClr val="tx2"/>
                </a:solidFill>
              </a:defRPr>
            </a:lvl4pPr>
            <a:lvl5pPr>
              <a:defRPr sz="9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r>
              <a:rPr lang="en-US" smtClean="0"/>
              <a:t>November 2017</a:t>
            </a:r>
            <a:endParaRPr lang="en-AU" dirty="0"/>
          </a:p>
        </p:txBody>
      </p:sp>
      <p:sp>
        <p:nvSpPr>
          <p:cNvPr id="21" name="Footer Placeholder 20"/>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smtClean="0"/>
              <a:t>© NSW Department of Education | Leadership &amp; High Performance Directorate | ESA | V9.0 | 2.3(a) Team Objectives | December 2018</a:t>
            </a:r>
            <a:endParaRPr lang="en-AU" dirty="0" smtClean="0"/>
          </a:p>
        </p:txBody>
      </p:sp>
      <p:sp>
        <p:nvSpPr>
          <p:cNvPr id="22" name="Slide Number Placeholder 21"/>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hasCustomPrompt="1"/>
          </p:nvPr>
        </p:nvSpPr>
        <p:spPr>
          <a:xfrm>
            <a:off x="6516216" y="555526"/>
            <a:ext cx="2160240" cy="4176463"/>
          </a:xfrm>
        </p:spPr>
        <p:txBody>
          <a:bodyPr>
            <a:normAutofit/>
          </a:bodyPr>
          <a:lstStyle>
            <a:lvl1pPr>
              <a:spcBef>
                <a:spcPts val="0"/>
              </a:spcBef>
              <a:spcAft>
                <a:spcPts val="1200"/>
              </a:spcAft>
              <a:defRPr sz="2000" b="1">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Heading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r>
              <a:rPr lang="en-US" smtClean="0"/>
              <a:t>November 2017</a:t>
            </a:r>
            <a:endParaRPr lang="en-AU" dirty="0"/>
          </a:p>
        </p:txBody>
      </p:sp>
      <p:sp>
        <p:nvSpPr>
          <p:cNvPr id="21" name="Footer Placeholder 20"/>
          <p:cNvSpPr>
            <a:spLocks noGrp="1"/>
          </p:cNvSpPr>
          <p:nvPr>
            <p:ph type="ftr" sz="quarter" idx="11"/>
          </p:nvPr>
        </p:nvSpPr>
        <p:spPr/>
        <p:txBody>
          <a:bodyPr/>
          <a:lstStyle>
            <a:lvl1pPr>
              <a:defRPr>
                <a:latin typeface="Arial" charset="0"/>
                <a:ea typeface="Arial" charset="0"/>
                <a:cs typeface="Arial" charset="0"/>
              </a:defRPr>
            </a:lvl1pPr>
          </a:lstStyle>
          <a:p>
            <a:r>
              <a:rPr lang="en-AU" smtClean="0"/>
              <a:t>© NSW Department of Education | Leadership &amp; High Performance Directorate | ESA | V9.0 | 2.3(a) Team Objectives | December 2018</a:t>
            </a:r>
            <a:endParaRPr lang="en-AU" dirty="0" smtClean="0"/>
          </a:p>
        </p:txBody>
      </p:sp>
      <p:sp>
        <p:nvSpPr>
          <p:cNvPr id="22" name="Slide Number Placeholder 21"/>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
        <p:nvSpPr>
          <p:cNvPr id="10" name="Content Placeholder 2"/>
          <p:cNvSpPr>
            <a:spLocks noGrp="1"/>
          </p:cNvSpPr>
          <p:nvPr>
            <p:ph idx="13"/>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727951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ssessments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lvl1pPr>
              <a:defRPr>
                <a:solidFill>
                  <a:schemeClr val="tx2"/>
                </a:solidFill>
              </a:defRPr>
            </a:lvl1pPr>
          </a:lstStyle>
          <a:p>
            <a:r>
              <a:rPr lang="en-US" dirty="0" smtClean="0"/>
              <a:t>Click to edit Master title style</a:t>
            </a:r>
            <a:endParaRPr lang="en-AU" dirty="0"/>
          </a:p>
        </p:txBody>
      </p:sp>
      <p:sp>
        <p:nvSpPr>
          <p:cNvPr id="3" name="Content Placeholder 2"/>
          <p:cNvSpPr>
            <a:spLocks noGrp="1"/>
          </p:cNvSpPr>
          <p:nvPr>
            <p:ph idx="1" hasCustomPrompt="1"/>
          </p:nvPr>
        </p:nvSpPr>
        <p:spPr>
          <a:xfrm>
            <a:off x="395536" y="1200150"/>
            <a:ext cx="8280920" cy="3531839"/>
          </a:xfrm>
        </p:spPr>
        <p:txBody>
          <a:bodyPr>
            <a:normAutofit/>
          </a:bodyPr>
          <a:lstStyle>
            <a:lvl1pPr>
              <a:defRPr sz="1100"/>
            </a:lvl1pPr>
            <a:lvl2pPr>
              <a:defRPr sz="1000"/>
            </a:lvl2pPr>
            <a:lvl3pPr>
              <a:defRPr sz="1000"/>
            </a:lvl3pPr>
            <a:lvl4pPr>
              <a:defRPr sz="900"/>
            </a:lvl4pPr>
            <a:lvl5pPr>
              <a:defRPr sz="900"/>
            </a:lvl5pPr>
          </a:lstStyle>
          <a:p>
            <a:pPr marL="1252538" lvl="2" indent="-363538">
              <a:lnSpc>
                <a:spcPct val="150000"/>
              </a:lnSpc>
              <a:spcBef>
                <a:spcPts val="0"/>
              </a:spcBef>
              <a:buFont typeface="+mj-lt"/>
              <a:buAutoNum type="alphaLcParenR"/>
            </a:pPr>
            <a:r>
              <a:rPr lang="en-AU" sz="1600" dirty="0" smtClean="0"/>
              <a:t>Answer</a:t>
            </a:r>
          </a:p>
          <a:p>
            <a:pPr marL="1252538" lvl="2" indent="-363538">
              <a:lnSpc>
                <a:spcPct val="150000"/>
              </a:lnSpc>
              <a:spcBef>
                <a:spcPts val="0"/>
              </a:spcBef>
              <a:buFont typeface="+mj-lt"/>
              <a:buAutoNum type="alphaLcParenR"/>
            </a:pPr>
            <a:r>
              <a:rPr lang="en-AU" sz="1600" dirty="0" smtClean="0"/>
              <a:t>Answer</a:t>
            </a:r>
            <a:endParaRPr lang="en-AU" sz="1600" dirty="0"/>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r>
              <a:rPr lang="en-US" smtClean="0"/>
              <a:t>November 2017</a:t>
            </a:r>
            <a:endParaRPr lang="en-AU"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AU" smtClean="0"/>
              <a:t>© NSW Department of Education | Leadership &amp; High Performance Directorate | ESA | V9.0 | 2.3(a) Team Objectives | December 2018</a:t>
            </a:r>
            <a:endParaRPr lang="en-AU" dirty="0" smtClean="0"/>
          </a:p>
        </p:txBody>
      </p:sp>
      <p:sp>
        <p:nvSpPr>
          <p:cNvPr id="6" name="Slide Number Placeholder 5"/>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ingle column content">
    <p:bg>
      <p:bgPr>
        <a:solidFill>
          <a:schemeClr val="bg1"/>
        </a:soli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smtClean="0"/>
              <a:t>November 2017</a:t>
            </a:r>
            <a:endParaRPr lang="en-AU" dirty="0"/>
          </a:p>
        </p:txBody>
      </p:sp>
      <p:sp>
        <p:nvSpPr>
          <p:cNvPr id="14" name="Footer Placeholder 13"/>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smtClean="0"/>
              <a:t>© NSW Department of Education | Leadership &amp; High Performance Directorate | ESA | V9.0 | 2.3(a) Team Objectives | December 2018</a:t>
            </a:r>
            <a:endParaRPr lang="en-AU" dirty="0" smtClean="0"/>
          </a:p>
        </p:txBody>
      </p:sp>
      <p:sp>
        <p:nvSpPr>
          <p:cNvPr id="15" name="Slide Number Placeholder 14"/>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
        <p:nvSpPr>
          <p:cNvPr id="7" name="Content Placeholder 2"/>
          <p:cNvSpPr>
            <a:spLocks noGrp="1"/>
          </p:cNvSpPr>
          <p:nvPr>
            <p:ph idx="1"/>
          </p:nvPr>
        </p:nvSpPr>
        <p:spPr>
          <a:xfrm>
            <a:off x="395536" y="1200150"/>
            <a:ext cx="8280920" cy="3531839"/>
          </a:xfrm>
        </p:spPr>
        <p:txBody>
          <a:bodyPr>
            <a:normAutofit/>
          </a:bodyPr>
          <a:lstStyle>
            <a:lvl1pPr>
              <a:defRPr sz="1600">
                <a:solidFill>
                  <a:schemeClr val="bg1"/>
                </a:solidFill>
                <a:latin typeface="+mj-lt"/>
              </a:defRPr>
            </a:lvl1pPr>
            <a:lvl2pPr>
              <a:defRPr sz="16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smtClean="0"/>
              <a:t>Click to edit Master title style</a:t>
            </a:r>
            <a:endParaRPr lang="en-AU" dirty="0"/>
          </a:p>
        </p:txBody>
      </p:sp>
      <p:sp>
        <p:nvSpPr>
          <p:cNvPr id="9"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0"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1"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Tree>
    <p:extLst>
      <p:ext uri="{BB962C8B-B14F-4D97-AF65-F5344CB8AC3E}">
        <p14:creationId xmlns:p14="http://schemas.microsoft.com/office/powerpoint/2010/main" val="18373501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double column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178322"/>
            <a:ext cx="4100264" cy="3049612"/>
          </a:xfrm>
        </p:spPr>
        <p:txBody>
          <a:bodyPr>
            <a:normAutofit/>
          </a:bodyPr>
          <a:lstStyle>
            <a:lvl1pPr>
              <a:defRPr sz="1800">
                <a:solidFill>
                  <a:schemeClr val="tx2"/>
                </a:solidFill>
                <a:latin typeface="Arial" charset="0"/>
                <a:ea typeface="Arial" charset="0"/>
                <a:cs typeface="Arial" charset="0"/>
              </a:defRPr>
            </a:lvl1pPr>
            <a:lvl2pPr>
              <a:defRPr sz="1600">
                <a:solidFill>
                  <a:schemeClr val="tx2"/>
                </a:solidFill>
                <a:latin typeface="Arial" charset="0"/>
                <a:ea typeface="Arial" charset="0"/>
                <a:cs typeface="Arial" charset="0"/>
              </a:defRPr>
            </a:lvl2pPr>
            <a:lvl3pPr>
              <a:defRPr sz="1400">
                <a:solidFill>
                  <a:schemeClr val="tx2"/>
                </a:solidFill>
                <a:latin typeface="Arial" charset="0"/>
                <a:ea typeface="Arial" charset="0"/>
                <a:cs typeface="Arial" charset="0"/>
              </a:defRPr>
            </a:lvl3pPr>
            <a:lvl4pPr>
              <a:defRPr sz="1200">
                <a:solidFill>
                  <a:schemeClr val="tx2"/>
                </a:solidFill>
                <a:latin typeface="Arial" charset="0"/>
                <a:ea typeface="Arial" charset="0"/>
                <a:cs typeface="Arial" charset="0"/>
              </a:defRPr>
            </a:lvl4pPr>
            <a:lvl5pPr>
              <a:defRPr sz="1200">
                <a:solidFill>
                  <a:schemeClr val="tx2"/>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586536" y="1178322"/>
            <a:ext cx="4100264" cy="3409652"/>
          </a:xfrm>
        </p:spPr>
        <p:txBody>
          <a:bodyPr>
            <a:normAutofit/>
          </a:bodyPr>
          <a:lstStyle>
            <a:lvl1pPr>
              <a:defRPr sz="1800">
                <a:solidFill>
                  <a:schemeClr val="tx2"/>
                </a:solidFill>
                <a:latin typeface="Arial" charset="0"/>
                <a:ea typeface="Arial" charset="0"/>
                <a:cs typeface="Arial" charset="0"/>
              </a:defRPr>
            </a:lvl1pPr>
            <a:lvl2pPr>
              <a:defRPr sz="1600">
                <a:solidFill>
                  <a:schemeClr val="tx2"/>
                </a:solidFill>
                <a:latin typeface="Arial" charset="0"/>
                <a:ea typeface="Arial" charset="0"/>
                <a:cs typeface="Arial" charset="0"/>
              </a:defRPr>
            </a:lvl2pPr>
            <a:lvl3pPr>
              <a:defRPr sz="1400">
                <a:solidFill>
                  <a:schemeClr val="tx2"/>
                </a:solidFill>
                <a:latin typeface="Arial" charset="0"/>
                <a:ea typeface="Arial" charset="0"/>
                <a:cs typeface="Arial" charset="0"/>
              </a:defRPr>
            </a:lvl3pPr>
            <a:lvl4pPr>
              <a:defRPr sz="1200">
                <a:solidFill>
                  <a:schemeClr val="tx2"/>
                </a:solidFill>
                <a:latin typeface="Arial" charset="0"/>
                <a:ea typeface="Arial" charset="0"/>
                <a:cs typeface="Arial" charset="0"/>
              </a:defRPr>
            </a:lvl4pPr>
            <a:lvl5pPr>
              <a:defRPr sz="1200">
                <a:solidFill>
                  <a:schemeClr val="tx2"/>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Date Placeholder 10"/>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smtClean="0"/>
              <a:t>© NSW Department of Education | Leadership &amp; High Performance Directorate | ESA | V9.0 | 2.3(a) Team Objectives | December 2018</a:t>
            </a:r>
            <a:endParaRPr lang="en-AU" dirty="0" smtClean="0"/>
          </a:p>
        </p:txBody>
      </p:sp>
      <p:sp>
        <p:nvSpPr>
          <p:cNvPr id="13" name="Slide Number Placeholder 12"/>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
        <p:nvSpPr>
          <p:cNvPr id="6"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6"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7"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cxnSp>
        <p:nvCxnSpPr>
          <p:cNvPr id="14" name="Straight Connector 13"/>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9541992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icture, text and white text box">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283968" y="1178322"/>
            <a:ext cx="4100264" cy="1033388"/>
          </a:xfrm>
        </p:spPr>
        <p:txBody>
          <a:bodyPr>
            <a:noAutofit/>
          </a:bodyPr>
          <a:lstStyle>
            <a:lvl1pPr>
              <a:defRPr sz="2000">
                <a:solidFill>
                  <a:schemeClr val="tx2"/>
                </a:solidFill>
                <a:latin typeface="Arial" charset="0"/>
                <a:ea typeface="Arial" charset="0"/>
                <a:cs typeface="Arial" charset="0"/>
              </a:defRPr>
            </a:lvl1pPr>
            <a:lvl2pPr>
              <a:defRPr sz="2000">
                <a:solidFill>
                  <a:schemeClr val="bg1"/>
                </a:solidFill>
                <a:latin typeface="+mj-lt"/>
              </a:defRPr>
            </a:lvl2pPr>
            <a:lvl3pPr>
              <a:defRPr sz="2000">
                <a:solidFill>
                  <a:schemeClr val="bg1"/>
                </a:solidFill>
                <a:latin typeface="+mj-lt"/>
              </a:defRPr>
            </a:lvl3pPr>
            <a:lvl4pPr>
              <a:defRPr sz="1200">
                <a:solidFill>
                  <a:schemeClr val="bg1"/>
                </a:solidFill>
                <a:latin typeface="+mj-lt"/>
              </a:defRPr>
            </a:lvl4pPr>
            <a:lvl5pPr>
              <a:defRPr sz="1200">
                <a:solidFill>
                  <a:schemeClr val="bg1"/>
                </a:solidFill>
                <a:latin typeface="+mj-lt"/>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Date Placeholder 10"/>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smtClean="0"/>
              <a:t>© NSW Department of Education | Leadership &amp; High Performance Directorate | ESA | V9.0 | 2.3(a) Team Objectives | December 2018</a:t>
            </a:r>
            <a:endParaRPr lang="en-AU" dirty="0" smtClean="0"/>
          </a:p>
        </p:txBody>
      </p:sp>
      <p:sp>
        <p:nvSpPr>
          <p:cNvPr id="13" name="Slide Number Placeholder 12"/>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
        <p:nvSpPr>
          <p:cNvPr id="6"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6"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7"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cxnSp>
        <p:nvCxnSpPr>
          <p:cNvPr id="14" name="Straight Connector 13"/>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6"/>
          </p:nvPr>
        </p:nvSpPr>
        <p:spPr>
          <a:xfrm>
            <a:off x="468313" y="1204069"/>
            <a:ext cx="3239591" cy="2663825"/>
          </a:xfrm>
        </p:spPr>
        <p:txBody>
          <a:bodyPr/>
          <a:lstStyle/>
          <a:p>
            <a:endParaRPr lang="en-US"/>
          </a:p>
        </p:txBody>
      </p:sp>
      <p:sp>
        <p:nvSpPr>
          <p:cNvPr id="9" name="Content Placeholder 8"/>
          <p:cNvSpPr>
            <a:spLocks noGrp="1"/>
          </p:cNvSpPr>
          <p:nvPr>
            <p:ph sz="quarter" idx="17"/>
          </p:nvPr>
        </p:nvSpPr>
        <p:spPr>
          <a:xfrm>
            <a:off x="4283968" y="2355726"/>
            <a:ext cx="4103688" cy="1800349"/>
          </a:xfrm>
          <a:solidFill>
            <a:schemeClr val="bg1"/>
          </a:solidFill>
          <a:ln>
            <a:noFill/>
          </a:ln>
        </p:spPr>
        <p:txBody>
          <a:bodyPr lIns="125999" rIns="90000">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smtClean="0"/>
              <a:t>Click to edit Master title style</a:t>
            </a:r>
            <a:endParaRPr lang="en-AU"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pictures">
    <p:bg>
      <p:bgPr>
        <a:solidFill>
          <a:schemeClr val="bg1"/>
        </a:solidFill>
        <a:effectLst/>
      </p:bgPr>
    </p:bg>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smtClean="0"/>
              <a:t>© NSW Department of Education | Leadership &amp; High Performance Directorate | ESA | V9.0 | 2.3(a) Team Objectives | December 2018</a:t>
            </a:r>
            <a:endParaRPr lang="en-AU" dirty="0" smtClean="0"/>
          </a:p>
        </p:txBody>
      </p:sp>
      <p:sp>
        <p:nvSpPr>
          <p:cNvPr id="13" name="Slide Number Placeholder 12"/>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cxnSp>
        <p:nvCxnSpPr>
          <p:cNvPr id="14" name="Straight Connector 13"/>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6"/>
          </p:nvPr>
        </p:nvSpPr>
        <p:spPr>
          <a:xfrm>
            <a:off x="468313" y="1204069"/>
            <a:ext cx="3239591" cy="2663825"/>
          </a:xfrm>
        </p:spPr>
        <p:txBody>
          <a:bodyPr/>
          <a:lstStyle/>
          <a:p>
            <a:endParaRPr lang="en-US"/>
          </a:p>
        </p:txBody>
      </p:sp>
      <p:sp>
        <p:nvSpPr>
          <p:cNvPr id="18"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smtClean="0"/>
              <a:t>Click to edit Master title style</a:t>
            </a:r>
            <a:endParaRPr lang="en-AU" dirty="0"/>
          </a:p>
        </p:txBody>
      </p:sp>
      <p:sp>
        <p:nvSpPr>
          <p:cNvPr id="8" name="Picture Placeholder 7"/>
          <p:cNvSpPr>
            <a:spLocks noGrp="1"/>
          </p:cNvSpPr>
          <p:nvPr>
            <p:ph type="pic" sz="quarter" idx="17"/>
          </p:nvPr>
        </p:nvSpPr>
        <p:spPr>
          <a:xfrm>
            <a:off x="4067175" y="1203325"/>
            <a:ext cx="4608513" cy="3168650"/>
          </a:xfrm>
        </p:spPr>
        <p:txBody>
          <a:bodyPr/>
          <a:lstStyle/>
          <a:p>
            <a:endParaRPr lang="en-US"/>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picture, text and white text box">
    <p:bg>
      <p:bgPr>
        <a:solidFill>
          <a:srgbClr val="00ABC3"/>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8313" y="1178322"/>
            <a:ext cx="4100264" cy="1033388"/>
          </a:xfrm>
        </p:spPr>
        <p:txBody>
          <a:bodyPr>
            <a:noAutofit/>
          </a:bodyPr>
          <a:lstStyle>
            <a:lvl1pPr>
              <a:defRPr sz="2000">
                <a:solidFill>
                  <a:schemeClr val="bg1"/>
                </a:solidFill>
                <a:latin typeface="Arial" charset="0"/>
                <a:ea typeface="Arial" charset="0"/>
                <a:cs typeface="Arial" charset="0"/>
              </a:defRPr>
            </a:lvl1pPr>
            <a:lvl2pPr>
              <a:defRPr sz="2000">
                <a:solidFill>
                  <a:schemeClr val="bg1"/>
                </a:solidFill>
                <a:latin typeface="+mj-lt"/>
              </a:defRPr>
            </a:lvl2pPr>
            <a:lvl3pPr>
              <a:defRPr sz="2000">
                <a:solidFill>
                  <a:schemeClr val="bg1"/>
                </a:solidFill>
                <a:latin typeface="+mj-lt"/>
              </a:defRPr>
            </a:lvl3pPr>
            <a:lvl4pPr>
              <a:defRPr sz="1200">
                <a:solidFill>
                  <a:schemeClr val="bg1"/>
                </a:solidFill>
                <a:latin typeface="+mj-lt"/>
              </a:defRPr>
            </a:lvl4pPr>
            <a:lvl5pPr>
              <a:defRPr sz="1200">
                <a:solidFill>
                  <a:schemeClr val="bg1"/>
                </a:solidFill>
                <a:latin typeface="+mj-lt"/>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Date Placeholder 10"/>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r>
              <a:rPr lang="en-US"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bg1"/>
                </a:solidFill>
                <a:latin typeface="Arial" charset="0"/>
                <a:ea typeface="Arial" charset="0"/>
                <a:cs typeface="Arial" charset="0"/>
              </a:defRPr>
            </a:lvl1pPr>
          </a:lstStyle>
          <a:p>
            <a:r>
              <a:rPr lang="en-AU" smtClean="0"/>
              <a:t>© NSW Department of Education | Leadership &amp; High Performance Directorate | ESA | V9.0 | 2.3(a) Team Objectives | December 2018</a:t>
            </a:r>
            <a:endParaRPr lang="en-AU" dirty="0" smtClean="0"/>
          </a:p>
        </p:txBody>
      </p:sp>
      <p:sp>
        <p:nvSpPr>
          <p:cNvPr id="13" name="Slide Number Placeholder 12"/>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
        <p:nvSpPr>
          <p:cNvPr id="6"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6"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7"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cxnSp>
        <p:nvCxnSpPr>
          <p:cNvPr id="14" name="Straight Connector 13"/>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6"/>
          </p:nvPr>
        </p:nvSpPr>
        <p:spPr>
          <a:xfrm>
            <a:off x="5436865" y="1204069"/>
            <a:ext cx="3239591" cy="2663825"/>
          </a:xfrm>
        </p:spPr>
        <p:txBody>
          <a:bodyPr/>
          <a:lstStyle/>
          <a:p>
            <a:endParaRPr lang="en-US"/>
          </a:p>
        </p:txBody>
      </p:sp>
      <p:sp>
        <p:nvSpPr>
          <p:cNvPr id="9" name="Content Placeholder 8"/>
          <p:cNvSpPr>
            <a:spLocks noGrp="1"/>
          </p:cNvSpPr>
          <p:nvPr>
            <p:ph sz="quarter" idx="17"/>
          </p:nvPr>
        </p:nvSpPr>
        <p:spPr>
          <a:xfrm>
            <a:off x="468313" y="2355726"/>
            <a:ext cx="4103688" cy="1800349"/>
          </a:xfrm>
          <a:solidFill>
            <a:schemeClr val="bg1"/>
          </a:solidFill>
          <a:ln>
            <a:noFill/>
          </a:ln>
        </p:spPr>
        <p:txBody>
          <a:bodyPr lIns="125999" rIns="90000">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dirty="0" smtClean="0"/>
              <a:t>Click to edit Master title style</a:t>
            </a:r>
            <a:endParaRPr lang="en-AU"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77987"/>
            <a:ext cx="8280920" cy="709587"/>
          </a:xfrm>
          <a:prstGeom prst="rect">
            <a:avLst/>
          </a:prstGeom>
        </p:spPr>
        <p:txBody>
          <a:bodyPr vert="horz" lIns="0" tIns="45720" rIns="91440" bIns="45720" rtlCol="0" anchor="b">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95536" y="1200150"/>
            <a:ext cx="8280920" cy="3531839"/>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Date Placeholder 3"/>
          <p:cNvSpPr>
            <a:spLocks noGrp="1"/>
          </p:cNvSpPr>
          <p:nvPr>
            <p:ph type="dt" sz="half" idx="2"/>
          </p:nvPr>
        </p:nvSpPr>
        <p:spPr>
          <a:xfrm>
            <a:off x="7020272" y="4749626"/>
            <a:ext cx="1656184" cy="273844"/>
          </a:xfrm>
          <a:prstGeom prst="rect">
            <a:avLst/>
          </a:prstGeom>
        </p:spPr>
        <p:txBody>
          <a:bodyPr rIns="0" anchor="b"/>
          <a:lstStyle>
            <a:lvl1pPr algn="r">
              <a:defRPr sz="700">
                <a:solidFill>
                  <a:schemeClr val="tx2"/>
                </a:solidFill>
                <a:latin typeface="Arial" charset="0"/>
                <a:ea typeface="Arial" charset="0"/>
                <a:cs typeface="Arial" charset="0"/>
              </a:defRPr>
            </a:lvl1pPr>
          </a:lstStyle>
          <a:p>
            <a:r>
              <a:rPr lang="en-US" smtClean="0"/>
              <a:t>November 2017</a:t>
            </a:r>
            <a:endParaRPr lang="en-AU" dirty="0"/>
          </a:p>
        </p:txBody>
      </p:sp>
      <p:sp>
        <p:nvSpPr>
          <p:cNvPr id="9" name="Footer Placeholder 4"/>
          <p:cNvSpPr>
            <a:spLocks noGrp="1"/>
          </p:cNvSpPr>
          <p:nvPr>
            <p:ph type="ftr" sz="quarter" idx="3"/>
          </p:nvPr>
        </p:nvSpPr>
        <p:spPr>
          <a:xfrm>
            <a:off x="395536" y="4749626"/>
            <a:ext cx="5688632" cy="273844"/>
          </a:xfrm>
          <a:prstGeom prst="rect">
            <a:avLst/>
          </a:prstGeom>
        </p:spPr>
        <p:txBody>
          <a:bodyPr lIns="0" anchor="b"/>
          <a:lstStyle>
            <a:lvl1pPr algn="l">
              <a:defRPr sz="700">
                <a:solidFill>
                  <a:schemeClr val="tx2"/>
                </a:solidFill>
                <a:latin typeface="Arial" charset="0"/>
                <a:ea typeface="Arial" charset="0"/>
                <a:cs typeface="Arial" charset="0"/>
              </a:defRPr>
            </a:lvl1pPr>
          </a:lstStyle>
          <a:p>
            <a:r>
              <a:rPr lang="en-AU" smtClean="0"/>
              <a:t>© NSW Department of Education | Leadership &amp; High Performance Directorate | ESA | V9.0 | 2.3(a) Team Objectives | December 2018</a:t>
            </a:r>
            <a:endParaRPr lang="en-AU" dirty="0"/>
          </a:p>
        </p:txBody>
      </p:sp>
      <p:sp>
        <p:nvSpPr>
          <p:cNvPr id="10" name="Slide Number Placeholder 5"/>
          <p:cNvSpPr>
            <a:spLocks noGrp="1"/>
          </p:cNvSpPr>
          <p:nvPr>
            <p:ph type="sldNum" sz="quarter" idx="4"/>
          </p:nvPr>
        </p:nvSpPr>
        <p:spPr>
          <a:xfrm>
            <a:off x="6084168" y="4749626"/>
            <a:ext cx="2133600" cy="273844"/>
          </a:xfrm>
          <a:prstGeom prst="rect">
            <a:avLst/>
          </a:prstGeom>
        </p:spPr>
        <p:txBody>
          <a:bodyPr anchor="b"/>
          <a:lstStyle>
            <a:lvl1pPr algn="ctr">
              <a:defRPr sz="700">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cxnSp>
        <p:nvCxnSpPr>
          <p:cNvPr id="13" name="Straight Connector 12"/>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9" r:id="rId3"/>
    <p:sldLayoutId id="2147483657" r:id="rId4"/>
    <p:sldLayoutId id="2147483663" r:id="rId5"/>
    <p:sldLayoutId id="2147483652" r:id="rId6"/>
    <p:sldLayoutId id="2147483666" r:id="rId7"/>
    <p:sldLayoutId id="2147483668" r:id="rId8"/>
    <p:sldLayoutId id="2147483667" r:id="rId9"/>
    <p:sldLayoutId id="2147483669" r:id="rId10"/>
  </p:sldLayoutIdLst>
  <p:timing>
    <p:tnLst>
      <p:par>
        <p:cTn id="1" dur="indefinite" restart="never" nodeType="tmRoot"/>
      </p:par>
    </p:tnLst>
  </p:timing>
  <p:hf hdr="0" dt="0"/>
  <p:txStyles>
    <p:titleStyle>
      <a:lvl1pPr algn="l" defTabSz="914400" rtl="0" eaLnBrk="1" latinLnBrk="0" hangingPunct="1">
        <a:spcBef>
          <a:spcPct val="0"/>
        </a:spcBef>
        <a:buNone/>
        <a:defRPr sz="2400" kern="1200" cap="all" baseline="0">
          <a:solidFill>
            <a:schemeClr val="tx2"/>
          </a:solidFill>
          <a:latin typeface="Arial" charset="0"/>
          <a:ea typeface="Arial" charset="0"/>
          <a:cs typeface="Arial" charset="0"/>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Arial" charset="0"/>
          <a:ea typeface="Arial" charset="0"/>
          <a:cs typeface="Arial" charset="0"/>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Arial" charset="0"/>
          <a:ea typeface="Arial" charset="0"/>
          <a:cs typeface="Arial" charset="0"/>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Arial" charset="0"/>
          <a:ea typeface="Arial" charset="0"/>
          <a:cs typeface="Arial" charset="0"/>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Arial" charset="0"/>
          <a:ea typeface="Arial" charset="0"/>
          <a:cs typeface="Arial" charset="0"/>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teaching-and-learning/professional-learning/school-administrative-support-sas"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education.nsw.gov.au/teaching-and-learning/professional-learning/school-administrative-support-sas/professional-learning-calenda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smtClean="0"/>
          </a:p>
        </p:txBody>
      </p:sp>
      <p:sp>
        <p:nvSpPr>
          <p:cNvPr id="6" name="Slide Number Placeholder 5"/>
          <p:cNvSpPr>
            <a:spLocks noGrp="1"/>
          </p:cNvSpPr>
          <p:nvPr>
            <p:ph type="sldNum" sz="quarter" idx="12"/>
          </p:nvPr>
        </p:nvSpPr>
        <p:spPr/>
        <p:txBody>
          <a:bodyPr/>
          <a:lstStyle/>
          <a:p>
            <a:r>
              <a:rPr lang="en-AU" dirty="0" smtClean="0"/>
              <a:t>Slide </a:t>
            </a:r>
            <a:fld id="{4A2A1DA9-8CAF-4BCA-B496-545B076AED2D}" type="slidenum">
              <a:rPr lang="en-AU" smtClean="0"/>
              <a:pPr/>
              <a:t>1</a:t>
            </a:fld>
            <a:endParaRPr lang="en-AU" dirty="0"/>
          </a:p>
        </p:txBody>
      </p:sp>
      <p:sp>
        <p:nvSpPr>
          <p:cNvPr id="2" name="Title 1"/>
          <p:cNvSpPr>
            <a:spLocks noGrp="1"/>
          </p:cNvSpPr>
          <p:nvPr>
            <p:ph type="ctrTitle"/>
          </p:nvPr>
        </p:nvSpPr>
        <p:spPr/>
        <p:txBody>
          <a:bodyPr/>
          <a:lstStyle/>
          <a:p>
            <a:r>
              <a:rPr lang="en-AU" cap="none" dirty="0" smtClean="0"/>
              <a:t>Excellence in School </a:t>
            </a:r>
            <a:r>
              <a:rPr lang="en-AU" cap="none" dirty="0"/>
              <a:t>A</a:t>
            </a:r>
            <a:r>
              <a:rPr lang="en-AU" cap="none" dirty="0" smtClean="0"/>
              <a:t>dministration </a:t>
            </a:r>
            <a:r>
              <a:rPr lang="en-AU" cap="none" dirty="0"/>
              <a:t>F</a:t>
            </a:r>
            <a:r>
              <a:rPr lang="en-AU" cap="none" dirty="0" smtClean="0"/>
              <a:t>ramework</a:t>
            </a:r>
            <a:br>
              <a:rPr lang="en-AU" cap="none" dirty="0" smtClean="0"/>
            </a:br>
            <a:r>
              <a:rPr lang="en-AU" cap="none" dirty="0"/>
              <a:t>A</a:t>
            </a:r>
            <a:r>
              <a:rPr lang="en-AU" cap="none" dirty="0" smtClean="0"/>
              <a:t>dministrative </a:t>
            </a:r>
            <a:r>
              <a:rPr lang="en-AU" cap="none" dirty="0"/>
              <a:t>P</a:t>
            </a:r>
            <a:r>
              <a:rPr lang="en-AU" cap="none" dirty="0" smtClean="0"/>
              <a:t>ractices</a:t>
            </a:r>
            <a:endParaRPr lang="en-US" cap="none" dirty="0"/>
          </a:p>
        </p:txBody>
      </p:sp>
      <p:sp>
        <p:nvSpPr>
          <p:cNvPr id="39" name="Content Placeholder 38"/>
          <p:cNvSpPr>
            <a:spLocks noGrp="1"/>
          </p:cNvSpPr>
          <p:nvPr>
            <p:ph sz="quarter" idx="14"/>
          </p:nvPr>
        </p:nvSpPr>
        <p:spPr>
          <a:xfrm>
            <a:off x="468312" y="2139702"/>
            <a:ext cx="5687863" cy="1728390"/>
          </a:xfrm>
        </p:spPr>
        <p:txBody>
          <a:bodyPr anchor="b"/>
          <a:lstStyle/>
          <a:p>
            <a:r>
              <a:rPr lang="en-AU" dirty="0" smtClean="0"/>
              <a:t>Aspect: 	Plan, Prioritise and Deliver Results</a:t>
            </a:r>
            <a:br>
              <a:rPr lang="en-AU" dirty="0" smtClean="0"/>
            </a:br>
            <a:r>
              <a:rPr lang="en-AU" dirty="0" smtClean="0"/>
              <a:t>Focus:  	Achieving Team Objectives</a:t>
            </a:r>
          </a:p>
          <a:p>
            <a:endParaRPr lang="en-AU" sz="1100" dirty="0" smtClean="0"/>
          </a:p>
          <a:p>
            <a:r>
              <a:rPr lang="en-AU" dirty="0"/>
              <a:t>Module: 2.3(a) Team </a:t>
            </a:r>
            <a:r>
              <a:rPr lang="en-AU" dirty="0" smtClean="0"/>
              <a:t>objectives</a:t>
            </a:r>
            <a:endParaRPr lang="en-US" dirty="0"/>
          </a:p>
        </p:txBody>
      </p:sp>
    </p:spTree>
    <p:extLst>
      <p:ext uri="{BB962C8B-B14F-4D97-AF65-F5344CB8AC3E}">
        <p14:creationId xmlns:p14="http://schemas.microsoft.com/office/powerpoint/2010/main" val="123351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a:t>
            </a:r>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smtClean="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10</a:t>
            </a:fld>
            <a:endParaRPr lang="en-AU" dirty="0"/>
          </a:p>
        </p:txBody>
      </p:sp>
      <p:grpSp>
        <p:nvGrpSpPr>
          <p:cNvPr id="11" name="Group 10"/>
          <p:cNvGrpSpPr/>
          <p:nvPr/>
        </p:nvGrpSpPr>
        <p:grpSpPr>
          <a:xfrm>
            <a:off x="4556865" y="1290145"/>
            <a:ext cx="3598281" cy="3459481"/>
            <a:chOff x="4556865" y="1290145"/>
            <a:chExt cx="3598281" cy="3459481"/>
          </a:xfrm>
        </p:grpSpPr>
        <p:pic>
          <p:nvPicPr>
            <p:cNvPr id="8" name="group-discussion.png" descr="Speech bubbles"/>
            <p:cNvPicPr>
              <a:picLocks noChangeAspect="1"/>
            </p:cNvPicPr>
            <p:nvPr/>
          </p:nvPicPr>
          <p:blipFill>
            <a:blip r:embed="rId3">
              <a:extLst/>
            </a:blip>
            <a:stretch>
              <a:fillRect/>
            </a:stretch>
          </p:blipFill>
          <p:spPr>
            <a:xfrm>
              <a:off x="4556865" y="1290145"/>
              <a:ext cx="3598281" cy="3459481"/>
            </a:xfrm>
            <a:prstGeom prst="rect">
              <a:avLst/>
            </a:prstGeom>
            <a:ln w="12700">
              <a:miter lim="400000"/>
            </a:ln>
          </p:spPr>
        </p:pic>
        <p:sp>
          <p:nvSpPr>
            <p:cNvPr id="9" name="Content Placeholder 2"/>
            <p:cNvSpPr txBox="1">
              <a:spLocks/>
            </p:cNvSpPr>
            <p:nvPr/>
          </p:nvSpPr>
          <p:spPr>
            <a:xfrm>
              <a:off x="5347893" y="2356457"/>
              <a:ext cx="2016224" cy="560594"/>
            </a:xfrm>
            <a:prstGeom prst="rect">
              <a:avLst/>
            </a:prstGeom>
          </p:spPr>
          <p:txBody>
            <a:bodyPr vert="horz" lIns="0" tIns="45720" rIns="91440" bIns="45720" rtlCol="0">
              <a:normAutofit lnSpcReduction="10000"/>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n-AU" sz="3200" b="1" dirty="0" smtClean="0">
                  <a:latin typeface="+mn-lt"/>
                </a:rPr>
                <a:t>activity</a:t>
              </a:r>
              <a:endParaRPr lang="en-AU" sz="3200" b="1" dirty="0">
                <a:latin typeface="+mn-lt"/>
              </a:endParaRPr>
            </a:p>
          </p:txBody>
        </p:sp>
      </p:grpSp>
      <p:sp>
        <p:nvSpPr>
          <p:cNvPr id="10" name="TextBox 9"/>
          <p:cNvSpPr txBox="1"/>
          <p:nvPr/>
        </p:nvSpPr>
        <p:spPr>
          <a:xfrm>
            <a:off x="1237557" y="1848625"/>
            <a:ext cx="3024336" cy="1015663"/>
          </a:xfrm>
          <a:prstGeom prst="rect">
            <a:avLst/>
          </a:prstGeom>
          <a:noFill/>
        </p:spPr>
        <p:txBody>
          <a:bodyPr wrap="square" rtlCol="0">
            <a:spAutoFit/>
          </a:bodyPr>
          <a:lstStyle/>
          <a:p>
            <a:r>
              <a:rPr lang="en-AU" sz="2000" dirty="0" smtClean="0">
                <a:solidFill>
                  <a:schemeClr val="tx2"/>
                </a:solidFill>
                <a:latin typeface="Arial" panose="020B0604020202020204" pitchFamily="34" charset="0"/>
                <a:cs typeface="Arial" panose="020B0604020202020204" pitchFamily="34" charset="0"/>
              </a:rPr>
              <a:t>Use the ‘TO DO LIST’ </a:t>
            </a:r>
          </a:p>
          <a:p>
            <a:r>
              <a:rPr lang="en-AU" sz="2000" dirty="0" smtClean="0">
                <a:solidFill>
                  <a:schemeClr val="tx2"/>
                </a:solidFill>
                <a:latin typeface="Arial" panose="020B0604020202020204" pitchFamily="34" charset="0"/>
                <a:cs typeface="Arial" panose="020B0604020202020204" pitchFamily="34" charset="0"/>
              </a:rPr>
              <a:t>and prioritise a typical </a:t>
            </a:r>
          </a:p>
          <a:p>
            <a:r>
              <a:rPr lang="en-AU" sz="2000" dirty="0" smtClean="0">
                <a:solidFill>
                  <a:schemeClr val="tx2"/>
                </a:solidFill>
                <a:latin typeface="Arial" panose="020B0604020202020204" pitchFamily="34" charset="0"/>
                <a:cs typeface="Arial" panose="020B0604020202020204" pitchFamily="34" charset="0"/>
              </a:rPr>
              <a:t>work day.</a:t>
            </a:r>
            <a:endParaRPr lang="en-AU"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500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Responding flexibly</a:t>
            </a:r>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smtClean="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11</a:t>
            </a:fld>
            <a:endParaRPr lang="en-AU" dirty="0"/>
          </a:p>
        </p:txBody>
      </p:sp>
      <p:pic>
        <p:nvPicPr>
          <p:cNvPr id="10" name="why.png" descr="Circle graphic"/>
          <p:cNvPicPr>
            <a:picLocks noChangeAspect="1"/>
          </p:cNvPicPr>
          <p:nvPr/>
        </p:nvPicPr>
        <p:blipFill rotWithShape="1">
          <a:blip r:embed="rId3">
            <a:extLst/>
          </a:blip>
          <a:srcRect t="12912" r="11773"/>
          <a:stretch/>
        </p:blipFill>
        <p:spPr>
          <a:xfrm>
            <a:off x="2699792" y="1260971"/>
            <a:ext cx="3224438" cy="3071068"/>
          </a:xfrm>
          <a:prstGeom prst="rect">
            <a:avLst/>
          </a:prstGeom>
          <a:ln w="12700">
            <a:miter lim="400000"/>
          </a:ln>
        </p:spPr>
      </p:pic>
      <p:sp>
        <p:nvSpPr>
          <p:cNvPr id="11" name="Content Placeholder 7"/>
          <p:cNvSpPr>
            <a:spLocks noGrp="1"/>
          </p:cNvSpPr>
          <p:nvPr>
            <p:ph sz="half" idx="4294967295"/>
          </p:nvPr>
        </p:nvSpPr>
        <p:spPr>
          <a:xfrm>
            <a:off x="2843808" y="1077442"/>
            <a:ext cx="5194920" cy="3690044"/>
          </a:xfrm>
          <a:prstGeom prst="rect">
            <a:avLst/>
          </a:prstGeom>
        </p:spPr>
        <p:txBody>
          <a:bodyPr>
            <a:normAutofit/>
          </a:bodyPr>
          <a:lstStyle/>
          <a:p>
            <a:pPr>
              <a:spcBef>
                <a:spcPts val="0"/>
              </a:spcBef>
            </a:pPr>
            <a:r>
              <a:rPr lang="en-AU" sz="1700" dirty="0"/>
              <a:t>s</a:t>
            </a:r>
            <a:r>
              <a:rPr lang="en-AU" sz="1700" dirty="0" smtClean="0"/>
              <a:t>tart of day – check ‘to do list’</a:t>
            </a:r>
            <a:endParaRPr lang="en-AU" sz="1700" dirty="0"/>
          </a:p>
          <a:p>
            <a:pPr>
              <a:spcBef>
                <a:spcPts val="0"/>
              </a:spcBef>
            </a:pPr>
            <a:endParaRPr lang="en-AU" sz="1700" dirty="0" smtClean="0"/>
          </a:p>
          <a:p>
            <a:pPr>
              <a:spcBef>
                <a:spcPts val="0"/>
              </a:spcBef>
            </a:pPr>
            <a:endParaRPr lang="en-AU" sz="1700" dirty="0"/>
          </a:p>
          <a:p>
            <a:pPr>
              <a:spcBef>
                <a:spcPts val="0"/>
              </a:spcBef>
            </a:pPr>
            <a:r>
              <a:rPr lang="en-AU" sz="1700" dirty="0"/>
              <a:t>	 </a:t>
            </a:r>
            <a:r>
              <a:rPr lang="en-AU" sz="1700" dirty="0" smtClean="0"/>
              <a:t>          	             priority 1 started</a:t>
            </a:r>
          </a:p>
          <a:p>
            <a:pPr>
              <a:spcBef>
                <a:spcPts val="0"/>
              </a:spcBef>
            </a:pPr>
            <a:endParaRPr lang="en-AU" sz="1700" dirty="0"/>
          </a:p>
          <a:p>
            <a:pPr marL="2600325">
              <a:spcBef>
                <a:spcPts val="0"/>
              </a:spcBef>
            </a:pPr>
            <a:endParaRPr lang="en-AU" sz="1700" dirty="0"/>
          </a:p>
          <a:p>
            <a:pPr marL="2600325">
              <a:spcBef>
                <a:spcPts val="0"/>
              </a:spcBef>
            </a:pPr>
            <a:endParaRPr lang="en-AU" sz="1700" dirty="0"/>
          </a:p>
          <a:p>
            <a:pPr marL="2600325">
              <a:spcBef>
                <a:spcPts val="0"/>
              </a:spcBef>
            </a:pPr>
            <a:r>
              <a:rPr lang="en-AU" sz="1700" dirty="0" smtClean="0"/>
              <a:t>	     interruption</a:t>
            </a:r>
          </a:p>
          <a:p>
            <a:pPr>
              <a:spcBef>
                <a:spcPts val="0"/>
              </a:spcBef>
            </a:pPr>
            <a:endParaRPr lang="en-AU" sz="1700" dirty="0"/>
          </a:p>
          <a:p>
            <a:pPr>
              <a:spcBef>
                <a:spcPts val="0"/>
              </a:spcBef>
            </a:pPr>
            <a:endParaRPr lang="en-AU" sz="1700" dirty="0" smtClean="0"/>
          </a:p>
          <a:p>
            <a:pPr>
              <a:spcBef>
                <a:spcPts val="0"/>
              </a:spcBef>
            </a:pPr>
            <a:endParaRPr lang="en-AU" sz="1700" dirty="0"/>
          </a:p>
          <a:p>
            <a:pPr marL="1704975">
              <a:spcBef>
                <a:spcPts val="0"/>
              </a:spcBef>
            </a:pPr>
            <a:endParaRPr lang="en-AU" sz="1700" dirty="0" smtClean="0"/>
          </a:p>
          <a:p>
            <a:pPr marL="1704975">
              <a:spcBef>
                <a:spcPts val="0"/>
              </a:spcBef>
            </a:pPr>
            <a:r>
              <a:rPr lang="en-AU" sz="1700" dirty="0"/>
              <a:t> </a:t>
            </a:r>
            <a:r>
              <a:rPr lang="en-AU" sz="1700" dirty="0" smtClean="0"/>
              <a:t>      back to priority 1</a:t>
            </a:r>
          </a:p>
          <a:p>
            <a:pPr>
              <a:spcBef>
                <a:spcPts val="0"/>
              </a:spcBef>
            </a:pPr>
            <a:endParaRPr lang="en-AU" dirty="0"/>
          </a:p>
        </p:txBody>
      </p:sp>
      <p:sp>
        <p:nvSpPr>
          <p:cNvPr id="12" name="Content Placeholder 6"/>
          <p:cNvSpPr>
            <a:spLocks noGrp="1"/>
          </p:cNvSpPr>
          <p:nvPr>
            <p:ph sz="half" idx="1"/>
          </p:nvPr>
        </p:nvSpPr>
        <p:spPr>
          <a:xfrm>
            <a:off x="251520" y="1635646"/>
            <a:ext cx="3384376" cy="3024336"/>
          </a:xfrm>
        </p:spPr>
        <p:txBody>
          <a:bodyPr>
            <a:noAutofit/>
          </a:bodyPr>
          <a:lstStyle/>
          <a:p>
            <a:pPr marL="628650">
              <a:spcBef>
                <a:spcPts val="0"/>
              </a:spcBef>
            </a:pPr>
            <a:r>
              <a:rPr lang="en-AU" sz="1700" dirty="0"/>
              <a:t>c</a:t>
            </a:r>
            <a:r>
              <a:rPr lang="en-AU" sz="1700" dirty="0" smtClean="0"/>
              <a:t>omplete priority 1</a:t>
            </a:r>
          </a:p>
          <a:p>
            <a:pPr marL="628650">
              <a:spcBef>
                <a:spcPts val="0"/>
              </a:spcBef>
            </a:pPr>
            <a:r>
              <a:rPr lang="en-AU" sz="1700" dirty="0" smtClean="0"/>
              <a:t>rollover tasks to tomorrow</a:t>
            </a:r>
          </a:p>
          <a:p>
            <a:endParaRPr lang="en-AU" sz="1700" dirty="0"/>
          </a:p>
          <a:p>
            <a:endParaRPr lang="en-AU" sz="1700" dirty="0" smtClean="0"/>
          </a:p>
          <a:p>
            <a:pPr marL="809625"/>
            <a:r>
              <a:rPr lang="en-AU" sz="1700" dirty="0" smtClean="0"/>
              <a:t>back to priority 1</a:t>
            </a:r>
          </a:p>
          <a:p>
            <a:endParaRPr lang="en-AU" sz="400" dirty="0" smtClean="0"/>
          </a:p>
          <a:p>
            <a:endParaRPr lang="en-AU" dirty="0" smtClean="0"/>
          </a:p>
          <a:p>
            <a:pPr marL="1076325"/>
            <a:r>
              <a:rPr lang="en-AU" sz="1700" dirty="0" smtClean="0"/>
              <a:t>	interruption</a:t>
            </a:r>
            <a:endParaRPr lang="en-AU" sz="1700" dirty="0"/>
          </a:p>
        </p:txBody>
      </p:sp>
    </p:spTree>
    <p:extLst>
      <p:ext uri="{BB962C8B-B14F-4D97-AF65-F5344CB8AC3E}">
        <p14:creationId xmlns:p14="http://schemas.microsoft.com/office/powerpoint/2010/main" val="26605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2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 calcmode="lin" valueType="num">
                                      <p:cBhvr>
                                        <p:cTn id="14" dur="2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15" dur="2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16" dur="25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anim calcmode="lin" valueType="num">
                                      <p:cBhvr>
                                        <p:cTn id="21" dur="2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22" dur="25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23" dur="2500"/>
                                        <p:tgtEl>
                                          <p:spTgt spid="11">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xEl>
                                              <p:pRg st="12" end="12"/>
                                            </p:txEl>
                                          </p:spTgt>
                                        </p:tgtEl>
                                        <p:attrNameLst>
                                          <p:attrName>style.visibility</p:attrName>
                                        </p:attrNameLst>
                                      </p:cBhvr>
                                      <p:to>
                                        <p:strVal val="visible"/>
                                      </p:to>
                                    </p:set>
                                    <p:anim calcmode="lin" valueType="num">
                                      <p:cBhvr>
                                        <p:cTn id="28" dur="25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29" dur="2500" fill="hold"/>
                                        <p:tgtEl>
                                          <p:spTgt spid="11">
                                            <p:txEl>
                                              <p:pRg st="12" end="12"/>
                                            </p:txEl>
                                          </p:spTgt>
                                        </p:tgtEl>
                                        <p:attrNameLst>
                                          <p:attrName>ppt_h</p:attrName>
                                        </p:attrNameLst>
                                      </p:cBhvr>
                                      <p:tavLst>
                                        <p:tav tm="0">
                                          <p:val>
                                            <p:fltVal val="0"/>
                                          </p:val>
                                        </p:tav>
                                        <p:tav tm="100000">
                                          <p:val>
                                            <p:strVal val="#ppt_h"/>
                                          </p:val>
                                        </p:tav>
                                      </p:tavLst>
                                    </p:anim>
                                    <p:animEffect transition="in" filter="fade">
                                      <p:cBhvr>
                                        <p:cTn id="30" dur="2500"/>
                                        <p:tgtEl>
                                          <p:spTgt spid="11">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 calcmode="lin" valueType="num">
                                      <p:cBhvr>
                                        <p:cTn id="35" dur="25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36" dur="2500" fill="hold"/>
                                        <p:tgtEl>
                                          <p:spTgt spid="12">
                                            <p:txEl>
                                              <p:pRg st="7" end="7"/>
                                            </p:txEl>
                                          </p:spTgt>
                                        </p:tgtEl>
                                        <p:attrNameLst>
                                          <p:attrName>ppt_h</p:attrName>
                                        </p:attrNameLst>
                                      </p:cBhvr>
                                      <p:tavLst>
                                        <p:tav tm="0">
                                          <p:val>
                                            <p:fltVal val="0"/>
                                          </p:val>
                                        </p:tav>
                                        <p:tav tm="100000">
                                          <p:val>
                                            <p:strVal val="#ppt_h"/>
                                          </p:val>
                                        </p:tav>
                                      </p:tavLst>
                                    </p:anim>
                                    <p:animEffect transition="in" filter="fade">
                                      <p:cBhvr>
                                        <p:cTn id="37" dur="2500"/>
                                        <p:tgtEl>
                                          <p:spTgt spid="1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 calcmode="lin" valueType="num">
                                      <p:cBhvr>
                                        <p:cTn id="42" dur="2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43" dur="2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44" dur="2500"/>
                                        <p:tgtEl>
                                          <p:spTgt spid="1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p:cTn id="49" dur="2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0" dur="2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51" dur="2500"/>
                                        <p:tgtEl>
                                          <p:spTgt spid="1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2">
                                            <p:txEl>
                                              <p:pRg st="1" end="1"/>
                                            </p:txEl>
                                          </p:spTgt>
                                        </p:tgtEl>
                                        <p:attrNameLst>
                                          <p:attrName>style.visibility</p:attrName>
                                        </p:attrNameLst>
                                      </p:cBhvr>
                                      <p:to>
                                        <p:strVal val="visible"/>
                                      </p:to>
                                    </p:set>
                                    <p:anim calcmode="lin" valueType="num">
                                      <p:cBhvr>
                                        <p:cTn id="56" dur="2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7" dur="2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58" dur="2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8312" y="1178322"/>
            <a:ext cx="5039791" cy="1033388"/>
          </a:xfrm>
        </p:spPr>
        <p:txBody>
          <a:bodyPr/>
          <a:lstStyle/>
          <a:p>
            <a:r>
              <a:rPr lang="en-AU" dirty="0"/>
              <a:t>Has this </a:t>
            </a:r>
            <a:r>
              <a:rPr lang="en-AU" dirty="0" smtClean="0"/>
              <a:t>module given </a:t>
            </a:r>
            <a:r>
              <a:rPr lang="en-AU" dirty="0"/>
              <a:t>you </a:t>
            </a:r>
            <a:r>
              <a:rPr lang="en-AU" dirty="0" smtClean="0"/>
              <a:t>an</a:t>
            </a:r>
            <a:br>
              <a:rPr lang="en-AU" dirty="0" smtClean="0"/>
            </a:br>
            <a:r>
              <a:rPr lang="en-AU" dirty="0" smtClean="0"/>
              <a:t>understanding </a:t>
            </a:r>
            <a:r>
              <a:rPr lang="en-AU" dirty="0"/>
              <a:t>of</a:t>
            </a:r>
            <a:r>
              <a:rPr lang="en-AU" dirty="0" smtClean="0"/>
              <a:t>:</a:t>
            </a:r>
            <a:endParaRPr lang="en-AU" dirty="0"/>
          </a:p>
        </p:txBody>
      </p:sp>
      <p:sp>
        <p:nvSpPr>
          <p:cNvPr id="4" name="Footer Placeholder 3"/>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smtClean="0"/>
          </a:p>
        </p:txBody>
      </p:sp>
      <p:sp>
        <p:nvSpPr>
          <p:cNvPr id="5" name="Slide Number Placeholder 4"/>
          <p:cNvSpPr>
            <a:spLocks noGrp="1"/>
          </p:cNvSpPr>
          <p:nvPr>
            <p:ph type="sldNum" sz="quarter" idx="12"/>
          </p:nvPr>
        </p:nvSpPr>
        <p:spPr/>
        <p:txBody>
          <a:bodyPr/>
          <a:lstStyle/>
          <a:p>
            <a:r>
              <a:rPr lang="en-AU" dirty="0"/>
              <a:t>Slide </a:t>
            </a:r>
            <a:fld id="{4A2A1DA9-8CAF-4BCA-B496-545B076AED2D}" type="slidenum">
              <a:rPr lang="en-AU" smtClean="0"/>
              <a:pPr/>
              <a:t>12</a:t>
            </a:fld>
            <a:endParaRPr lang="en-AU" dirty="0"/>
          </a:p>
        </p:txBody>
      </p:sp>
      <p:sp>
        <p:nvSpPr>
          <p:cNvPr id="10" name="Content Placeholder 9"/>
          <p:cNvSpPr>
            <a:spLocks noGrp="1"/>
          </p:cNvSpPr>
          <p:nvPr>
            <p:ph sz="quarter" idx="17"/>
          </p:nvPr>
        </p:nvSpPr>
        <p:spPr>
          <a:xfrm>
            <a:off x="396000" y="1995686"/>
            <a:ext cx="5039792" cy="2160389"/>
          </a:xfrm>
        </p:spPr>
        <p:txBody>
          <a:bodyPr>
            <a:noAutofit/>
          </a:bodyPr>
          <a:lstStyle/>
          <a:p>
            <a:pPr marL="285750" indent="-285750">
              <a:buFont typeface="Arial" panose="020B0604020202020204" pitchFamily="34" charset="0"/>
              <a:buChar char="•"/>
            </a:pPr>
            <a:r>
              <a:rPr lang="en-AU" dirty="0" smtClean="0"/>
              <a:t>how to understand and contribute to team objectives</a:t>
            </a:r>
          </a:p>
          <a:p>
            <a:pPr marL="285750" indent="-285750">
              <a:buFont typeface="Arial" panose="020B0604020202020204" pitchFamily="34" charset="0"/>
              <a:buChar char="•"/>
            </a:pPr>
            <a:r>
              <a:rPr lang="en-AU" dirty="0"/>
              <a:t>h</a:t>
            </a:r>
            <a:r>
              <a:rPr lang="en-AU" dirty="0" smtClean="0"/>
              <a:t>ow to prioritise allocated tasks</a:t>
            </a:r>
          </a:p>
          <a:p>
            <a:pPr marL="285750" indent="-285750">
              <a:buFont typeface="Arial" panose="020B0604020202020204" pitchFamily="34" charset="0"/>
              <a:buChar char="•"/>
            </a:pPr>
            <a:r>
              <a:rPr lang="en-AU" dirty="0"/>
              <a:t>h</a:t>
            </a:r>
            <a:r>
              <a:rPr lang="en-AU" dirty="0" smtClean="0"/>
              <a:t>ow to respond flexibly to changing circumstances?</a:t>
            </a:r>
            <a:endParaRPr lang="en-AU" dirty="0"/>
          </a:p>
        </p:txBody>
      </p:sp>
      <p:sp>
        <p:nvSpPr>
          <p:cNvPr id="11" name="Title 10"/>
          <p:cNvSpPr>
            <a:spLocks noGrp="1"/>
          </p:cNvSpPr>
          <p:nvPr>
            <p:ph type="title"/>
          </p:nvPr>
        </p:nvSpPr>
        <p:spPr/>
        <p:txBody>
          <a:bodyPr/>
          <a:lstStyle/>
          <a:p>
            <a:r>
              <a:rPr lang="en-AU" sz="2200" dirty="0"/>
              <a:t>Reflecting on this </a:t>
            </a:r>
            <a:r>
              <a:rPr lang="en-AU" sz="2200" dirty="0" smtClean="0"/>
              <a:t>module – team objectives</a:t>
            </a:r>
            <a:endParaRPr lang="en-US" sz="2200" dirty="0"/>
          </a:p>
        </p:txBody>
      </p:sp>
      <p:pic>
        <p:nvPicPr>
          <p:cNvPr id="12" name="session.png" descr="Triangle pointing towards text"/>
          <p:cNvPicPr>
            <a:picLocks noGrp="1" noChangeAspect="1"/>
          </p:cNvPicPr>
          <p:nvPr>
            <p:ph type="pic" sz="quarter" idx="16"/>
          </p:nvPr>
        </p:nvPicPr>
        <p:blipFill>
          <a:blip r:embed="rId3">
            <a:extLst/>
          </a:blip>
          <a:stretch>
            <a:fillRect/>
          </a:stretch>
        </p:blipFill>
        <p:spPr>
          <a:xfrm rot="18120000">
            <a:off x="6577200" y="1418400"/>
            <a:ext cx="2494800" cy="2773375"/>
          </a:xfrm>
          <a:prstGeom prst="rect">
            <a:avLst/>
          </a:prstGeom>
          <a:ln w="12700">
            <a:miter lim="400000"/>
          </a:ln>
        </p:spPr>
      </p:pic>
    </p:spTree>
    <p:extLst>
      <p:ext uri="{BB962C8B-B14F-4D97-AF65-F5344CB8AC3E}">
        <p14:creationId xmlns:p14="http://schemas.microsoft.com/office/powerpoint/2010/main" val="139429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err="1" smtClean="0"/>
              <a:t>Esa</a:t>
            </a:r>
            <a:r>
              <a:rPr lang="en-AU" dirty="0" smtClean="0"/>
              <a:t>  administrative practices modules</a:t>
            </a:r>
            <a:endParaRPr lang="en-AU" dirty="0">
              <a:latin typeface="+mn-lt"/>
            </a:endParaRPr>
          </a:p>
        </p:txBody>
      </p:sp>
      <p:sp>
        <p:nvSpPr>
          <p:cNvPr id="3" name="Footer Placeholder 2"/>
          <p:cNvSpPr>
            <a:spLocks noGrp="1"/>
          </p:cNvSpPr>
          <p:nvPr>
            <p:ph type="ftr" sz="quarter" idx="11"/>
          </p:nvPr>
        </p:nvSpPr>
        <p:spPr>
          <a:xfrm>
            <a:off x="395536" y="4749626"/>
            <a:ext cx="6840760" cy="273844"/>
          </a:xfrm>
        </p:spPr>
        <p:txBody>
          <a:bodyPr/>
          <a:lstStyle/>
          <a:p>
            <a:r>
              <a:rPr lang="en-AU" smtClean="0"/>
              <a:t>© NSW Department of Education | Leadership &amp; High Performance Directorate | ESA | V9.0 | 2.3(a) Team Objectives | December 2018</a:t>
            </a:r>
            <a:endParaRPr lang="en-AU" dirty="0"/>
          </a:p>
        </p:txBody>
      </p:sp>
      <p:sp>
        <p:nvSpPr>
          <p:cNvPr id="4" name="Slide Number Placeholder 3"/>
          <p:cNvSpPr>
            <a:spLocks noGrp="1"/>
          </p:cNvSpPr>
          <p:nvPr>
            <p:ph type="sldNum" sz="quarter" idx="12"/>
          </p:nvPr>
        </p:nvSpPr>
        <p:spPr>
          <a:xfrm>
            <a:off x="6326832" y="4749626"/>
            <a:ext cx="2133600" cy="273844"/>
          </a:xfrm>
        </p:spPr>
        <p:txBody>
          <a:bodyPr/>
          <a:lstStyle/>
          <a:p>
            <a:r>
              <a:rPr lang="en-AU" dirty="0"/>
              <a:t>Slide </a:t>
            </a:r>
            <a:fld id="{4A2A1DA9-8CAF-4BCA-B496-545B076AED2D}" type="slidenum">
              <a:rPr lang="en-AU" smtClean="0"/>
              <a:pPr/>
              <a:t>13</a:t>
            </a:fld>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3921745171"/>
              </p:ext>
            </p:extLst>
          </p:nvPr>
        </p:nvGraphicFramePr>
        <p:xfrm>
          <a:off x="395535" y="1281430"/>
          <a:ext cx="8280920" cy="280008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tblGrid>
              <a:tr h="370840">
                <a:tc>
                  <a:txBody>
                    <a:bodyPr/>
                    <a:lstStyle/>
                    <a:p>
                      <a:r>
                        <a:rPr lang="en-AU" sz="1200" dirty="0" smtClean="0"/>
                        <a:t>2.1 Applying DoE policies and processes</a:t>
                      </a:r>
                      <a:endParaRPr lang="en-AU" sz="1200" dirty="0"/>
                    </a:p>
                  </a:txBody>
                  <a:tcPr/>
                </a:tc>
                <a:tc>
                  <a:txBody>
                    <a:bodyPr/>
                    <a:lstStyle/>
                    <a:p>
                      <a:r>
                        <a:rPr lang="en-AU" sz="1200" dirty="0" smtClean="0"/>
                        <a:t>2.2 Financial literacy and compliance</a:t>
                      </a:r>
                      <a:endParaRPr lang="en-AU" sz="1200" dirty="0"/>
                    </a:p>
                  </a:txBody>
                  <a:tcPr/>
                </a:tc>
                <a:tc>
                  <a:txBody>
                    <a:bodyPr/>
                    <a:lstStyle/>
                    <a:p>
                      <a:r>
                        <a:rPr lang="en-AU" sz="1200" dirty="0" smtClean="0"/>
                        <a:t>2.3 Achieving</a:t>
                      </a:r>
                      <a:r>
                        <a:rPr lang="en-AU" sz="1200" baseline="0" dirty="0" smtClean="0"/>
                        <a:t> team objectives</a:t>
                      </a:r>
                      <a:endParaRPr lang="en-AU" sz="1200" dirty="0"/>
                    </a:p>
                  </a:txBody>
                  <a:tcPr/>
                </a:tc>
                <a:tc>
                  <a:txBody>
                    <a:bodyPr/>
                    <a:lstStyle/>
                    <a:p>
                      <a:r>
                        <a:rPr lang="en-AU" sz="1200" dirty="0" smtClean="0"/>
                        <a:t>2.4 Supporting change</a:t>
                      </a:r>
                      <a:endParaRPr lang="en-AU" sz="1200" dirty="0"/>
                    </a:p>
                  </a:txBody>
                  <a:tcPr/>
                </a:tc>
                <a:tc>
                  <a:txBody>
                    <a:bodyPr/>
                    <a:lstStyle/>
                    <a:p>
                      <a:r>
                        <a:rPr lang="en-AU" sz="1200" dirty="0" smtClean="0"/>
                        <a:t>2.5 Systems improvement</a:t>
                      </a:r>
                      <a:endParaRPr lang="en-AU" sz="1200" dirty="0"/>
                    </a:p>
                  </a:txBody>
                  <a:tcPr/>
                </a:tc>
                <a:extLst>
                  <a:ext uri="{0D108BD9-81ED-4DB2-BD59-A6C34878D82A}">
                    <a16:rowId xmlns:a16="http://schemas.microsoft.com/office/drawing/2014/main" val="10000"/>
                  </a:ext>
                </a:extLst>
              </a:tr>
              <a:tr h="720000">
                <a:tc>
                  <a:txBody>
                    <a:bodyPr/>
                    <a:lstStyle/>
                    <a:p>
                      <a:r>
                        <a:rPr lang="en-AU" sz="1100" dirty="0" smtClean="0"/>
                        <a:t>Policy and Procedures in Administrative</a:t>
                      </a:r>
                      <a:r>
                        <a:rPr lang="en-AU" sz="1100" baseline="0" dirty="0" smtClean="0"/>
                        <a:t> Practices</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School Finance</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Team Objectives</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Change in the Workplace</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Technology</a:t>
                      </a:r>
                      <a:r>
                        <a:rPr lang="en-AU" sz="1100" baseline="0" dirty="0" smtClean="0"/>
                        <a:t> and Systems</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20000">
                <a:tc>
                  <a:txBody>
                    <a:bodyPr/>
                    <a:lstStyle/>
                    <a:p>
                      <a:r>
                        <a:rPr lang="en-AU" sz="1100" dirty="0" smtClean="0"/>
                        <a:t>Risk management in the Workplace</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Financial Terminology</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endParaRPr lang="en-AU" sz="1100" dirty="0"/>
                    </a:p>
                  </a:txBody>
                  <a:tcPr anchor="ct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noFill/>
                  </a:tcPr>
                </a:tc>
                <a:tc>
                  <a:txBody>
                    <a:bodyPr/>
                    <a:lstStyle/>
                    <a:p>
                      <a:endParaRPr lang="en-AU" sz="1100" dirty="0"/>
                    </a:p>
                  </a:txBody>
                  <a:tcPr anchor="ctr">
                    <a:lnT w="12700" cap="flat" cmpd="sng" algn="ctr">
                      <a:solidFill>
                        <a:schemeClr val="accent5">
                          <a:lumMod val="75000"/>
                        </a:schemeClr>
                      </a:solidFill>
                      <a:prstDash val="solid"/>
                      <a:round/>
                      <a:headEnd type="none" w="med" len="med"/>
                      <a:tailEnd type="none" w="med" len="med"/>
                    </a:lnT>
                    <a:noFill/>
                  </a:tcPr>
                </a:tc>
                <a:tc>
                  <a:txBody>
                    <a:bodyPr/>
                    <a:lstStyle/>
                    <a:p>
                      <a:endParaRPr lang="en-AU" sz="1200" dirty="0"/>
                    </a:p>
                  </a:txBody>
                  <a:tcPr anchor="ctr">
                    <a:lnT w="12700" cap="flat" cmpd="sng" algn="ctr">
                      <a:solidFill>
                        <a:schemeClr val="accent5">
                          <a:lumMod val="75000"/>
                        </a:schemeClr>
                      </a:solidFill>
                      <a:prstDash val="solid"/>
                      <a:round/>
                      <a:headEnd type="none" w="med" len="med"/>
                      <a:tailEnd type="none" w="med" len="med"/>
                    </a:lnT>
                    <a:noFill/>
                  </a:tcPr>
                </a:tc>
                <a:extLst>
                  <a:ext uri="{0D108BD9-81ED-4DB2-BD59-A6C34878D82A}">
                    <a16:rowId xmlns:a16="http://schemas.microsoft.com/office/drawing/2014/main" val="10002"/>
                  </a:ext>
                </a:extLst>
              </a:tr>
              <a:tr h="720000">
                <a:tc>
                  <a:txBody>
                    <a:bodyPr/>
                    <a:lstStyle/>
                    <a:p>
                      <a:endParaRPr lang="en-AU" sz="1200" dirty="0"/>
                    </a:p>
                  </a:txBody>
                  <a:tcPr anchor="ctr">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noFill/>
                  </a:tcPr>
                </a:tc>
                <a:tc>
                  <a:txBody>
                    <a:bodyPr/>
                    <a:lstStyle/>
                    <a:p>
                      <a:r>
                        <a:rPr lang="en-AU" sz="1100" dirty="0" smtClean="0"/>
                        <a:t>Procurement</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endParaRPr lang="en-AU" sz="1100" dirty="0"/>
                    </a:p>
                  </a:txBody>
                  <a:tcPr anchor="ctr">
                    <a:lnL w="12700" cap="flat" cmpd="sng" algn="ctr">
                      <a:solidFill>
                        <a:schemeClr val="accent5">
                          <a:lumMod val="75000"/>
                        </a:schemeClr>
                      </a:solidFill>
                      <a:prstDash val="solid"/>
                      <a:round/>
                      <a:headEnd type="none" w="med" len="med"/>
                      <a:tailEnd type="none" w="med" len="med"/>
                    </a:lnL>
                    <a:noFill/>
                  </a:tcPr>
                </a:tc>
                <a:tc>
                  <a:txBody>
                    <a:bodyPr/>
                    <a:lstStyle/>
                    <a:p>
                      <a:endParaRPr lang="en-AU" sz="1100" dirty="0"/>
                    </a:p>
                  </a:txBody>
                  <a:tcPr anchor="ctr">
                    <a:noFill/>
                  </a:tcPr>
                </a:tc>
                <a:tc>
                  <a:txBody>
                    <a:bodyPr/>
                    <a:lstStyle/>
                    <a:p>
                      <a:endParaRPr lang="en-AU" sz="1200" dirty="0"/>
                    </a:p>
                  </a:txBody>
                  <a:tcPr anchor="ctr">
                    <a:noFill/>
                  </a:tcPr>
                </a:tc>
                <a:extLst>
                  <a:ext uri="{0D108BD9-81ED-4DB2-BD59-A6C34878D82A}">
                    <a16:rowId xmlns:a16="http://schemas.microsoft.com/office/drawing/2014/main" val="10003"/>
                  </a:ext>
                </a:extLst>
              </a:tr>
            </a:tbl>
          </a:graphicData>
        </a:graphic>
      </p:graphicFrame>
      <p:sp>
        <p:nvSpPr>
          <p:cNvPr id="8" name="Rectangle 7"/>
          <p:cNvSpPr/>
          <p:nvPr/>
        </p:nvSpPr>
        <p:spPr>
          <a:xfrm>
            <a:off x="1115616" y="4320374"/>
            <a:ext cx="7128792" cy="276999"/>
          </a:xfrm>
          <a:prstGeom prst="rect">
            <a:avLst/>
          </a:prstGeom>
        </p:spPr>
        <p:txBody>
          <a:bodyPr wrap="square">
            <a:spAutoFit/>
          </a:bodyPr>
          <a:lstStyle/>
          <a:p>
            <a:r>
              <a:rPr lang="en-AU" sz="1200" dirty="0" smtClean="0">
                <a:hlinkClick r:id="rId3"/>
              </a:rPr>
              <a:t>Click here to go to the Professional Learning </a:t>
            </a:r>
            <a:r>
              <a:rPr lang="en-AU" sz="1200" dirty="0">
                <a:hlinkClick r:id="rId3"/>
              </a:rPr>
              <a:t>for </a:t>
            </a:r>
            <a:r>
              <a:rPr lang="en-AU" sz="1200" dirty="0" smtClean="0">
                <a:hlinkClick r:id="rId3"/>
              </a:rPr>
              <a:t>School Administrative and </a:t>
            </a:r>
            <a:r>
              <a:rPr lang="en-AU" sz="1200" dirty="0">
                <a:hlinkClick r:id="rId3"/>
              </a:rPr>
              <a:t>Support </a:t>
            </a:r>
            <a:r>
              <a:rPr lang="en-AU" sz="1200" dirty="0" smtClean="0">
                <a:hlinkClick r:id="rId3"/>
              </a:rPr>
              <a:t>Staff intranet page</a:t>
            </a:r>
            <a:endParaRPr lang="en-AU" sz="1200" dirty="0"/>
          </a:p>
        </p:txBody>
      </p:sp>
    </p:spTree>
    <p:extLst>
      <p:ext uri="{BB962C8B-B14F-4D97-AF65-F5344CB8AC3E}">
        <p14:creationId xmlns:p14="http://schemas.microsoft.com/office/powerpoint/2010/main" val="4103586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lvl="2" indent="0">
              <a:buNone/>
            </a:pPr>
            <a:r>
              <a:rPr lang="en-AU" sz="1800" dirty="0"/>
              <a:t>SAS staff Reference Group (SRG)</a:t>
            </a:r>
          </a:p>
          <a:p>
            <a:pPr marL="0" lvl="2" indent="0">
              <a:buNone/>
            </a:pPr>
            <a:r>
              <a:rPr lang="en-AU" sz="1800" dirty="0"/>
              <a:t>Professional learning </a:t>
            </a:r>
            <a:r>
              <a:rPr lang="en-AU" sz="1800" dirty="0" smtClean="0"/>
              <a:t>calendar</a:t>
            </a:r>
          </a:p>
          <a:p>
            <a:pPr marL="0" lvl="2" indent="0">
              <a:buNone/>
            </a:pPr>
            <a:endParaRPr lang="en-AU" sz="1800" dirty="0"/>
          </a:p>
          <a:p>
            <a:pPr marL="0" lvl="2" indent="0">
              <a:buNone/>
            </a:pPr>
            <a:endParaRPr lang="en-AU" sz="1800" dirty="0" smtClean="0"/>
          </a:p>
          <a:p>
            <a:pPr marL="0" lvl="2" indent="0">
              <a:buNone/>
            </a:pPr>
            <a:r>
              <a:rPr lang="en-AU" sz="1800" dirty="0">
                <a:latin typeface="Arial" panose="020B0604020202020204" pitchFamily="34" charset="0"/>
                <a:cs typeface="Arial" panose="020B0604020202020204" pitchFamily="34" charset="0"/>
              </a:rPr>
              <a:t>Thank you for your participation</a:t>
            </a:r>
            <a:endParaRPr lang="en-AU" sz="1800" dirty="0"/>
          </a:p>
          <a:p>
            <a:pPr marL="0" lvl="2" indent="0">
              <a:buNone/>
            </a:pPr>
            <a:endParaRPr lang="en-AU" sz="1800" dirty="0"/>
          </a:p>
        </p:txBody>
      </p:sp>
      <p:pic>
        <p:nvPicPr>
          <p:cNvPr id="11" name="Content Placeholder 10" title="Professional learning calendar screensho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86288" y="1438580"/>
            <a:ext cx="4100512" cy="2888640"/>
          </a:xfrm>
        </p:spPr>
      </p:pic>
      <p:sp>
        <p:nvSpPr>
          <p:cNvPr id="5" name="Footer Placeholder 4"/>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14</a:t>
            </a:fld>
            <a:endParaRPr lang="en-AU" dirty="0"/>
          </a:p>
        </p:txBody>
      </p:sp>
      <p:sp>
        <p:nvSpPr>
          <p:cNvPr id="10" name="Title 9"/>
          <p:cNvSpPr>
            <a:spLocks noGrp="1"/>
          </p:cNvSpPr>
          <p:nvPr>
            <p:ph type="title"/>
          </p:nvPr>
        </p:nvSpPr>
        <p:spPr/>
        <p:txBody>
          <a:bodyPr/>
          <a:lstStyle/>
          <a:p>
            <a:r>
              <a:rPr lang="en-AU" dirty="0"/>
              <a:t>Professional development</a:t>
            </a:r>
            <a:endParaRPr lang="en-US" dirty="0"/>
          </a:p>
        </p:txBody>
      </p:sp>
      <p:sp>
        <p:nvSpPr>
          <p:cNvPr id="9" name="Rectangle 8"/>
          <p:cNvSpPr/>
          <p:nvPr/>
        </p:nvSpPr>
        <p:spPr>
          <a:xfrm>
            <a:off x="2195736" y="4308777"/>
            <a:ext cx="5089442" cy="276999"/>
          </a:xfrm>
          <a:prstGeom prst="rect">
            <a:avLst/>
          </a:prstGeom>
        </p:spPr>
        <p:txBody>
          <a:bodyPr wrap="square">
            <a:spAutoFit/>
          </a:bodyPr>
          <a:lstStyle/>
          <a:p>
            <a:pPr algn="ctr"/>
            <a:r>
              <a:rPr lang="en-AU" sz="1200" dirty="0" smtClean="0">
                <a:hlinkClick r:id="rId4"/>
              </a:rPr>
              <a:t>Click here to go to the professional learning </a:t>
            </a:r>
            <a:r>
              <a:rPr lang="en-AU" sz="1200" dirty="0">
                <a:hlinkClick r:id="rId4"/>
              </a:rPr>
              <a:t>calendars </a:t>
            </a:r>
            <a:r>
              <a:rPr lang="en-AU" sz="1200" dirty="0" smtClean="0">
                <a:hlinkClick r:id="rId4"/>
              </a:rPr>
              <a:t>for SAS staff. </a:t>
            </a:r>
            <a:endParaRPr lang="en-AU" sz="1200" dirty="0"/>
          </a:p>
        </p:txBody>
      </p:sp>
    </p:spTree>
    <p:extLst>
      <p:ext uri="{BB962C8B-B14F-4D97-AF65-F5344CB8AC3E}">
        <p14:creationId xmlns:p14="http://schemas.microsoft.com/office/powerpoint/2010/main" val="188395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Structure of the module</a:t>
            </a:r>
            <a:endParaRPr lang="en-US" dirty="0"/>
          </a:p>
        </p:txBody>
      </p:sp>
      <p:sp>
        <p:nvSpPr>
          <p:cNvPr id="3" name="Content Placeholder 2"/>
          <p:cNvSpPr>
            <a:spLocks noGrp="1"/>
          </p:cNvSpPr>
          <p:nvPr>
            <p:ph idx="1"/>
          </p:nvPr>
        </p:nvSpPr>
        <p:spPr/>
        <p:txBody>
          <a:bodyPr/>
          <a:lstStyle/>
          <a:p>
            <a:r>
              <a:rPr lang="en-AU" sz="2400" dirty="0"/>
              <a:t>Purpose</a:t>
            </a:r>
          </a:p>
          <a:p>
            <a:r>
              <a:rPr lang="en-US" sz="1800" b="0" dirty="0"/>
              <a:t>This module is one of a series of modules which have been developed to support the implementation of the Excellence in School Administration Framework</a:t>
            </a:r>
            <a:endParaRPr lang="en-AU" sz="1800" b="0" dirty="0"/>
          </a:p>
        </p:txBody>
      </p:sp>
      <p:sp>
        <p:nvSpPr>
          <p:cNvPr id="5" name="Footer Placeholder 4"/>
          <p:cNvSpPr>
            <a:spLocks noGrp="1"/>
          </p:cNvSpPr>
          <p:nvPr>
            <p:ph type="ftr" sz="quarter" idx="11"/>
          </p:nvPr>
        </p:nvSpPr>
        <p:spPr/>
        <p:txBody>
          <a:bodyPr/>
          <a:lstStyle/>
          <a:p>
            <a:r>
              <a:rPr lang="en-AU" smtClean="0">
                <a:solidFill>
                  <a:srgbClr val="425968"/>
                </a:solidFill>
              </a:rPr>
              <a:t>© NSW Department of Education | Leadership &amp; High Performance Directorate | ESA | V9.0 | 2.3(a) Team Objectives | December 2018</a:t>
            </a:r>
            <a:endParaRPr lang="en-AU" dirty="0" smtClean="0">
              <a:solidFill>
                <a:srgbClr val="425968"/>
              </a:solidFill>
            </a:endParaRPr>
          </a:p>
        </p:txBody>
      </p:sp>
      <p:sp>
        <p:nvSpPr>
          <p:cNvPr id="6" name="Slide Number Placeholder 5"/>
          <p:cNvSpPr>
            <a:spLocks noGrp="1"/>
          </p:cNvSpPr>
          <p:nvPr>
            <p:ph type="sldNum" sz="quarter" idx="12"/>
          </p:nvPr>
        </p:nvSpPr>
        <p:spPr/>
        <p:txBody>
          <a:bodyPr/>
          <a:lstStyle/>
          <a:p>
            <a:r>
              <a:rPr lang="en-AU" dirty="0">
                <a:solidFill>
                  <a:prstClr val="white"/>
                </a:solidFill>
              </a:rPr>
              <a:t>Slide </a:t>
            </a:r>
            <a:fld id="{4A2A1DA9-8CAF-4BCA-B496-545B076AED2D}" type="slidenum">
              <a:rPr lang="en-AU" smtClean="0">
                <a:solidFill>
                  <a:prstClr val="white"/>
                </a:solidFill>
              </a:rPr>
              <a:pPr/>
              <a:t>2</a:t>
            </a:fld>
            <a:endParaRPr lang="en-AU" dirty="0">
              <a:solidFill>
                <a:prstClr val="white"/>
              </a:solidFill>
            </a:endParaRPr>
          </a:p>
        </p:txBody>
      </p:sp>
      <p:sp>
        <p:nvSpPr>
          <p:cNvPr id="9" name="Content Placeholder 6"/>
          <p:cNvSpPr>
            <a:spLocks noGrp="1"/>
          </p:cNvSpPr>
          <p:nvPr>
            <p:ph idx="13"/>
          </p:nvPr>
        </p:nvSpPr>
        <p:spPr/>
        <p:txBody>
          <a:bodyPr>
            <a:normAutofit fontScale="92500" lnSpcReduction="20000"/>
          </a:bodyPr>
          <a:lstStyle/>
          <a:p>
            <a:pPr marL="116414">
              <a:spcBef>
                <a:spcPts val="0"/>
              </a:spcBef>
              <a:spcAft>
                <a:spcPts val="800"/>
              </a:spcAft>
            </a:pPr>
            <a:r>
              <a:rPr lang="en-AU" b="1" dirty="0">
                <a:latin typeface="Arial" panose="020B0604020202020204" pitchFamily="34" charset="0"/>
                <a:cs typeface="Arial" panose="020B0604020202020204" pitchFamily="34" charset="0"/>
              </a:rPr>
              <a:t>Purpose - </a:t>
            </a:r>
            <a:r>
              <a:rPr lang="en-US" dirty="0">
                <a:latin typeface="Arial" panose="020B0604020202020204" pitchFamily="34" charset="0"/>
                <a:cs typeface="Arial" panose="020B0604020202020204" pitchFamily="34" charset="0"/>
              </a:rPr>
              <a:t>This module is one of a series of e-learning modules which have been developed to support the implementation of the Excellence in School Administration Framework.</a:t>
            </a:r>
            <a:endParaRPr lang="en-AU" dirty="0">
              <a:latin typeface="Arial" panose="020B0604020202020204" pitchFamily="34" charset="0"/>
              <a:cs typeface="Arial" panose="020B0604020202020204" pitchFamily="34" charset="0"/>
            </a:endParaRPr>
          </a:p>
          <a:p>
            <a:pPr marL="116414">
              <a:spcBef>
                <a:spcPts val="0"/>
              </a:spcBef>
              <a:spcAft>
                <a:spcPts val="800"/>
              </a:spcAft>
            </a:pPr>
            <a:r>
              <a:rPr lang="en-AU" b="1" dirty="0">
                <a:latin typeface="Arial" panose="020B0604020202020204" pitchFamily="34" charset="0"/>
                <a:cs typeface="Arial" panose="020B0604020202020204" pitchFamily="34" charset="0"/>
              </a:rPr>
              <a:t>Audience - </a:t>
            </a:r>
            <a:r>
              <a:rPr lang="en-US" dirty="0">
                <a:latin typeface="Arial" panose="020B0604020202020204" pitchFamily="34" charset="0"/>
                <a:cs typeface="Arial" panose="020B0604020202020204" pitchFamily="34" charset="0"/>
              </a:rPr>
              <a:t>Key audience is the front office administration staff,  however it is a useful resource for all non-teaching staff in schools.</a:t>
            </a:r>
            <a:endParaRPr lang="en-AU" dirty="0">
              <a:latin typeface="Arial" panose="020B0604020202020204" pitchFamily="34" charset="0"/>
              <a:cs typeface="Arial" panose="020B0604020202020204" pitchFamily="34" charset="0"/>
            </a:endParaRPr>
          </a:p>
          <a:p>
            <a:pPr marL="116414"/>
            <a:r>
              <a:rPr lang="en-AU" b="1" dirty="0">
                <a:latin typeface="Arial" panose="020B0604020202020204" pitchFamily="34" charset="0"/>
                <a:cs typeface="Arial" panose="020B0604020202020204" pitchFamily="34" charset="0"/>
              </a:rPr>
              <a:t>Delivery - </a:t>
            </a:r>
            <a:r>
              <a:rPr lang="en-US" dirty="0"/>
              <a:t>This module can be completed in the following manner:</a:t>
            </a:r>
            <a:endParaRPr lang="en-AU" dirty="0"/>
          </a:p>
          <a:p>
            <a:pPr marL="287864" indent="-171450">
              <a:buFont typeface="Arial" panose="020B0604020202020204" pitchFamily="34" charset="0"/>
              <a:buChar char="•"/>
            </a:pPr>
            <a:r>
              <a:rPr lang="en-US" b="1" dirty="0"/>
              <a:t>Presentation style </a:t>
            </a:r>
            <a:r>
              <a:rPr lang="en-US" dirty="0"/>
              <a:t>– facilitator follows notes/slides and works through activities in a group setting</a:t>
            </a:r>
            <a:endParaRPr lang="en-AU" dirty="0"/>
          </a:p>
          <a:p>
            <a:pPr marL="287864" indent="-171450">
              <a:buFont typeface="Arial" panose="020B0604020202020204" pitchFamily="34" charset="0"/>
              <a:buChar char="•"/>
            </a:pPr>
            <a:r>
              <a:rPr lang="en-US" b="1" dirty="0"/>
              <a:t>Independently</a:t>
            </a:r>
            <a:r>
              <a:rPr lang="en-US" dirty="0"/>
              <a:t> – individual follows slides, notes and works through learning tasks and activities</a:t>
            </a:r>
            <a:endParaRPr lang="en-AU" dirty="0"/>
          </a:p>
          <a:p>
            <a:pPr marL="116414"/>
            <a:r>
              <a:rPr lang="en-US" dirty="0" smtClean="0"/>
              <a:t>To </a:t>
            </a:r>
            <a:r>
              <a:rPr lang="en-US" dirty="0"/>
              <a:t>ensure the delivery meets the needs of your audience </a:t>
            </a:r>
            <a:r>
              <a:rPr lang="en-US" dirty="0" smtClean="0"/>
              <a:t>the presenter </a:t>
            </a:r>
            <a:r>
              <a:rPr lang="en-US" dirty="0"/>
              <a:t>should consider the following:</a:t>
            </a:r>
            <a:endParaRPr lang="en-AU" dirty="0"/>
          </a:p>
          <a:p>
            <a:pPr marL="287864" indent="-171450">
              <a:buFont typeface="Arial" panose="020B0604020202020204" pitchFamily="34" charset="0"/>
              <a:buChar char="•"/>
            </a:pPr>
            <a:r>
              <a:rPr lang="en-AU" b="1" dirty="0"/>
              <a:t>For internal presentations (to own staff)</a:t>
            </a:r>
            <a:r>
              <a:rPr lang="en-AU" dirty="0"/>
              <a:t> prior to presenting the session assess your knowledge of each participant’s experience in this topic, adjust notes and resources where necessary</a:t>
            </a:r>
          </a:p>
          <a:p>
            <a:pPr marL="287864" indent="-171450">
              <a:buFont typeface="Arial" panose="020B0604020202020204" pitchFamily="34" charset="0"/>
              <a:buChar char="•"/>
            </a:pPr>
            <a:r>
              <a:rPr lang="en-AU" b="1" dirty="0"/>
              <a:t>For external presentations</a:t>
            </a:r>
            <a:r>
              <a:rPr lang="en-AU" dirty="0"/>
              <a:t> at the commencement of the session ask participants to introduce themselves and briefly explain their reasons for attending, adjust notes and resources where necessary</a:t>
            </a:r>
          </a:p>
        </p:txBody>
      </p:sp>
    </p:spTree>
    <p:extLst>
      <p:ext uri="{BB962C8B-B14F-4D97-AF65-F5344CB8AC3E}">
        <p14:creationId xmlns:p14="http://schemas.microsoft.com/office/powerpoint/2010/main" val="3545738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ABC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77987"/>
            <a:ext cx="8280920" cy="709587"/>
          </a:xfrm>
        </p:spPr>
        <p:txBody>
          <a:bodyPr/>
          <a:lstStyle/>
          <a:p>
            <a:r>
              <a:rPr lang="en-AU" sz="2300" dirty="0">
                <a:solidFill>
                  <a:schemeClr val="bg1"/>
                </a:solidFill>
              </a:rPr>
              <a:t>Outcome of the </a:t>
            </a:r>
            <a:r>
              <a:rPr lang="en-AU" sz="2300" dirty="0" smtClean="0">
                <a:solidFill>
                  <a:schemeClr val="bg1"/>
                </a:solidFill>
              </a:rPr>
              <a:t>module – team objectives</a:t>
            </a:r>
            <a:endParaRPr lang="en-US" sz="2300" dirty="0">
              <a:solidFill>
                <a:schemeClr val="bg1"/>
              </a:solidFill>
            </a:endParaRPr>
          </a:p>
        </p:txBody>
      </p:sp>
      <p:sp>
        <p:nvSpPr>
          <p:cNvPr id="3" name="Content Placeholder 2"/>
          <p:cNvSpPr>
            <a:spLocks noGrp="1"/>
          </p:cNvSpPr>
          <p:nvPr>
            <p:ph sz="half" idx="2"/>
          </p:nvPr>
        </p:nvSpPr>
        <p:spPr/>
        <p:txBody>
          <a:bodyPr/>
          <a:lstStyle/>
          <a:p>
            <a:pPr indent="1588"/>
            <a:r>
              <a:rPr lang="en-AU" dirty="0">
                <a:solidFill>
                  <a:schemeClr val="bg1"/>
                </a:solidFill>
              </a:rPr>
              <a:t>At the completion of this </a:t>
            </a:r>
            <a:r>
              <a:rPr lang="en-AU" dirty="0" smtClean="0">
                <a:solidFill>
                  <a:schemeClr val="bg1"/>
                </a:solidFill>
              </a:rPr>
              <a:t>module participants </a:t>
            </a:r>
            <a:r>
              <a:rPr lang="en-AU" dirty="0">
                <a:solidFill>
                  <a:schemeClr val="bg1"/>
                </a:solidFill>
              </a:rPr>
              <a:t>should be able to:</a:t>
            </a:r>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smtClean="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3</a:t>
            </a:fld>
            <a:endParaRPr lang="en-AU" dirty="0"/>
          </a:p>
        </p:txBody>
      </p:sp>
      <p:sp>
        <p:nvSpPr>
          <p:cNvPr id="11" name="Content Placeholder 10"/>
          <p:cNvSpPr>
            <a:spLocks noGrp="1"/>
          </p:cNvSpPr>
          <p:nvPr>
            <p:ph sz="quarter" idx="17"/>
          </p:nvPr>
        </p:nvSpPr>
        <p:spPr>
          <a:xfrm>
            <a:off x="4283968" y="2067694"/>
            <a:ext cx="4103688" cy="2088232"/>
          </a:xfrm>
        </p:spPr>
        <p:txBody>
          <a:bodyPr>
            <a:noAutofit/>
          </a:bodyPr>
          <a:lstStyle/>
          <a:p>
            <a:pPr marL="285750" indent="-285750">
              <a:buFont typeface="Arial" panose="020B0604020202020204" pitchFamily="34" charset="0"/>
              <a:buChar char="•"/>
            </a:pPr>
            <a:r>
              <a:rPr lang="en-AU" dirty="0" smtClean="0">
                <a:solidFill>
                  <a:schemeClr val="tx1"/>
                </a:solidFill>
              </a:rPr>
              <a:t>understand and contribute to team objectives</a:t>
            </a:r>
          </a:p>
          <a:p>
            <a:pPr marL="285750" indent="-285750">
              <a:buFont typeface="Arial" panose="020B0604020202020204" pitchFamily="34" charset="0"/>
              <a:buChar char="•"/>
            </a:pPr>
            <a:r>
              <a:rPr lang="en-AU" dirty="0" smtClean="0">
                <a:solidFill>
                  <a:schemeClr val="tx1"/>
                </a:solidFill>
              </a:rPr>
              <a:t>prioritise allocated tasks </a:t>
            </a:r>
          </a:p>
          <a:p>
            <a:pPr marL="285750" indent="-285750">
              <a:buFont typeface="Arial" panose="020B0604020202020204" pitchFamily="34" charset="0"/>
              <a:buChar char="•"/>
            </a:pPr>
            <a:r>
              <a:rPr lang="en-AU" dirty="0" smtClean="0">
                <a:solidFill>
                  <a:schemeClr val="tx1"/>
                </a:solidFill>
              </a:rPr>
              <a:t>respond flexibly to changing circumstances.</a:t>
            </a:r>
            <a:endParaRPr lang="en-AU" dirty="0">
              <a:solidFill>
                <a:schemeClr val="tx1"/>
              </a:solidFill>
            </a:endParaRPr>
          </a:p>
        </p:txBody>
      </p:sp>
      <p:pic>
        <p:nvPicPr>
          <p:cNvPr id="15" name="session.png" descr="Triangle pointing towards text"/>
          <p:cNvPicPr>
            <a:picLocks noGrp="1" noChangeAspect="1"/>
          </p:cNvPicPr>
          <p:nvPr>
            <p:ph type="pic" sz="quarter" idx="16"/>
          </p:nvPr>
        </p:nvPicPr>
        <p:blipFill>
          <a:blip r:embed="rId3">
            <a:extLst/>
          </a:blip>
          <a:stretch>
            <a:fillRect/>
          </a:stretch>
        </p:blipFill>
        <p:spPr>
          <a:xfrm>
            <a:off x="363599" y="1407600"/>
            <a:ext cx="2494800" cy="2773375"/>
          </a:xfrm>
          <a:prstGeom prst="rect">
            <a:avLst/>
          </a:prstGeom>
          <a:ln w="12700">
            <a:miter lim="400000"/>
          </a:ln>
        </p:spPr>
      </p:pic>
    </p:spTree>
    <p:extLst>
      <p:ext uri="{BB962C8B-B14F-4D97-AF65-F5344CB8AC3E}">
        <p14:creationId xmlns:p14="http://schemas.microsoft.com/office/powerpoint/2010/main" val="1831160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a team?  </a:t>
            </a:r>
            <a:endParaRPr lang="en-US"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smtClean="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4</a:t>
            </a:fld>
            <a:endParaRPr lang="en-AU" dirty="0"/>
          </a:p>
        </p:txBody>
      </p:sp>
      <p:pic>
        <p:nvPicPr>
          <p:cNvPr id="7" name="Screen Shot 2016-11-02 at 11.31.02 am.png" descr="Coworkers talking"/>
          <p:cNvPicPr>
            <a:picLocks noChangeAspect="1"/>
          </p:cNvPicPr>
          <p:nvPr/>
        </p:nvPicPr>
        <p:blipFill rotWithShape="1">
          <a:blip r:embed="rId3">
            <a:extLst/>
          </a:blip>
          <a:srcRect t="9664" b="123"/>
          <a:stretch/>
        </p:blipFill>
        <p:spPr>
          <a:xfrm>
            <a:off x="2521624" y="1113098"/>
            <a:ext cx="6137196" cy="3618036"/>
          </a:xfrm>
          <a:prstGeom prst="rect">
            <a:avLst/>
          </a:prstGeom>
          <a:ln w="12700">
            <a:miter lim="400000"/>
          </a:ln>
          <a:effectLst>
            <a:outerShdw blurRad="38100" dist="25400" dir="5400000" rotWithShape="0">
              <a:srgbClr val="000000">
                <a:alpha val="50000"/>
              </a:srgbClr>
            </a:outerShdw>
          </a:effectLst>
        </p:spPr>
      </p:pic>
      <p:sp>
        <p:nvSpPr>
          <p:cNvPr id="8" name="Rectangle 7"/>
          <p:cNvSpPr/>
          <p:nvPr/>
        </p:nvSpPr>
        <p:spPr>
          <a:xfrm>
            <a:off x="-70664" y="1941600"/>
            <a:ext cx="2592288" cy="1685077"/>
          </a:xfrm>
          <a:prstGeom prst="rect">
            <a:avLst/>
          </a:prstGeom>
        </p:spPr>
        <p:txBody>
          <a:bodyPr wrap="square">
            <a:spAutoFit/>
          </a:bodyPr>
          <a:lstStyle/>
          <a:p>
            <a:pPr marL="457200">
              <a:lnSpc>
                <a:spcPct val="115000"/>
              </a:lnSpc>
              <a:spcAft>
                <a:spcPts val="1000"/>
              </a:spcAft>
            </a:pPr>
            <a:r>
              <a:rPr lang="en-AU" dirty="0" smtClean="0">
                <a:solidFill>
                  <a:schemeClr val="tx2"/>
                </a:solidFill>
                <a:latin typeface="Arial"/>
                <a:ea typeface="Times New Roman"/>
                <a:cs typeface="Times New Roman"/>
              </a:rPr>
              <a:t>A team </a:t>
            </a:r>
            <a:r>
              <a:rPr lang="en-AU" dirty="0">
                <a:solidFill>
                  <a:schemeClr val="tx2"/>
                </a:solidFill>
                <a:latin typeface="Arial"/>
                <a:ea typeface="Times New Roman"/>
                <a:cs typeface="Times New Roman"/>
              </a:rPr>
              <a:t>is </a:t>
            </a:r>
            <a:r>
              <a:rPr lang="en-AU" dirty="0" smtClean="0">
                <a:solidFill>
                  <a:schemeClr val="tx2"/>
                </a:solidFill>
                <a:latin typeface="Arial"/>
                <a:ea typeface="Times New Roman"/>
                <a:cs typeface="Times New Roman"/>
              </a:rPr>
              <a:t>a group of people </a:t>
            </a:r>
            <a:r>
              <a:rPr lang="en-AU" dirty="0">
                <a:solidFill>
                  <a:schemeClr val="tx2"/>
                </a:solidFill>
                <a:latin typeface="Arial"/>
                <a:ea typeface="Times New Roman"/>
                <a:cs typeface="Times New Roman"/>
              </a:rPr>
              <a:t>who come together to achieve a common goal.</a:t>
            </a:r>
            <a:endParaRPr lang="en-AU" dirty="0">
              <a:solidFill>
                <a:schemeClr val="tx2"/>
              </a:solidFill>
              <a:latin typeface="Calibri"/>
              <a:ea typeface="Calibri"/>
              <a:cs typeface="Times New Roman"/>
            </a:endParaRPr>
          </a:p>
        </p:txBody>
      </p:sp>
    </p:spTree>
    <p:extLst>
      <p:ext uri="{BB962C8B-B14F-4D97-AF65-F5344CB8AC3E}">
        <p14:creationId xmlns:p14="http://schemas.microsoft.com/office/powerpoint/2010/main" val="10902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1200"/>
              </a:spcBef>
            </a:pPr>
            <a:r>
              <a:rPr lang="en-AU" cap="none" dirty="0" smtClean="0">
                <a:solidFill>
                  <a:srgbClr val="425968"/>
                </a:solidFill>
              </a:rPr>
              <a:t>WHAT TEAMS COULD BE IN SCHOOLS?</a:t>
            </a:r>
            <a:endParaRPr lang="en-AU" cap="none" dirty="0"/>
          </a:p>
        </p:txBody>
      </p:sp>
      <p:sp>
        <p:nvSpPr>
          <p:cNvPr id="3" name="Content Placeholder 2"/>
          <p:cNvSpPr>
            <a:spLocks noGrp="1"/>
          </p:cNvSpPr>
          <p:nvPr>
            <p:ph idx="1"/>
          </p:nvPr>
        </p:nvSpPr>
        <p:spPr>
          <a:xfrm>
            <a:off x="686694" y="4257269"/>
            <a:ext cx="7919428" cy="535458"/>
          </a:xfrm>
        </p:spPr>
        <p:txBody>
          <a:bodyPr>
            <a:normAutofit/>
          </a:bodyPr>
          <a:lstStyle/>
          <a:p>
            <a:pPr algn="ctr">
              <a:lnSpc>
                <a:spcPct val="115000"/>
              </a:lnSpc>
            </a:pPr>
            <a:r>
              <a:rPr lang="en-AU" sz="1600" dirty="0">
                <a:solidFill>
                  <a:schemeClr val="tx1"/>
                </a:solidFill>
                <a:latin typeface="Arial"/>
                <a:ea typeface="Calibri"/>
              </a:rPr>
              <a:t>Remember </a:t>
            </a:r>
            <a:r>
              <a:rPr lang="en-AU" sz="1600" dirty="0" smtClean="0">
                <a:solidFill>
                  <a:schemeClr val="tx1"/>
                </a:solidFill>
                <a:latin typeface="Arial"/>
                <a:ea typeface="Calibri"/>
              </a:rPr>
              <a:t>- a </a:t>
            </a:r>
            <a:r>
              <a:rPr lang="en-AU" sz="1600" dirty="0">
                <a:solidFill>
                  <a:schemeClr val="tx1"/>
                </a:solidFill>
                <a:latin typeface="Arial"/>
                <a:ea typeface="Calibri"/>
              </a:rPr>
              <a:t>team can be as small as two people.</a:t>
            </a:r>
            <a:endParaRPr lang="en-AU" sz="1600" dirty="0">
              <a:solidFill>
                <a:schemeClr val="tx1"/>
              </a:solidFill>
            </a:endParaRPr>
          </a:p>
          <a:p>
            <a:pPr marL="342900" lvl="0" indent="-342900">
              <a:lnSpc>
                <a:spcPct val="115000"/>
              </a:lnSpc>
              <a:spcAft>
                <a:spcPts val="0"/>
              </a:spcAft>
              <a:buFont typeface="Symbol"/>
              <a:buChar char=""/>
            </a:pPr>
            <a:endParaRPr lang="en-AU" sz="1600" dirty="0" smtClean="0">
              <a:latin typeface="Arial"/>
              <a:ea typeface="Calibri"/>
              <a:cs typeface="Times New Roman"/>
            </a:endParaRPr>
          </a:p>
          <a:p>
            <a:pPr lvl="0">
              <a:lnSpc>
                <a:spcPct val="115000"/>
              </a:lnSpc>
              <a:spcAft>
                <a:spcPts val="0"/>
              </a:spcAft>
            </a:pPr>
            <a:endParaRPr lang="en-AU" sz="1600" dirty="0">
              <a:latin typeface="Arial"/>
              <a:ea typeface="Calibri"/>
              <a:cs typeface="Times New Roman"/>
            </a:endParaRPr>
          </a:p>
          <a:p>
            <a:pPr lvl="0">
              <a:lnSpc>
                <a:spcPct val="115000"/>
              </a:lnSpc>
              <a:spcAft>
                <a:spcPts val="0"/>
              </a:spcAft>
            </a:pPr>
            <a:endParaRPr lang="en-AU" sz="1600" dirty="0" smtClean="0">
              <a:latin typeface="Arial"/>
              <a:ea typeface="Calibri"/>
              <a:cs typeface="Times New Roman"/>
            </a:endParaRPr>
          </a:p>
          <a:p>
            <a:pPr lvl="0">
              <a:lnSpc>
                <a:spcPct val="115000"/>
              </a:lnSpc>
              <a:spcAft>
                <a:spcPts val="0"/>
              </a:spcAft>
            </a:pPr>
            <a:endParaRPr lang="en-AU" sz="1600" dirty="0">
              <a:latin typeface="Arial"/>
              <a:ea typeface="Calibri"/>
              <a:cs typeface="Times New Roman"/>
            </a:endParaRPr>
          </a:p>
          <a:p>
            <a:pPr lvl="0">
              <a:lnSpc>
                <a:spcPct val="115000"/>
              </a:lnSpc>
              <a:spcAft>
                <a:spcPts val="0"/>
              </a:spcAft>
            </a:pPr>
            <a:endParaRPr lang="en-AU" sz="1600" dirty="0" smtClean="0">
              <a:latin typeface="Arial"/>
              <a:ea typeface="Calibri"/>
              <a:cs typeface="Times New Roman"/>
            </a:endParaRPr>
          </a:p>
          <a:p>
            <a:pPr lvl="0">
              <a:lnSpc>
                <a:spcPct val="115000"/>
              </a:lnSpc>
              <a:spcAft>
                <a:spcPts val="0"/>
              </a:spcAft>
            </a:pPr>
            <a:endParaRPr lang="en-AU" sz="1600" dirty="0">
              <a:latin typeface="Arial"/>
              <a:ea typeface="Calibri"/>
              <a:cs typeface="Times New Roman"/>
            </a:endParaRPr>
          </a:p>
          <a:p>
            <a:pPr lvl="0">
              <a:lnSpc>
                <a:spcPct val="115000"/>
              </a:lnSpc>
              <a:spcAft>
                <a:spcPts val="0"/>
              </a:spcAft>
            </a:pPr>
            <a:endParaRPr lang="en-AU" sz="1400" dirty="0">
              <a:latin typeface="Calibri"/>
              <a:ea typeface="Calibri"/>
              <a:cs typeface="Times New Roman"/>
            </a:endParaRPr>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smtClean="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5</a:t>
            </a:fld>
            <a:endParaRPr lang="en-AU" dirty="0"/>
          </a:p>
        </p:txBody>
      </p:sp>
      <p:pic>
        <p:nvPicPr>
          <p:cNvPr id="7" name="people_circle.png" descr="Multicoloured figures around a circle with arms raised"/>
          <p:cNvPicPr>
            <a:picLocks noChangeAspect="1"/>
          </p:cNvPicPr>
          <p:nvPr/>
        </p:nvPicPr>
        <p:blipFill>
          <a:blip r:embed="rId3">
            <a:extLst/>
          </a:blip>
          <a:stretch>
            <a:fillRect/>
          </a:stretch>
        </p:blipFill>
        <p:spPr>
          <a:xfrm>
            <a:off x="2818073" y="1180179"/>
            <a:ext cx="2847739" cy="2846347"/>
          </a:xfrm>
          <a:prstGeom prst="rect">
            <a:avLst/>
          </a:prstGeom>
          <a:ln w="12700">
            <a:miter lim="400000"/>
          </a:ln>
        </p:spPr>
      </p:pic>
      <p:grpSp>
        <p:nvGrpSpPr>
          <p:cNvPr id="8" name="Group 7"/>
          <p:cNvGrpSpPr/>
          <p:nvPr/>
        </p:nvGrpSpPr>
        <p:grpSpPr>
          <a:xfrm>
            <a:off x="1763688" y="1347096"/>
            <a:ext cx="6820735" cy="2460320"/>
            <a:chOff x="1763688" y="1347096"/>
            <a:chExt cx="6820735" cy="2460320"/>
          </a:xfrm>
        </p:grpSpPr>
        <p:sp>
          <p:nvSpPr>
            <p:cNvPr id="9" name="TextBox 8"/>
            <p:cNvSpPr txBox="1"/>
            <p:nvPr/>
          </p:nvSpPr>
          <p:spPr>
            <a:xfrm>
              <a:off x="2123728" y="3438084"/>
              <a:ext cx="2952328" cy="369332"/>
            </a:xfrm>
            <a:prstGeom prst="rect">
              <a:avLst/>
            </a:prstGeom>
            <a:noFill/>
          </p:spPr>
          <p:txBody>
            <a:bodyPr wrap="square" rtlCol="0">
              <a:spAutoFit/>
            </a:bodyPr>
            <a:lstStyle/>
            <a:p>
              <a:r>
                <a:rPr lang="en-AU" dirty="0" smtClean="0"/>
                <a:t>executive</a:t>
              </a:r>
              <a:endParaRPr lang="en-AU" dirty="0"/>
            </a:p>
          </p:txBody>
        </p:sp>
        <p:sp>
          <p:nvSpPr>
            <p:cNvPr id="10" name="TextBox 9"/>
            <p:cNvSpPr txBox="1"/>
            <p:nvPr/>
          </p:nvSpPr>
          <p:spPr>
            <a:xfrm>
              <a:off x="2267744" y="1347096"/>
              <a:ext cx="2952328" cy="369332"/>
            </a:xfrm>
            <a:prstGeom prst="rect">
              <a:avLst/>
            </a:prstGeom>
            <a:noFill/>
          </p:spPr>
          <p:txBody>
            <a:bodyPr wrap="square" rtlCol="0">
              <a:spAutoFit/>
            </a:bodyPr>
            <a:lstStyle/>
            <a:p>
              <a:r>
                <a:rPr lang="en-AU" dirty="0" smtClean="0"/>
                <a:t>finance</a:t>
              </a:r>
              <a:endParaRPr lang="en-AU" dirty="0"/>
            </a:p>
          </p:txBody>
        </p:sp>
        <p:sp>
          <p:nvSpPr>
            <p:cNvPr id="11" name="TextBox 10"/>
            <p:cNvSpPr txBox="1"/>
            <p:nvPr/>
          </p:nvSpPr>
          <p:spPr>
            <a:xfrm>
              <a:off x="5632095" y="2720069"/>
              <a:ext cx="2952328" cy="369332"/>
            </a:xfrm>
            <a:prstGeom prst="rect">
              <a:avLst/>
            </a:prstGeom>
            <a:noFill/>
          </p:spPr>
          <p:txBody>
            <a:bodyPr wrap="square" rtlCol="0">
              <a:spAutoFit/>
            </a:bodyPr>
            <a:lstStyle/>
            <a:p>
              <a:r>
                <a:rPr lang="en-AU" dirty="0" smtClean="0"/>
                <a:t>administration</a:t>
              </a:r>
              <a:endParaRPr lang="en-AU" dirty="0"/>
            </a:p>
          </p:txBody>
        </p:sp>
        <p:sp>
          <p:nvSpPr>
            <p:cNvPr id="12" name="TextBox 11"/>
            <p:cNvSpPr txBox="1"/>
            <p:nvPr/>
          </p:nvSpPr>
          <p:spPr>
            <a:xfrm>
              <a:off x="5301006" y="1425584"/>
              <a:ext cx="2952328" cy="369332"/>
            </a:xfrm>
            <a:prstGeom prst="rect">
              <a:avLst/>
            </a:prstGeom>
            <a:noFill/>
          </p:spPr>
          <p:txBody>
            <a:bodyPr wrap="square" rtlCol="0">
              <a:spAutoFit/>
            </a:bodyPr>
            <a:lstStyle/>
            <a:p>
              <a:r>
                <a:rPr lang="en-AU" dirty="0" smtClean="0"/>
                <a:t>welfare</a:t>
              </a:r>
              <a:endParaRPr lang="en-AU" dirty="0"/>
            </a:p>
          </p:txBody>
        </p:sp>
        <p:sp>
          <p:nvSpPr>
            <p:cNvPr id="13" name="TextBox 12"/>
            <p:cNvSpPr txBox="1"/>
            <p:nvPr/>
          </p:nvSpPr>
          <p:spPr>
            <a:xfrm>
              <a:off x="1763688" y="2414656"/>
              <a:ext cx="2952328" cy="369332"/>
            </a:xfrm>
            <a:prstGeom prst="rect">
              <a:avLst/>
            </a:prstGeom>
            <a:noFill/>
          </p:spPr>
          <p:txBody>
            <a:bodyPr wrap="square" rtlCol="0">
              <a:spAutoFit/>
            </a:bodyPr>
            <a:lstStyle/>
            <a:p>
              <a:r>
                <a:rPr lang="en-AU" dirty="0" smtClean="0"/>
                <a:t>H&amp;S</a:t>
              </a:r>
              <a:endParaRPr lang="en-AU" dirty="0"/>
            </a:p>
          </p:txBody>
        </p:sp>
      </p:grpSp>
    </p:spTree>
    <p:extLst>
      <p:ext uri="{BB962C8B-B14F-4D97-AF65-F5344CB8AC3E}">
        <p14:creationId xmlns:p14="http://schemas.microsoft.com/office/powerpoint/2010/main" val="36336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Teams </a:t>
            </a:r>
            <a:r>
              <a:rPr lang="en-AU" dirty="0" smtClean="0"/>
              <a:t>need</a:t>
            </a:r>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smtClean="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6</a:t>
            </a:fld>
            <a:endParaRPr lang="en-AU" dirty="0"/>
          </a:p>
        </p:txBody>
      </p:sp>
      <p:grpSp>
        <p:nvGrpSpPr>
          <p:cNvPr id="12" name="Group 11"/>
          <p:cNvGrpSpPr/>
          <p:nvPr/>
        </p:nvGrpSpPr>
        <p:grpSpPr>
          <a:xfrm>
            <a:off x="2178760" y="1076263"/>
            <a:ext cx="4410466" cy="3548173"/>
            <a:chOff x="2178760" y="1076263"/>
            <a:chExt cx="4410466" cy="3548173"/>
          </a:xfrm>
        </p:grpSpPr>
        <p:pic>
          <p:nvPicPr>
            <p:cNvPr id="8" name="disability2.png" descr="Speech bubbles"/>
            <p:cNvPicPr>
              <a:picLocks noChangeAspect="1"/>
            </p:cNvPicPr>
            <p:nvPr/>
          </p:nvPicPr>
          <p:blipFill>
            <a:blip r:embed="rId3">
              <a:extLst/>
            </a:blip>
            <a:stretch>
              <a:fillRect/>
            </a:stretch>
          </p:blipFill>
          <p:spPr>
            <a:xfrm>
              <a:off x="2236848" y="1076263"/>
              <a:ext cx="4352378" cy="3548173"/>
            </a:xfrm>
            <a:prstGeom prst="rect">
              <a:avLst/>
            </a:prstGeom>
            <a:ln w="12700">
              <a:miter lim="400000"/>
            </a:ln>
          </p:spPr>
        </p:pic>
        <p:sp>
          <p:nvSpPr>
            <p:cNvPr id="9" name="TextBox 8"/>
            <p:cNvSpPr txBox="1"/>
            <p:nvPr/>
          </p:nvSpPr>
          <p:spPr>
            <a:xfrm>
              <a:off x="3419872" y="1735033"/>
              <a:ext cx="2232248" cy="430887"/>
            </a:xfrm>
            <a:prstGeom prst="rect">
              <a:avLst/>
            </a:prstGeom>
            <a:noFill/>
          </p:spPr>
          <p:txBody>
            <a:bodyPr wrap="square" rtlCol="0">
              <a:spAutoFit/>
            </a:bodyPr>
            <a:lstStyle/>
            <a:p>
              <a:pPr algn="ctr"/>
              <a:r>
                <a:rPr lang="en-AU" sz="2200" dirty="0" smtClean="0">
                  <a:solidFill>
                    <a:schemeClr val="bg1"/>
                  </a:solidFill>
                  <a:latin typeface="Arial" panose="020B0604020202020204" pitchFamily="34" charset="0"/>
                  <a:cs typeface="Arial" panose="020B0604020202020204" pitchFamily="34" charset="0"/>
                </a:rPr>
                <a:t>clear objectives</a:t>
              </a:r>
              <a:endParaRPr lang="en-AU" sz="22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178760" y="3148394"/>
              <a:ext cx="2122183" cy="430887"/>
            </a:xfrm>
            <a:prstGeom prst="rect">
              <a:avLst/>
            </a:prstGeom>
            <a:noFill/>
          </p:spPr>
          <p:txBody>
            <a:bodyPr wrap="square" rtlCol="0">
              <a:spAutoFit/>
            </a:bodyPr>
            <a:lstStyle/>
            <a:p>
              <a:pPr algn="ctr"/>
              <a:r>
                <a:rPr lang="en-AU" sz="2200" dirty="0">
                  <a:solidFill>
                    <a:schemeClr val="bg1"/>
                  </a:solidFill>
                  <a:latin typeface="Arial" panose="020B0604020202020204" pitchFamily="34" charset="0"/>
                  <a:cs typeface="Arial" panose="020B0604020202020204" pitchFamily="34" charset="0"/>
                </a:rPr>
                <a:t>d</a:t>
              </a:r>
              <a:r>
                <a:rPr lang="en-AU" sz="2200" dirty="0" smtClean="0">
                  <a:solidFill>
                    <a:schemeClr val="bg1"/>
                  </a:solidFill>
                  <a:latin typeface="Arial" panose="020B0604020202020204" pitchFamily="34" charset="0"/>
                  <a:cs typeface="Arial" panose="020B0604020202020204" pitchFamily="34" charset="0"/>
                </a:rPr>
                <a:t>efined roles</a:t>
              </a:r>
              <a:endParaRPr lang="en-AU" sz="22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4211960" y="3156694"/>
              <a:ext cx="2230195" cy="769441"/>
            </a:xfrm>
            <a:prstGeom prst="rect">
              <a:avLst/>
            </a:prstGeom>
            <a:noFill/>
          </p:spPr>
          <p:txBody>
            <a:bodyPr wrap="square" rtlCol="0">
              <a:spAutoFit/>
            </a:bodyPr>
            <a:lstStyle/>
            <a:p>
              <a:pPr algn="ctr"/>
              <a:r>
                <a:rPr lang="en-AU" sz="2200" dirty="0">
                  <a:solidFill>
                    <a:schemeClr val="bg1"/>
                  </a:solidFill>
                  <a:latin typeface="Arial" panose="020B0604020202020204" pitchFamily="34" charset="0"/>
                  <a:cs typeface="Arial" panose="020B0604020202020204" pitchFamily="34" charset="0"/>
                </a:rPr>
                <a:t>o</a:t>
              </a:r>
              <a:r>
                <a:rPr lang="en-AU" sz="2200" dirty="0" smtClean="0">
                  <a:solidFill>
                    <a:schemeClr val="bg1"/>
                  </a:solidFill>
                  <a:latin typeface="Arial" panose="020B0604020202020204" pitchFamily="34" charset="0"/>
                  <a:cs typeface="Arial" panose="020B0604020202020204" pitchFamily="34" charset="0"/>
                </a:rPr>
                <a:t>pen and clear communication</a:t>
              </a:r>
              <a:endParaRPr lang="en-AU" sz="2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32928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576.png" descr="Post-it notes"/>
          <p:cNvPicPr>
            <a:picLocks/>
          </p:cNvPicPr>
          <p:nvPr/>
        </p:nvPicPr>
        <p:blipFill>
          <a:blip r:embed="rId3">
            <a:extLst/>
          </a:blip>
          <a:stretch>
            <a:fillRect/>
          </a:stretch>
        </p:blipFill>
        <p:spPr>
          <a:xfrm>
            <a:off x="486822" y="994718"/>
            <a:ext cx="8682426" cy="3435535"/>
          </a:xfrm>
          <a:prstGeom prst="rect">
            <a:avLst/>
          </a:prstGeom>
          <a:ln w="12700">
            <a:miter lim="400000"/>
          </a:ln>
        </p:spPr>
      </p:pic>
      <p:sp>
        <p:nvSpPr>
          <p:cNvPr id="2" name="Title 1"/>
          <p:cNvSpPr>
            <a:spLocks noGrp="1"/>
          </p:cNvSpPr>
          <p:nvPr>
            <p:ph type="title"/>
          </p:nvPr>
        </p:nvSpPr>
        <p:spPr/>
        <p:txBody>
          <a:bodyPr/>
          <a:lstStyle/>
          <a:p>
            <a:r>
              <a:rPr lang="en-AU" dirty="0">
                <a:latin typeface="Arial"/>
                <a:ea typeface="Calibri"/>
                <a:cs typeface="Times New Roman"/>
              </a:rPr>
              <a:t>Teams </a:t>
            </a:r>
            <a:r>
              <a:rPr lang="en-AU" dirty="0" smtClean="0">
                <a:latin typeface="Arial"/>
                <a:ea typeface="Calibri"/>
                <a:cs typeface="Times New Roman"/>
              </a:rPr>
              <a:t>require</a:t>
            </a:r>
            <a:endParaRPr lang="en-AU" dirty="0"/>
          </a:p>
        </p:txBody>
      </p:sp>
      <p:sp>
        <p:nvSpPr>
          <p:cNvPr id="3" name="Content Placeholder 2"/>
          <p:cNvSpPr>
            <a:spLocks noGrp="1"/>
          </p:cNvSpPr>
          <p:nvPr>
            <p:ph idx="1"/>
          </p:nvPr>
        </p:nvSpPr>
        <p:spPr/>
        <p:txBody>
          <a:bodyPr/>
          <a:lstStyle/>
          <a:p>
            <a:pPr marL="342900" lvl="0" indent="-342900">
              <a:lnSpc>
                <a:spcPct val="115000"/>
              </a:lnSpc>
              <a:spcAft>
                <a:spcPts val="0"/>
              </a:spcAft>
              <a:buFont typeface="Symbol"/>
              <a:buChar char=""/>
            </a:pPr>
            <a:endParaRPr lang="en-AU" sz="1800" dirty="0" smtClean="0">
              <a:latin typeface="Arial"/>
              <a:ea typeface="Calibri"/>
              <a:cs typeface="Times New Roman"/>
            </a:endParaRPr>
          </a:p>
          <a:p>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smtClean="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7</a:t>
            </a:fld>
            <a:endParaRPr lang="en-AU" dirty="0"/>
          </a:p>
        </p:txBody>
      </p:sp>
      <p:grpSp>
        <p:nvGrpSpPr>
          <p:cNvPr id="7" name="Group 6"/>
          <p:cNvGrpSpPr/>
          <p:nvPr/>
        </p:nvGrpSpPr>
        <p:grpSpPr>
          <a:xfrm>
            <a:off x="517568" y="2827569"/>
            <a:ext cx="8475914" cy="923330"/>
            <a:chOff x="517568" y="2827569"/>
            <a:chExt cx="8475914" cy="923330"/>
          </a:xfrm>
        </p:grpSpPr>
        <p:sp>
          <p:nvSpPr>
            <p:cNvPr id="10" name="TextBox 9"/>
            <p:cNvSpPr txBox="1"/>
            <p:nvPr/>
          </p:nvSpPr>
          <p:spPr>
            <a:xfrm>
              <a:off x="517568" y="2966069"/>
              <a:ext cx="1260140"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e</a:t>
              </a:r>
              <a:r>
                <a:rPr lang="en-AU" dirty="0" smtClean="0">
                  <a:latin typeface="Arial" panose="020B0604020202020204" pitchFamily="34" charset="0"/>
                  <a:cs typeface="Arial" panose="020B0604020202020204" pitchFamily="34" charset="0"/>
                </a:rPr>
                <a:t>ffective leadership</a:t>
              </a:r>
              <a:endParaRPr lang="en-AU" dirty="0">
                <a:latin typeface="Arial" panose="020B0604020202020204" pitchFamily="34" charset="0"/>
                <a:cs typeface="Arial" panose="020B0604020202020204" pitchFamily="34" charset="0"/>
              </a:endParaRPr>
            </a:p>
          </p:txBody>
        </p:sp>
        <p:sp>
          <p:nvSpPr>
            <p:cNvPr id="11" name="TextBox 10"/>
            <p:cNvSpPr txBox="1"/>
            <p:nvPr/>
          </p:nvSpPr>
          <p:spPr>
            <a:xfrm>
              <a:off x="2411760" y="2827569"/>
              <a:ext cx="1080120" cy="923330"/>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e</a:t>
              </a:r>
              <a:r>
                <a:rPr lang="en-AU" dirty="0" smtClean="0">
                  <a:latin typeface="Arial" panose="020B0604020202020204" pitchFamily="34" charset="0"/>
                  <a:cs typeface="Arial" panose="020B0604020202020204" pitchFamily="34" charset="0"/>
                </a:rPr>
                <a:t>ffective decision making</a:t>
              </a:r>
              <a:endParaRPr lang="en-AU" dirty="0">
                <a:latin typeface="Arial" panose="020B0604020202020204" pitchFamily="34" charset="0"/>
                <a:cs typeface="Arial" panose="020B0604020202020204" pitchFamily="34" charset="0"/>
              </a:endParaRPr>
            </a:p>
          </p:txBody>
        </p:sp>
        <p:sp>
          <p:nvSpPr>
            <p:cNvPr id="12" name="TextBox 11"/>
            <p:cNvSpPr txBox="1"/>
            <p:nvPr/>
          </p:nvSpPr>
          <p:spPr>
            <a:xfrm>
              <a:off x="4058703" y="3101550"/>
              <a:ext cx="1450567"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c</a:t>
              </a:r>
              <a:r>
                <a:rPr lang="en-AU" dirty="0" smtClean="0">
                  <a:latin typeface="Arial" panose="020B0604020202020204" pitchFamily="34" charset="0"/>
                  <a:cs typeface="Arial" panose="020B0604020202020204" pitchFamily="34" charset="0"/>
                </a:rPr>
                <a:t>ooperation</a:t>
              </a:r>
              <a:endParaRPr lang="en-AU" dirty="0">
                <a:latin typeface="Arial" panose="020B0604020202020204" pitchFamily="34" charset="0"/>
                <a:cs typeface="Arial" panose="020B0604020202020204" pitchFamily="34" charset="0"/>
              </a:endParaRPr>
            </a:p>
          </p:txBody>
        </p:sp>
        <p:sp>
          <p:nvSpPr>
            <p:cNvPr id="13" name="TextBox 12"/>
            <p:cNvSpPr txBox="1"/>
            <p:nvPr/>
          </p:nvSpPr>
          <p:spPr>
            <a:xfrm>
              <a:off x="5705352" y="3086743"/>
              <a:ext cx="1532775" cy="369332"/>
            </a:xfrm>
            <a:prstGeom prst="rect">
              <a:avLst/>
            </a:prstGeom>
            <a:noFill/>
          </p:spPr>
          <p:txBody>
            <a:bodyPr wrap="square" rtlCol="0">
              <a:spAutoFit/>
            </a:bodyPr>
            <a:lstStyle/>
            <a:p>
              <a:r>
                <a:rPr lang="en-AU" dirty="0" smtClean="0">
                  <a:latin typeface="Arial" panose="020B0604020202020204" pitchFamily="34" charset="0"/>
                  <a:cs typeface="Arial" panose="020B0604020202020204" pitchFamily="34" charset="0"/>
                </a:rPr>
                <a:t>collaboration</a:t>
              </a:r>
              <a:endParaRPr lang="en-AU" dirty="0">
                <a:latin typeface="Arial" panose="020B0604020202020204" pitchFamily="34" charset="0"/>
                <a:cs typeface="Arial" panose="020B0604020202020204" pitchFamily="34" charset="0"/>
              </a:endParaRPr>
            </a:p>
          </p:txBody>
        </p:sp>
        <p:sp>
          <p:nvSpPr>
            <p:cNvPr id="14" name="TextBox 13"/>
            <p:cNvSpPr txBox="1"/>
            <p:nvPr/>
          </p:nvSpPr>
          <p:spPr>
            <a:xfrm>
              <a:off x="7526662" y="3083189"/>
              <a:ext cx="1466820" cy="369332"/>
            </a:xfrm>
            <a:prstGeom prst="rect">
              <a:avLst/>
            </a:prstGeom>
            <a:noFill/>
          </p:spPr>
          <p:txBody>
            <a:bodyPr wrap="square" rtlCol="0">
              <a:spAutoFit/>
            </a:bodyPr>
            <a:lstStyle/>
            <a:p>
              <a:r>
                <a:rPr lang="en-AU" dirty="0" smtClean="0">
                  <a:latin typeface="Arial" panose="020B0604020202020204" pitchFamily="34" charset="0"/>
                  <a:cs typeface="Arial" panose="020B0604020202020204" pitchFamily="34" charset="0"/>
                </a:rPr>
                <a:t>coordination</a:t>
              </a:r>
              <a:endParaRPr lang="en-AU"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2784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a:ea typeface="Calibri"/>
                <a:cs typeface="Times New Roman"/>
              </a:rPr>
              <a:t>Effective </a:t>
            </a:r>
            <a:r>
              <a:rPr lang="en-AU" dirty="0" smtClean="0">
                <a:latin typeface="Arial"/>
                <a:ea typeface="Calibri"/>
                <a:cs typeface="Times New Roman"/>
              </a:rPr>
              <a:t>meetings</a:t>
            </a:r>
            <a:endParaRPr lang="en-AU" dirty="0"/>
          </a:p>
        </p:txBody>
      </p:sp>
      <p:sp>
        <p:nvSpPr>
          <p:cNvPr id="3" name="Content Placeholder 2"/>
          <p:cNvSpPr>
            <a:spLocks noGrp="1"/>
          </p:cNvSpPr>
          <p:nvPr>
            <p:ph idx="1"/>
          </p:nvPr>
        </p:nvSpPr>
        <p:spPr>
          <a:xfrm>
            <a:off x="395536" y="1478682"/>
            <a:ext cx="2520280" cy="1561733"/>
          </a:xfrm>
        </p:spPr>
        <p:txBody>
          <a:bodyPr/>
          <a:lstStyle/>
          <a:p>
            <a:pPr>
              <a:lnSpc>
                <a:spcPct val="115000"/>
              </a:lnSpc>
              <a:spcAft>
                <a:spcPts val="0"/>
              </a:spcAft>
            </a:pPr>
            <a:r>
              <a:rPr lang="en-AU" sz="1800" dirty="0">
                <a:solidFill>
                  <a:schemeClr val="tx1"/>
                </a:solidFill>
                <a:latin typeface="Arial"/>
                <a:ea typeface="Calibri"/>
                <a:cs typeface="Times New Roman"/>
              </a:rPr>
              <a:t>Effective meetings increase motivation and strengthen teamwork</a:t>
            </a:r>
            <a:r>
              <a:rPr lang="en-AU" sz="1800" dirty="0" smtClean="0">
                <a:solidFill>
                  <a:schemeClr val="tx1"/>
                </a:solidFill>
                <a:latin typeface="Arial"/>
                <a:ea typeface="Calibri"/>
                <a:cs typeface="Times New Roman"/>
              </a:rPr>
              <a:t>.</a:t>
            </a:r>
            <a:r>
              <a:rPr lang="en-AU" sz="1800" dirty="0">
                <a:latin typeface="Arial"/>
                <a:ea typeface="Calibri"/>
                <a:cs typeface="Times New Roman"/>
              </a:rPr>
              <a:t> </a:t>
            </a:r>
            <a:endParaRPr lang="en-AU" sz="1600" dirty="0" smtClean="0">
              <a:latin typeface="Calibri"/>
              <a:ea typeface="Calibri"/>
              <a:cs typeface="Times New Roman"/>
            </a:endParaRPr>
          </a:p>
          <a:p>
            <a:pPr marL="342900" lvl="0" indent="-342900">
              <a:lnSpc>
                <a:spcPct val="115000"/>
              </a:lnSpc>
              <a:spcAft>
                <a:spcPts val="0"/>
              </a:spcAft>
              <a:buFont typeface="Symbol"/>
              <a:buChar char=""/>
            </a:pPr>
            <a:endParaRPr lang="en-AU" sz="1800" dirty="0" smtClean="0">
              <a:latin typeface="Arial"/>
              <a:ea typeface="Calibri"/>
              <a:cs typeface="Times New Roman"/>
            </a:endParaRPr>
          </a:p>
          <a:p>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smtClean="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8</a:t>
            </a:fld>
            <a:endParaRPr lang="en-AU" dirty="0"/>
          </a:p>
        </p:txBody>
      </p:sp>
      <p:pic>
        <p:nvPicPr>
          <p:cNvPr id="10" name="meeting.png" descr="Circle graphic"/>
          <p:cNvPicPr>
            <a:picLocks noChangeAspect="1"/>
          </p:cNvPicPr>
          <p:nvPr/>
        </p:nvPicPr>
        <p:blipFill>
          <a:blip r:embed="rId3">
            <a:extLst/>
          </a:blip>
          <a:stretch>
            <a:fillRect/>
          </a:stretch>
        </p:blipFill>
        <p:spPr>
          <a:xfrm>
            <a:off x="4216148" y="1727879"/>
            <a:ext cx="2736304" cy="2736304"/>
          </a:xfrm>
          <a:prstGeom prst="rect">
            <a:avLst/>
          </a:prstGeom>
          <a:ln w="12700">
            <a:miter lim="400000"/>
          </a:ln>
          <a:effectLst>
            <a:outerShdw blurRad="38100" dist="25400" dir="5400000" rotWithShape="0">
              <a:srgbClr val="000000">
                <a:alpha val="50000"/>
              </a:srgbClr>
            </a:outerShdw>
          </a:effectLst>
        </p:spPr>
      </p:pic>
      <p:grpSp>
        <p:nvGrpSpPr>
          <p:cNvPr id="8" name="Group 7"/>
          <p:cNvGrpSpPr/>
          <p:nvPr/>
        </p:nvGrpSpPr>
        <p:grpSpPr>
          <a:xfrm>
            <a:off x="3072588" y="1865113"/>
            <a:ext cx="5529518" cy="2498676"/>
            <a:chOff x="3072588" y="1865113"/>
            <a:chExt cx="5529518" cy="2498676"/>
          </a:xfrm>
        </p:grpSpPr>
        <p:sp>
          <p:nvSpPr>
            <p:cNvPr id="11" name="TextBox 10"/>
            <p:cNvSpPr txBox="1"/>
            <p:nvPr/>
          </p:nvSpPr>
          <p:spPr>
            <a:xfrm>
              <a:off x="3268452" y="1865113"/>
              <a:ext cx="1339539" cy="410882"/>
            </a:xfrm>
            <a:prstGeom prst="rect">
              <a:avLst/>
            </a:prstGeom>
            <a:noFill/>
          </p:spPr>
          <p:txBody>
            <a:bodyPr wrap="square" rtlCol="0">
              <a:spAutoFit/>
            </a:bodyPr>
            <a:lstStyle/>
            <a:p>
              <a:pPr lvl="0">
                <a:lnSpc>
                  <a:spcPct val="115000"/>
                </a:lnSpc>
                <a:spcAft>
                  <a:spcPts val="0"/>
                </a:spcAft>
              </a:pPr>
              <a:r>
                <a:rPr lang="en-AU" dirty="0">
                  <a:latin typeface="Arial"/>
                  <a:ea typeface="Calibri"/>
                  <a:cs typeface="Times New Roman"/>
                </a:rPr>
                <a:t>stay simple</a:t>
              </a:r>
              <a:endParaRPr lang="en-AU" dirty="0">
                <a:latin typeface="Calibri"/>
                <a:ea typeface="Calibri"/>
                <a:cs typeface="Times New Roman"/>
              </a:endParaRPr>
            </a:p>
          </p:txBody>
        </p:sp>
        <p:sp>
          <p:nvSpPr>
            <p:cNvPr id="12" name="Subtitle 2"/>
            <p:cNvSpPr txBox="1">
              <a:spLocks/>
            </p:cNvSpPr>
            <p:nvPr/>
          </p:nvSpPr>
          <p:spPr>
            <a:xfrm>
              <a:off x="6912486" y="1982421"/>
              <a:ext cx="1689620" cy="779462"/>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Arial" charset="0"/>
                  <a:ea typeface="Arial" charset="0"/>
                  <a:cs typeface="Arial" charset="0"/>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Arial" charset="0"/>
                  <a:ea typeface="Arial" charset="0"/>
                  <a:cs typeface="Arial" charset="0"/>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Arial" charset="0"/>
                  <a:ea typeface="Arial" charset="0"/>
                  <a:cs typeface="Arial" charset="0"/>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Arial" charset="0"/>
                  <a:ea typeface="Arial" charset="0"/>
                  <a:cs typeface="Arial" charset="0"/>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nSpc>
                  <a:spcPct val="115000"/>
                </a:lnSpc>
                <a:spcAft>
                  <a:spcPts val="0"/>
                </a:spcAft>
              </a:pPr>
              <a:r>
                <a:rPr lang="en-AU" sz="1800" dirty="0">
                  <a:solidFill>
                    <a:schemeClr val="tx1"/>
                  </a:solidFill>
                  <a:latin typeface="Arial"/>
                  <a:ea typeface="Calibri"/>
                  <a:cs typeface="Times New Roman"/>
                </a:rPr>
                <a:t>encourage feedback </a:t>
              </a:r>
              <a:endParaRPr lang="en-AU" sz="1800" dirty="0">
                <a:solidFill>
                  <a:schemeClr val="tx1"/>
                </a:solidFill>
                <a:latin typeface="Calibri"/>
                <a:ea typeface="Calibri"/>
                <a:cs typeface="Times New Roman"/>
              </a:endParaRPr>
            </a:p>
          </p:txBody>
        </p:sp>
        <p:sp>
          <p:nvSpPr>
            <p:cNvPr id="13" name="TextBox 12"/>
            <p:cNvSpPr txBox="1"/>
            <p:nvPr/>
          </p:nvSpPr>
          <p:spPr>
            <a:xfrm>
              <a:off x="3072588" y="3562544"/>
              <a:ext cx="1728192" cy="390363"/>
            </a:xfrm>
            <a:prstGeom prst="rect">
              <a:avLst/>
            </a:prstGeom>
            <a:noFill/>
          </p:spPr>
          <p:txBody>
            <a:bodyPr wrap="square" rtlCol="0">
              <a:spAutoFit/>
            </a:bodyPr>
            <a:lstStyle/>
            <a:p>
              <a:pPr lvl="0">
                <a:lnSpc>
                  <a:spcPct val="115000"/>
                </a:lnSpc>
                <a:spcAft>
                  <a:spcPts val="0"/>
                </a:spcAft>
              </a:pPr>
              <a:r>
                <a:rPr lang="en-AU" sz="1600" dirty="0">
                  <a:latin typeface="Arial"/>
                  <a:ea typeface="Calibri"/>
                  <a:cs typeface="Times New Roman"/>
                </a:rPr>
                <a:t>stay on track</a:t>
              </a:r>
              <a:endParaRPr lang="en-AU" sz="1600" dirty="0">
                <a:latin typeface="Calibri"/>
                <a:ea typeface="Calibri"/>
                <a:cs typeface="Times New Roman"/>
              </a:endParaRPr>
            </a:p>
          </p:txBody>
        </p:sp>
        <p:sp>
          <p:nvSpPr>
            <p:cNvPr id="14" name="TextBox 13"/>
            <p:cNvSpPr txBox="1"/>
            <p:nvPr/>
          </p:nvSpPr>
          <p:spPr>
            <a:xfrm>
              <a:off x="6551909" y="3952907"/>
              <a:ext cx="1512168" cy="410882"/>
            </a:xfrm>
            <a:prstGeom prst="rect">
              <a:avLst/>
            </a:prstGeom>
            <a:noFill/>
          </p:spPr>
          <p:txBody>
            <a:bodyPr wrap="square" rtlCol="0">
              <a:spAutoFit/>
            </a:bodyPr>
            <a:lstStyle/>
            <a:p>
              <a:pPr lvl="0">
                <a:lnSpc>
                  <a:spcPct val="115000"/>
                </a:lnSpc>
                <a:spcAft>
                  <a:spcPts val="0"/>
                </a:spcAft>
              </a:pPr>
              <a:r>
                <a:rPr lang="en-AU" dirty="0">
                  <a:latin typeface="Arial"/>
                  <a:ea typeface="Calibri"/>
                  <a:cs typeface="Times New Roman"/>
                </a:rPr>
                <a:t>action items</a:t>
              </a:r>
              <a:endParaRPr lang="en-AU" dirty="0">
                <a:latin typeface="Calibri"/>
                <a:ea typeface="Calibri"/>
                <a:cs typeface="Times New Roman"/>
              </a:endParaRPr>
            </a:p>
          </p:txBody>
        </p:sp>
      </p:grpSp>
    </p:spTree>
    <p:extLst>
      <p:ext uri="{BB962C8B-B14F-4D97-AF65-F5344CB8AC3E}">
        <p14:creationId xmlns:p14="http://schemas.microsoft.com/office/powerpoint/2010/main" val="326323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a:ea typeface="Calibri"/>
                <a:cs typeface="Times New Roman"/>
              </a:rPr>
              <a:t>Prioritising allocated tasks</a:t>
            </a:r>
            <a:endParaRPr lang="en-AU" dirty="0"/>
          </a:p>
        </p:txBody>
      </p:sp>
      <p:sp>
        <p:nvSpPr>
          <p:cNvPr id="3" name="Content Placeholder 2"/>
          <p:cNvSpPr>
            <a:spLocks noGrp="1"/>
          </p:cNvSpPr>
          <p:nvPr>
            <p:ph idx="1"/>
          </p:nvPr>
        </p:nvSpPr>
        <p:spPr/>
        <p:txBody>
          <a:bodyPr>
            <a:normAutofit/>
          </a:bodyPr>
          <a:lstStyle/>
          <a:p>
            <a:pPr>
              <a:lnSpc>
                <a:spcPct val="115000"/>
              </a:lnSpc>
              <a:spcAft>
                <a:spcPts val="0"/>
              </a:spcAft>
            </a:pPr>
            <a:r>
              <a:rPr lang="en-AU" sz="1600" dirty="0" smtClean="0">
                <a:latin typeface="Arial"/>
                <a:ea typeface="Calibri"/>
                <a:cs typeface="Times New Roman"/>
              </a:rPr>
              <a:t>. </a:t>
            </a:r>
            <a:endParaRPr lang="en-AU" sz="1400" dirty="0">
              <a:latin typeface="Calibri"/>
              <a:ea typeface="Calibri"/>
              <a:cs typeface="Times New Roman"/>
            </a:endParaRPr>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V9.0 | 2.3(a) Team Objectives | December 2018</a:t>
            </a:r>
            <a:endParaRPr lang="en-AU" dirty="0" smtClean="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9</a:t>
            </a:fld>
            <a:endParaRPr lang="en-AU" dirty="0"/>
          </a:p>
        </p:txBody>
      </p:sp>
      <p:grpSp>
        <p:nvGrpSpPr>
          <p:cNvPr id="9" name="Group 215" descr="Circles"/>
          <p:cNvGrpSpPr/>
          <p:nvPr/>
        </p:nvGrpSpPr>
        <p:grpSpPr>
          <a:xfrm>
            <a:off x="141995" y="1707654"/>
            <a:ext cx="8772666" cy="2252023"/>
            <a:chOff x="0" y="0"/>
            <a:chExt cx="13004799" cy="3644900"/>
          </a:xfrm>
        </p:grpSpPr>
        <p:pic>
          <p:nvPicPr>
            <p:cNvPr id="10" name="dots.png" descr="Decorative"/>
            <p:cNvPicPr>
              <a:picLocks noChangeAspect="1"/>
            </p:cNvPicPr>
            <p:nvPr/>
          </p:nvPicPr>
          <p:blipFill>
            <a:blip r:embed="rId3">
              <a:extLst/>
            </a:blip>
            <a:stretch>
              <a:fillRect/>
            </a:stretch>
          </p:blipFill>
          <p:spPr>
            <a:xfrm>
              <a:off x="0" y="0"/>
              <a:ext cx="13004799" cy="3644900"/>
            </a:xfrm>
            <a:prstGeom prst="rect">
              <a:avLst/>
            </a:prstGeom>
            <a:ln w="12700" cap="flat">
              <a:noFill/>
              <a:miter lim="400000"/>
            </a:ln>
            <a:effectLst/>
          </p:spPr>
        </p:pic>
        <p:sp>
          <p:nvSpPr>
            <p:cNvPr id="11" name="Shape 211"/>
            <p:cNvSpPr/>
            <p:nvPr/>
          </p:nvSpPr>
          <p:spPr>
            <a:xfrm>
              <a:off x="540431" y="1375165"/>
              <a:ext cx="2882418" cy="22697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l">
                <a:spcBef>
                  <a:spcPts val="4200"/>
                </a:spcBef>
                <a:defRPr b="1">
                  <a:solidFill>
                    <a:srgbClr val="FFFFFF"/>
                  </a:solidFill>
                  <a:latin typeface="Calibri"/>
                  <a:ea typeface="Calibri"/>
                  <a:cs typeface="Calibri"/>
                  <a:sym typeface="Calibri"/>
                </a:defRPr>
              </a:lvl1pPr>
            </a:lstStyle>
            <a:p>
              <a:pPr lvl="0">
                <a:lnSpc>
                  <a:spcPct val="115000"/>
                </a:lnSpc>
                <a:spcAft>
                  <a:spcPts val="0"/>
                </a:spcAft>
              </a:pPr>
              <a:r>
                <a:rPr lang="en-AU" sz="1900" dirty="0">
                  <a:latin typeface="Arial"/>
                  <a:cs typeface="Times New Roman"/>
                </a:rPr>
                <a:t>list all tasks</a:t>
              </a:r>
              <a:endParaRPr lang="en-AU" sz="1900" dirty="0">
                <a:cs typeface="Times New Roman"/>
              </a:endParaRPr>
            </a:p>
          </p:txBody>
        </p:sp>
        <p:sp>
          <p:nvSpPr>
            <p:cNvPr id="12" name="Shape 212"/>
            <p:cNvSpPr/>
            <p:nvPr/>
          </p:nvSpPr>
          <p:spPr>
            <a:xfrm>
              <a:off x="3422849" y="687581"/>
              <a:ext cx="2882417" cy="22697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fontScale="92500" lnSpcReduction="10000"/>
            </a:bodyPr>
            <a:lstStyle>
              <a:lvl1pPr algn="l" defTabSz="566674">
                <a:spcBef>
                  <a:spcPts val="4000"/>
                </a:spcBef>
                <a:defRPr sz="3492" b="1">
                  <a:solidFill>
                    <a:srgbClr val="FFFFFF"/>
                  </a:solidFill>
                  <a:latin typeface="Calibri"/>
                  <a:ea typeface="Calibri"/>
                  <a:cs typeface="Calibri"/>
                  <a:sym typeface="Calibri"/>
                </a:defRPr>
              </a:lvl1pPr>
            </a:lstStyle>
            <a:p>
              <a:pPr lvl="0">
                <a:lnSpc>
                  <a:spcPct val="115000"/>
                </a:lnSpc>
                <a:spcAft>
                  <a:spcPts val="0"/>
                </a:spcAft>
              </a:pPr>
              <a:r>
                <a:rPr lang="en-AU" sz="2000" dirty="0">
                  <a:latin typeface="Arial"/>
                  <a:cs typeface="Times New Roman"/>
                </a:rPr>
                <a:t>identify the difference between urgent and important</a:t>
              </a:r>
              <a:endParaRPr lang="en-AU" sz="1800" dirty="0">
                <a:cs typeface="Times New Roman"/>
              </a:endParaRPr>
            </a:p>
          </p:txBody>
        </p:sp>
        <p:sp>
          <p:nvSpPr>
            <p:cNvPr id="13" name="Shape 213"/>
            <p:cNvSpPr/>
            <p:nvPr/>
          </p:nvSpPr>
          <p:spPr>
            <a:xfrm>
              <a:off x="6947890" y="687583"/>
              <a:ext cx="2882417" cy="22697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l" defTabSz="566674">
                <a:spcBef>
                  <a:spcPts val="4000"/>
                </a:spcBef>
                <a:defRPr sz="3492" b="1">
                  <a:solidFill>
                    <a:srgbClr val="FFFFFF"/>
                  </a:solidFill>
                  <a:latin typeface="Calibri"/>
                  <a:ea typeface="Calibri"/>
                  <a:cs typeface="Calibri"/>
                  <a:sym typeface="Calibri"/>
                </a:defRPr>
              </a:lvl1pPr>
            </a:lstStyle>
            <a:p>
              <a:pPr lvl="0">
                <a:lnSpc>
                  <a:spcPct val="115000"/>
                </a:lnSpc>
                <a:spcAft>
                  <a:spcPts val="0"/>
                </a:spcAft>
              </a:pPr>
              <a:r>
                <a:rPr lang="en-AU" sz="1900" dirty="0">
                  <a:latin typeface="Arial"/>
                  <a:cs typeface="Times New Roman"/>
                </a:rPr>
                <a:t>p</a:t>
              </a:r>
              <a:r>
                <a:rPr lang="en-AU" sz="1900" dirty="0" smtClean="0">
                  <a:latin typeface="Arial"/>
                  <a:cs typeface="Times New Roman"/>
                </a:rPr>
                <a:t>rioritise </a:t>
              </a:r>
              <a:r>
                <a:rPr lang="en-AU" sz="1900" dirty="0">
                  <a:latin typeface="Arial"/>
                  <a:cs typeface="Times New Roman"/>
                </a:rPr>
                <a:t>in order of importance</a:t>
              </a:r>
            </a:p>
          </p:txBody>
        </p:sp>
        <p:sp>
          <p:nvSpPr>
            <p:cNvPr id="14" name="Shape 214"/>
            <p:cNvSpPr/>
            <p:nvPr/>
          </p:nvSpPr>
          <p:spPr>
            <a:xfrm>
              <a:off x="9830307" y="1031373"/>
              <a:ext cx="2882417" cy="22697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l">
                <a:spcBef>
                  <a:spcPts val="4200"/>
                </a:spcBef>
                <a:defRPr b="1">
                  <a:solidFill>
                    <a:srgbClr val="FFFFFF"/>
                  </a:solidFill>
                  <a:latin typeface="Calibri"/>
                  <a:ea typeface="Calibri"/>
                  <a:cs typeface="Calibri"/>
                  <a:sym typeface="Calibri"/>
                </a:defRPr>
              </a:lvl1pPr>
            </a:lstStyle>
            <a:p>
              <a:pPr lvl="0">
                <a:lnSpc>
                  <a:spcPct val="115000"/>
                </a:lnSpc>
                <a:spcAft>
                  <a:spcPts val="0"/>
                </a:spcAft>
              </a:pPr>
              <a:r>
                <a:rPr lang="en-AU" sz="1900" dirty="0">
                  <a:latin typeface="Arial"/>
                </a:rPr>
                <a:t>be flexible and adaptable</a:t>
              </a:r>
              <a:endParaRPr lang="en-AU" sz="1900" dirty="0"/>
            </a:p>
          </p:txBody>
        </p:sp>
      </p:grpSp>
    </p:spTree>
    <p:extLst>
      <p:ext uri="{BB962C8B-B14F-4D97-AF65-F5344CB8AC3E}">
        <p14:creationId xmlns:p14="http://schemas.microsoft.com/office/powerpoint/2010/main" val="228748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p:tmAbs val="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CELLENCE IN SCHOOL ADMINISTRATION FRAMEWORK&amp;#x0D;&amp;#x0A;ADMINISTRATIVE PRACTICES&amp;quot;&quot;/&gt;&lt;property id=&quot;20307&quot; value=&quot;311&quot;/&gt;&lt;/object&gt;&lt;object type=&quot;3&quot; unique_id=&quot;10005&quot;&gt;&lt;property id=&quot;20148&quot; value=&quot;5&quot;/&gt;&lt;property id=&quot;20300&quot; value=&quot;Slide 2 - &amp;quot;Structure of the module&amp;quot;&quot;/&gt;&lt;property id=&quot;20307&quot; value=&quot;329&quot;/&gt;&lt;/object&gt;&lt;object type=&quot;3&quot; unique_id=&quot;10006&quot;&gt;&lt;property id=&quot;20148&quot; value=&quot;5&quot;/&gt;&lt;property id=&quot;20300&quot; value=&quot;Slide 3 - &amp;quot;delivery&amp;quot;&quot;/&gt;&lt;property id=&quot;20307&quot; value=&quot;330&quot;/&gt;&lt;/object&gt;&lt;object type=&quot;3&quot; unique_id=&quot;10008&quot;&gt;&lt;property id=&quot;20148&quot; value=&quot;5&quot;/&gt;&lt;property id=&quot;20300&quot; value=&quot;Slide 4 - &amp;quot;Outcome of the Session– Procurement&amp;quot;&quot;/&gt;&lt;property id=&quot;20307&quot; value=&quot;332&quot;/&gt;&lt;/object&gt;&lt;object type=&quot;3&quot; unique_id=&quot;10009&quot;&gt;&lt;property id=&quot;20148&quot; value=&quot;5&quot;/&gt;&lt;property id=&quot;20300&quot; value=&quot;Slide 5&quot;/&gt;&lt;property id=&quot;20307&quot; value=&quot;334&quot;/&gt;&lt;/object&gt;&lt;object type=&quot;3&quot; unique_id=&quot;10010&quot;&gt;&lt;property id=&quot;20148&quot; value=&quot;5&quot;/&gt;&lt;property id=&quot;20300&quot; value=&quot;Slide 11 - &amp;quot;Reflecting on this session – Procurement&amp;quot;&quot;/&gt;&lt;property id=&quot;20307&quot; value=&quot;333&quot;/&gt;&lt;/object&gt;&lt;object type=&quot;3&quot; unique_id=&quot;10011&quot;&gt;&lt;property id=&quot;20148&quot; value=&quot;5&quot;/&gt;&lt;property id=&quot;20300&quot; value=&quot;Slide 6&quot;/&gt;&lt;property id=&quot;20307&quot; value=&quot;335&quot;/&gt;&lt;/object&gt;&lt;object type=&quot;3&quot; unique_id=&quot;10012&quot;&gt;&lt;property id=&quot;20148&quot; value=&quot;5&quot;/&gt;&lt;property id=&quot;20300&quot; value=&quot;Slide 7&quot;/&gt;&lt;property id=&quot;20307&quot; value=&quot;336&quot;/&gt;&lt;/object&gt;&lt;object type=&quot;3&quot; unique_id=&quot;10013&quot;&gt;&lt;property id=&quot;20148&quot; value=&quot;5&quot;/&gt;&lt;property id=&quot;20300&quot; value=&quot;Slide 8&quot;/&gt;&lt;property id=&quot;20307&quot; value=&quot;337&quot;/&gt;&lt;/object&gt;&lt;object type=&quot;3&quot; unique_id=&quot;10134&quot;&gt;&lt;property id=&quot;20148&quot; value=&quot;5&quot;/&gt;&lt;property id=&quot;20300&quot; value=&quot;Slide 9&quot;/&gt;&lt;property id=&quot;20307&quot; value=&quot;338&quot;/&gt;&lt;/object&gt;&lt;object type=&quot;3&quot; unique_id=&quot;10135&quot;&gt;&lt;property id=&quot;20148&quot; value=&quot;5&quot;/&gt;&lt;property id=&quot;20300&quot; value=&quot;Slide 10&quot;/&gt;&lt;property id=&quot;20307&quot; value=&quot;339&quot;/&gt;&lt;/object&gt;&lt;/object&gt;&lt;/object&gt;&lt;/database&gt;"/>
  <p:tag name="SECTOMILLISECCONVERTED" val="1"/>
</p:tagLst>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3913</TotalTime>
  <Words>1810</Words>
  <Application>Microsoft Office PowerPoint</Application>
  <PresentationFormat>On-screen Show (16:9)</PresentationFormat>
  <Paragraphs>307</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Courier New</vt:lpstr>
      <vt:lpstr>Montserrat</vt:lpstr>
      <vt:lpstr>Montserrat Light</vt:lpstr>
      <vt:lpstr>Symbol</vt:lpstr>
      <vt:lpstr>Times New Roman</vt:lpstr>
      <vt:lpstr>Wingdings</vt:lpstr>
      <vt:lpstr>Office Theme</vt:lpstr>
      <vt:lpstr>Excellence in School Administration Framework Administrative Practices</vt:lpstr>
      <vt:lpstr>Structure of the module</vt:lpstr>
      <vt:lpstr>Outcome of the module – team objectives</vt:lpstr>
      <vt:lpstr>What is a team?  </vt:lpstr>
      <vt:lpstr>WHAT TEAMS COULD BE IN SCHOOLS?</vt:lpstr>
      <vt:lpstr>Teams need</vt:lpstr>
      <vt:lpstr>Teams require</vt:lpstr>
      <vt:lpstr>Effective meetings</vt:lpstr>
      <vt:lpstr>Prioritising allocated tasks</vt:lpstr>
      <vt:lpstr>activity</vt:lpstr>
      <vt:lpstr>Responding flexibly</vt:lpstr>
      <vt:lpstr>Reflecting on this module – team objectives</vt:lpstr>
      <vt:lpstr>Esa  administrative practices modules</vt:lpstr>
      <vt:lpstr>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johnAq</dc:creator>
  <cp:lastModifiedBy>Deefholts, John</cp:lastModifiedBy>
  <cp:revision>733</cp:revision>
  <cp:lastPrinted>2017-12-01T05:05:07Z</cp:lastPrinted>
  <dcterms:created xsi:type="dcterms:W3CDTF">2015-09-06T11:20:53Z</dcterms:created>
  <dcterms:modified xsi:type="dcterms:W3CDTF">2018-12-07T01:34:01Z</dcterms:modified>
</cp:coreProperties>
</file>