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8"/>
  </p:notesMasterIdLst>
  <p:handoutMasterIdLst>
    <p:handoutMasterId r:id="rId19"/>
  </p:handoutMasterIdLst>
  <p:sldIdLst>
    <p:sldId id="258" r:id="rId5"/>
    <p:sldId id="261" r:id="rId6"/>
    <p:sldId id="262" r:id="rId7"/>
    <p:sldId id="265" r:id="rId8"/>
    <p:sldId id="267" r:id="rId9"/>
    <p:sldId id="281" r:id="rId10"/>
    <p:sldId id="286" r:id="rId11"/>
    <p:sldId id="287" r:id="rId12"/>
    <p:sldId id="280" r:id="rId13"/>
    <p:sldId id="273" r:id="rId14"/>
    <p:sldId id="288" r:id="rId15"/>
    <p:sldId id="289" r:id="rId16"/>
    <p:sldId id="290" r:id="rId17"/>
  </p:sldIdLst>
  <p:sldSz cx="9144000" cy="6858000" type="screen4x3"/>
  <p:notesSz cx="6858000" cy="2009775"/>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8B311-C59C-3EC1-F6C6-A8EE07860D97}" v="2" dt="2019-11-05T21:30:27.917"/>
    <p1510:client id="{E640F585-2D59-396C-4888-6E3D8293144B}" v="4" dt="2019-11-06T01:12:08.02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74488" autoAdjust="0"/>
  </p:normalViewPr>
  <p:slideViewPr>
    <p:cSldViewPr snapToGrid="0">
      <p:cViewPr varScale="1">
        <p:scale>
          <a:sx n="50" d="100"/>
          <a:sy n="50" d="100"/>
        </p:scale>
        <p:origin x="446" y="38"/>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dirty="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dirty="0">
                <a:solidFill>
                  <a:srgbClr val="19233E"/>
                </a:solidFill>
                <a:effectLst/>
                <a:latin typeface="Arial" panose="020B0604020202020204" pitchFamily="34" charset="0"/>
                <a:cs typeface="Arial" panose="020B0604020202020204" pitchFamily="34" charset="0"/>
              </a:rPr>
              <a:t>Chart Title</a:t>
            </a:r>
            <a:endParaRPr lang="en-AU" sz="1600" b="1" i="0" dirty="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4/8/2020</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8/04/2020</a:t>
            </a:fld>
            <a:endParaRPr lang="en-AU"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course-catalogue-for-non-teaching-staf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b="1" i="0" dirty="0" smtClean="0"/>
              <a:t>Note to presenter</a:t>
            </a:r>
          </a:p>
          <a:p>
            <a:pPr>
              <a:lnSpc>
                <a:spcPct val="120000"/>
              </a:lnSpc>
              <a:defRPr sz="1800" i="1"/>
            </a:pPr>
            <a:r>
              <a:rPr lang="en-AU" sz="1200" b="1" i="0" dirty="0" smtClean="0"/>
              <a:t>Before commencing this module please read the separate Presenter Notes which outline all  preparation required to successfully present each session </a:t>
            </a:r>
          </a:p>
          <a:p>
            <a:pPr>
              <a:lnSpc>
                <a:spcPct val="120000"/>
              </a:lnSpc>
              <a:defRPr sz="1800" i="1"/>
            </a:pPr>
            <a:endParaRPr lang="en-AU" sz="1200" i="0" dirty="0" smtClean="0"/>
          </a:p>
          <a:p>
            <a:pPr>
              <a:lnSpc>
                <a:spcPct val="120000"/>
              </a:lnSpc>
              <a:defRPr sz="1800" i="1"/>
            </a:pPr>
            <a:r>
              <a:rPr lang="en-AU" sz="1200" i="0" dirty="0" smtClean="0"/>
              <a:t>Welcome to the third session of the Face-to-Face Communication module supporting the Oral Communication focus of the Excellence in School Administration Framework.</a:t>
            </a:r>
          </a:p>
          <a:p>
            <a:pPr>
              <a:lnSpc>
                <a:spcPct val="120000"/>
              </a:lnSpc>
              <a:defRPr sz="1800" i="1"/>
            </a:pPr>
            <a:endParaRPr lang="en-AU" sz="1200" i="0" dirty="0" smtClean="0"/>
          </a:p>
          <a:p>
            <a:pPr>
              <a:lnSpc>
                <a:spcPct val="120000"/>
              </a:lnSpc>
              <a:defRPr sz="1800" i="1"/>
            </a:pPr>
            <a:r>
              <a:rPr lang="en-AU" sz="1200" i="0" dirty="0" smtClean="0"/>
              <a:t>This module is one of a series of modules which have been developed to support the implementation of the Framework and contains notes for the presenter and identifies resources for the participant.</a:t>
            </a:r>
          </a:p>
          <a:p>
            <a:endParaRPr lang="en-AU" sz="1000"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48210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smtClean="0">
                <a:latin typeface="+mn-lt"/>
              </a:rPr>
              <a:t>Ask participants to reflect on what they have learned in this session</a:t>
            </a:r>
          </a:p>
          <a:p>
            <a:endParaRPr lang="en-AU" sz="1200" b="1" i="0" dirty="0" smtClean="0">
              <a:latin typeface="+mn-lt"/>
            </a:endParaRPr>
          </a:p>
          <a:p>
            <a:r>
              <a:rPr lang="en-AU" sz="1200" i="0" dirty="0" smtClean="0">
                <a:latin typeface="+mn-lt"/>
              </a:rPr>
              <a:t>Has this session given you an understanding of: </a:t>
            </a:r>
          </a:p>
          <a:p>
            <a:pPr marL="566161" indent="-303016" defTabSz="366809">
              <a:buClr>
                <a:schemeClr val="accent5"/>
              </a:buClr>
              <a:buSzPct val="100000"/>
              <a:buChar char="•"/>
              <a:defRPr sz="2856" b="1">
                <a:solidFill>
                  <a:srgbClr val="53585F"/>
                </a:solidFill>
                <a:latin typeface="Calibri"/>
                <a:ea typeface="Calibri"/>
                <a:cs typeface="Calibri"/>
                <a:sym typeface="Calibri"/>
              </a:defRPr>
            </a:pPr>
            <a:r>
              <a:rPr lang="en-AU" sz="1200" b="0" i="0" dirty="0" smtClean="0">
                <a:latin typeface="+mn-lt"/>
              </a:rPr>
              <a:t>the development of a school customer service vision</a:t>
            </a:r>
          </a:p>
          <a:p>
            <a:pPr marL="566161" indent="-303016" defTabSz="366809">
              <a:buClr>
                <a:schemeClr val="accent5"/>
              </a:buClr>
              <a:buSzPct val="100000"/>
              <a:buChar char="•"/>
              <a:defRPr sz="2856" b="1">
                <a:solidFill>
                  <a:srgbClr val="53585F"/>
                </a:solidFill>
                <a:latin typeface="Calibri"/>
                <a:ea typeface="Calibri"/>
                <a:cs typeface="Calibri"/>
                <a:sym typeface="Calibri"/>
              </a:defRPr>
            </a:pPr>
            <a:r>
              <a:rPr lang="en-AU" sz="1200" b="0" i="0" dirty="0" smtClean="0">
                <a:latin typeface="+mn-lt"/>
              </a:rPr>
              <a:t>the skills required to deliver excellent face-to-face customer service</a:t>
            </a:r>
          </a:p>
          <a:p>
            <a:pPr marL="566161" indent="-303016" defTabSz="366809">
              <a:buClr>
                <a:schemeClr val="accent5"/>
              </a:buClr>
              <a:buSzPct val="100000"/>
              <a:buChar char="•"/>
              <a:defRPr sz="2856" b="1">
                <a:solidFill>
                  <a:srgbClr val="53585F"/>
                </a:solidFill>
                <a:latin typeface="Calibri"/>
                <a:ea typeface="Calibri"/>
                <a:cs typeface="Calibri"/>
                <a:sym typeface="Calibri"/>
              </a:defRPr>
            </a:pPr>
            <a:r>
              <a:rPr lang="en-AU" sz="1200" b="0" i="0" dirty="0" smtClean="0">
                <a:latin typeface="+mn-lt"/>
              </a:rPr>
              <a:t>the school’s customer service vision?</a:t>
            </a:r>
          </a:p>
          <a:p>
            <a:endParaRPr lang="en-AU" sz="1200" i="0" dirty="0" smtClean="0">
              <a:latin typeface="+mn-lt"/>
            </a:endParaRPr>
          </a:p>
          <a:p>
            <a:r>
              <a:rPr lang="en-AU" sz="1200" b="1" i="0" dirty="0" smtClean="0">
                <a:latin typeface="+mn-lt"/>
              </a:rPr>
              <a:t>Ask  participants to reflect individually and then share with the person next to them. </a:t>
            </a:r>
          </a:p>
          <a:p>
            <a:endParaRPr lang="en-AU" sz="1200" dirty="0">
              <a:solidFill>
                <a:schemeClr val="tx1"/>
              </a:solidFill>
              <a:latin typeface="+mn-lt"/>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157596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i="0" dirty="0"/>
              <a:t>This module is one of a series of developed resources to support the Excellence in school administration customer relationships framework.</a:t>
            </a:r>
          </a:p>
          <a:p>
            <a:endParaRPr lang="en-AU" sz="2400" i="0" dirty="0"/>
          </a:p>
          <a:p>
            <a:r>
              <a:rPr lang="en-AU" sz="2400" i="0" dirty="0"/>
              <a:t>These are all located on the DoE </a:t>
            </a:r>
            <a:r>
              <a:rPr lang="en-AU" sz="2400" i="0" dirty="0" smtClean="0"/>
              <a:t>professional </a:t>
            </a:r>
            <a:r>
              <a:rPr lang="en-AU" sz="2400" i="0" dirty="0"/>
              <a:t>learning</a:t>
            </a:r>
            <a:r>
              <a:rPr lang="en-AU" sz="2400" i="0" baseline="0" dirty="0"/>
              <a:t> website, School Administrative and Support webpage which can be accessed via the portal, Inside the department A-Z</a:t>
            </a:r>
            <a:r>
              <a:rPr lang="en-AU" sz="2400" i="0" dirty="0"/>
              <a:t>.</a:t>
            </a:r>
          </a:p>
          <a:p>
            <a:r>
              <a:rPr lang="en-AU" sz="24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24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330192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 learning information, resources and course catalogue for non-</a:t>
            </a:r>
            <a:r>
              <a:rPr lang="en-US" b="1" baseline="0" dirty="0"/>
              <a:t>t</a:t>
            </a:r>
            <a:r>
              <a:rPr lang="en-US" b="1" dirty="0"/>
              <a:t>eaching staff.</a:t>
            </a:r>
            <a:endParaRPr lang="en-AU" b="1" dirty="0">
              <a:hlinkClick r:id="" action="ppaction://noaction"/>
            </a:endParaRPr>
          </a:p>
          <a:p>
            <a:endParaRPr lang="en-AU" b="1" dirty="0">
              <a:hlinkClick r:id="" action="ppaction://noaction"/>
            </a:endParaRPr>
          </a:p>
          <a:p>
            <a:r>
              <a:rPr lang="en-AU" b="1" dirty="0">
                <a:hlinkClick r:id="" action="ppaction://noaction"/>
              </a:rPr>
              <a:t>Professional learning for non</a:t>
            </a:r>
            <a:r>
              <a:rPr lang="en-AU" b="1" baseline="0" dirty="0">
                <a:hlinkClick r:id="" action="ppaction://noaction"/>
              </a:rPr>
              <a:t>-</a:t>
            </a:r>
            <a:r>
              <a:rPr lang="en-AU" b="1" dirty="0">
                <a:hlinkClick r:id="" action="ppaction://noaction"/>
              </a:rPr>
              <a:t>teaching staff</a:t>
            </a:r>
            <a:endParaRPr lang="en-AU" b="1" dirty="0"/>
          </a:p>
          <a:p>
            <a:r>
              <a:rPr lang="en-AU" sz="1200" dirty="0"/>
              <a:t>Information about </a:t>
            </a:r>
            <a:r>
              <a:rPr lang="en-AU" sz="1200" b="1" dirty="0"/>
              <a:t>professional learning for non-teaching staff </a:t>
            </a:r>
            <a:r>
              <a:rPr lang="en-AU" sz="1200" dirty="0"/>
              <a:t>including links to a course catalogue and resources, can be found on the professional learning site of the intranet.</a:t>
            </a:r>
          </a:p>
          <a:p>
            <a:r>
              <a:rPr lang="en-AU" dirty="0"/>
              <a:t>From the </a:t>
            </a:r>
            <a:r>
              <a:rPr lang="en-AU" b="1" dirty="0"/>
              <a:t>Inside the department A-Z </a:t>
            </a:r>
            <a:r>
              <a:rPr lang="en-AU" dirty="0"/>
              <a:t>tab select:</a:t>
            </a:r>
          </a:p>
          <a:p>
            <a:pPr marL="214318" indent="-214318">
              <a:buFont typeface="Arial" panose="020B0604020202020204" pitchFamily="34" charset="0"/>
              <a:buChar char="•"/>
            </a:pPr>
            <a:r>
              <a:rPr lang="en-AU" sz="1200" dirty="0"/>
              <a:t>Professional learning</a:t>
            </a:r>
          </a:p>
          <a:p>
            <a:pPr marL="214318" indent="-214318">
              <a:buFont typeface="Arial" panose="020B0604020202020204" pitchFamily="34" charset="0"/>
              <a:buChar char="•"/>
            </a:pPr>
            <a:r>
              <a:rPr lang="en-AU" sz="1200" dirty="0">
                <a:hlinkClick r:id="rId3"/>
              </a:rPr>
              <a:t>Professional learning for non-teaching staff</a:t>
            </a:r>
            <a:endParaRPr lang="en-AU" sz="1200" dirty="0"/>
          </a:p>
          <a:p>
            <a:pPr marL="214318" indent="-214318">
              <a:buFont typeface="Arial" panose="020B0604020202020204" pitchFamily="34" charset="0"/>
              <a:buChar char="•"/>
            </a:pPr>
            <a:r>
              <a:rPr lang="en-AU" sz="1200" dirty="0">
                <a:hlinkClick r:id="rId4"/>
              </a:rPr>
              <a:t>Course catalogue</a:t>
            </a:r>
            <a:endParaRPr lang="en-AU" sz="1200" dirty="0"/>
          </a:p>
          <a:p>
            <a:endParaRPr lang="en-AU" dirty="0"/>
          </a:p>
          <a:p>
            <a:r>
              <a:rPr lang="en-AU" dirty="0"/>
              <a:t>Our course</a:t>
            </a:r>
            <a:r>
              <a:rPr lang="en-AU" baseline="0" dirty="0"/>
              <a:t> catalogue </a:t>
            </a:r>
            <a:r>
              <a:rPr lang="en-AU" dirty="0"/>
              <a:t>has a large range of professional learning events available for non-teaching staff in your area and are a great resource to keep you up to date so you don’t miss out.</a:t>
            </a:r>
          </a:p>
          <a:p>
            <a:endParaRPr lang="en-AU" dirty="0"/>
          </a:p>
          <a:p>
            <a:r>
              <a:rPr lang="en-AU" sz="12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1200" u="sng"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4"/>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85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The Professional</a:t>
            </a:r>
            <a:r>
              <a:rPr lang="en-AU" sz="1200" i="0" baseline="0" dirty="0"/>
              <a:t> </a:t>
            </a:r>
            <a:r>
              <a:rPr lang="en-AU" sz="1200" i="0" baseline="0" dirty="0" smtClean="0"/>
              <a:t>Learning for </a:t>
            </a:r>
            <a:r>
              <a:rPr lang="en-AU" sz="1200" i="0" baseline="0" dirty="0"/>
              <a:t>Non-Teaching </a:t>
            </a:r>
            <a:r>
              <a:rPr lang="en-AU" sz="1800" i="0" baseline="0" dirty="0"/>
              <a:t>S</a:t>
            </a:r>
            <a:r>
              <a:rPr lang="en-AU" i="0" dirty="0"/>
              <a:t>taff </a:t>
            </a:r>
            <a:r>
              <a:rPr lang="en-AU" sz="1200" i="0" baseline="0" dirty="0"/>
              <a:t>(PLNTS) team’s</a:t>
            </a:r>
            <a:r>
              <a:rPr lang="en-AU" sz="1200" i="0" dirty="0"/>
              <a:t> schedule of professional learning caters for all categories of non-teaching staff in schools across the state.</a:t>
            </a:r>
            <a:r>
              <a:rPr lang="en-AU" dirty="0"/>
              <a:t> </a:t>
            </a:r>
          </a:p>
          <a:p>
            <a:pPr>
              <a:lnSpc>
                <a:spcPct val="120000"/>
              </a:lnSpc>
              <a:defRPr sz="1800" i="1"/>
            </a:pPr>
            <a:r>
              <a:rPr lang="en-AU" sz="1200" i="0" dirty="0"/>
              <a:t>Please refer to the professional learning catalogue for events that build your skills.</a:t>
            </a:r>
            <a:r>
              <a:rPr lang="en-AU" dirty="0"/>
              <a:t> </a:t>
            </a:r>
            <a:endParaRPr lang="en-AU" sz="1200" i="0" dirty="0">
              <a:cs typeface="Calibri"/>
            </a:endParaRPr>
          </a:p>
          <a:p>
            <a:pPr>
              <a:lnSpc>
                <a:spcPct val="120000"/>
              </a:lnSpc>
              <a:defRPr sz="1800" i="1"/>
            </a:pPr>
            <a:endParaRPr lang="en-AU" sz="1200" i="0" dirty="0"/>
          </a:p>
          <a:p>
            <a:pPr>
              <a:lnSpc>
                <a:spcPct val="120000"/>
              </a:lnSpc>
              <a:defRPr sz="1800" i="1"/>
            </a:pPr>
            <a:r>
              <a:rPr lang="en-AU" sz="1200" i="0" dirty="0"/>
              <a:t>The catalogue is easy to use to find</a:t>
            </a:r>
            <a:r>
              <a:rPr lang="en-AU" sz="1200" i="0" baseline="0" dirty="0"/>
              <a:t> the course you need:</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display as a grid or as a list</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also browse by your region or</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simply focus on new courses</a:t>
            </a:r>
            <a:endParaRPr lang="en-AU" sz="1200" i="0" baseline="0" dirty="0">
              <a:cs typeface="Calibri"/>
            </a:endParaRPr>
          </a:p>
          <a:p>
            <a:pPr marL="171450" indent="-171450">
              <a:lnSpc>
                <a:spcPct val="120000"/>
              </a:lnSpc>
              <a:buFont typeface="Arial" panose="020B0604020202020204" pitchFamily="34" charset="0"/>
              <a:buChar char="•"/>
              <a:defRPr sz="1800" i="1"/>
            </a:pPr>
            <a:endParaRPr lang="en-AU" sz="1200" i="0" baseline="0" dirty="0"/>
          </a:p>
          <a:p>
            <a:pPr>
              <a:lnSpc>
                <a:spcPct val="120000"/>
              </a:lnSpc>
              <a:defRPr sz="1800" i="1"/>
            </a:pPr>
            <a:r>
              <a:rPr lang="en-AU" sz="1200" i="0" baseline="0" dirty="0"/>
              <a:t>Once you select a course, you will see</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course details and location</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dates the course is being presented and</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a:t>
            </a:r>
            <a:r>
              <a:rPr lang="en-AU" sz="1200" i="0" baseline="0" dirty="0" err="1"/>
              <a:t>MyPL</a:t>
            </a:r>
            <a:r>
              <a:rPr lang="en-AU" sz="1200" i="0" baseline="0" dirty="0"/>
              <a:t> reference code.</a:t>
            </a:r>
            <a:endParaRPr lang="en-AU" sz="1200" i="0" dirty="0">
              <a:cs typeface="Calibri"/>
            </a:endParaRPr>
          </a:p>
          <a:p>
            <a:pPr>
              <a:lnSpc>
                <a:spcPct val="120000"/>
              </a:lnSpc>
              <a:defRPr sz="1800" i="1"/>
            </a:pPr>
            <a:endParaRPr lang="en-AU" sz="1200" i="0" dirty="0"/>
          </a:p>
          <a:p>
            <a:pPr marL="0" marR="0" lvl="0" indent="0" algn="l" defTabSz="914347"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310730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a:t>
            </a:r>
            <a:r>
              <a:rPr lang="en-AU" b="1" baseline="0" dirty="0"/>
              <a:t> to give an overview as per slide</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02367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to give an overview as per</a:t>
            </a:r>
            <a:r>
              <a:rPr lang="en-AU" b="1" baseline="0" dirty="0"/>
              <a:t> slide</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23171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At the completion of this module you should be able to:</a:t>
            </a:r>
          </a:p>
          <a:p>
            <a:pPr marL="304272" indent="-304272">
              <a:lnSpc>
                <a:spcPct val="120000"/>
              </a:lnSpc>
              <a:buSzPct val="75000"/>
              <a:buChar char="•"/>
              <a:defRPr sz="1800" i="1"/>
            </a:pPr>
            <a:r>
              <a:rPr lang="en-AU" sz="1200" i="0" dirty="0" smtClean="0"/>
              <a:t>describe the skills necessary to deliver oral communication and demonstrate these skills in a professional manner to meet the needs of all customers including those from diverse language, cultural, religious and socio-economic backgrounds.</a:t>
            </a: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4081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At the completion of this session you should be able to:</a:t>
            </a:r>
          </a:p>
          <a:p>
            <a:pPr marL="304566" indent="-304566">
              <a:lnSpc>
                <a:spcPct val="120000"/>
              </a:lnSpc>
              <a:buSzPct val="75000"/>
              <a:buChar char="•"/>
              <a:defRPr sz="1800" i="1"/>
            </a:pPr>
            <a:r>
              <a:rPr lang="en-AU" sz="1200" i="0" dirty="0" smtClean="0"/>
              <a:t>assist in the development of a school customer service vision</a:t>
            </a:r>
          </a:p>
          <a:p>
            <a:pPr marL="304566" indent="-304566">
              <a:lnSpc>
                <a:spcPct val="120000"/>
              </a:lnSpc>
              <a:buSzPct val="75000"/>
              <a:buChar char="•"/>
              <a:defRPr sz="1800" i="1"/>
            </a:pPr>
            <a:r>
              <a:rPr lang="en-AU" sz="1200" i="0" dirty="0" smtClean="0"/>
              <a:t>deliver excellent face-to-face customer service</a:t>
            </a:r>
          </a:p>
          <a:p>
            <a:pPr marL="304566" indent="-304566">
              <a:lnSpc>
                <a:spcPct val="120000"/>
              </a:lnSpc>
              <a:buSzPct val="75000"/>
              <a:buChar char="•"/>
              <a:defRPr sz="1800" i="1"/>
            </a:pPr>
            <a:r>
              <a:rPr lang="en-AU" sz="1200" i="0" dirty="0" smtClean="0"/>
              <a:t>describe the school’s customer service vision.</a:t>
            </a: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22645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What is a customer service vision?</a:t>
            </a:r>
          </a:p>
          <a:p>
            <a:pPr>
              <a:lnSpc>
                <a:spcPct val="120000"/>
              </a:lnSpc>
              <a:defRPr sz="1800" i="1"/>
            </a:pPr>
            <a:r>
              <a:rPr lang="en-AU" sz="1200" i="0" dirty="0" smtClean="0"/>
              <a:t>It is a statement that clearly defines the type of customer service employees are expected to provide.</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216448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244">
              <a:lnSpc>
                <a:spcPct val="120000"/>
              </a:lnSpc>
              <a:defRPr sz="1800" i="1"/>
            </a:pPr>
            <a:r>
              <a:rPr lang="en-AU" sz="1200" b="0" i="0" dirty="0" smtClean="0"/>
              <a:t>Let’s discuss what our vision of customer service in NSW public schools should be? </a:t>
            </a:r>
          </a:p>
          <a:p>
            <a:pPr defTabSz="1025244">
              <a:lnSpc>
                <a:spcPct val="120000"/>
              </a:lnSpc>
              <a:defRPr sz="1800" i="1"/>
            </a:pPr>
            <a:r>
              <a:rPr lang="en-AU" sz="1200" b="0" i="0" dirty="0" smtClean="0"/>
              <a:t/>
            </a:r>
            <a:br>
              <a:rPr lang="en-AU" sz="1200" b="0" i="0" dirty="0" smtClean="0"/>
            </a:br>
            <a:r>
              <a:rPr lang="en-AU" sz="1200" b="1" i="0" dirty="0" smtClean="0"/>
              <a:t>Q:</a:t>
            </a:r>
          </a:p>
          <a:p>
            <a:pPr>
              <a:lnSpc>
                <a:spcPct val="120000"/>
              </a:lnSpc>
              <a:defRPr sz="1800" i="1"/>
            </a:pPr>
            <a:r>
              <a:rPr lang="en-AU" sz="1200" b="0" i="0" dirty="0" smtClean="0"/>
              <a:t>What do school customers want from us?</a:t>
            </a:r>
          </a:p>
          <a:p>
            <a:pPr>
              <a:lnSpc>
                <a:spcPct val="120000"/>
              </a:lnSpc>
              <a:defRPr sz="1800"/>
            </a:pPr>
            <a:endParaRPr lang="en-AU" sz="1200" b="0" i="0" dirty="0" smtClean="0"/>
          </a:p>
          <a:p>
            <a:pPr>
              <a:lnSpc>
                <a:spcPct val="120000"/>
              </a:lnSpc>
              <a:defRPr sz="1800" b="1"/>
            </a:pPr>
            <a:r>
              <a:rPr lang="en-AU" sz="1200" b="0" i="0" dirty="0" smtClean="0"/>
              <a:t>Stay on this slide during the group discussion</a:t>
            </a:r>
          </a:p>
          <a:p>
            <a:pPr>
              <a:lnSpc>
                <a:spcPct val="120000"/>
              </a:lnSpc>
              <a:defRPr sz="1800"/>
            </a:pPr>
            <a:r>
              <a:rPr lang="en-AU" sz="1200" b="0" i="0" dirty="0" smtClean="0"/>
              <a:t> </a:t>
            </a:r>
          </a:p>
          <a:p>
            <a:pPr>
              <a:lnSpc>
                <a:spcPct val="120000"/>
              </a:lnSpc>
              <a:defRPr sz="1800" b="1"/>
            </a:pPr>
            <a:r>
              <a:rPr lang="en-AU" sz="1200" b="0" i="0" dirty="0" smtClean="0"/>
              <a:t>Make a list of responses from participants</a:t>
            </a:r>
          </a:p>
          <a:p>
            <a:pPr>
              <a:lnSpc>
                <a:spcPct val="120000"/>
              </a:lnSpc>
              <a:defRPr sz="1800"/>
            </a:pPr>
            <a:endParaRPr lang="en-AU" sz="1200" b="0" i="0" dirty="0" smtClean="0"/>
          </a:p>
          <a:p>
            <a:pPr>
              <a:lnSpc>
                <a:spcPct val="120000"/>
              </a:lnSpc>
              <a:defRPr sz="1800" b="1"/>
            </a:pPr>
            <a:r>
              <a:rPr lang="en-AU" sz="1200" b="0" i="0" dirty="0" smtClean="0"/>
              <a:t>Move to the next slide</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244676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b="1" i="1"/>
            </a:pPr>
            <a:r>
              <a:rPr lang="en-AU" sz="1200" i="0" dirty="0" smtClean="0"/>
              <a:t>Did the participants’ answers match?  </a:t>
            </a:r>
          </a:p>
          <a:p>
            <a:pPr>
              <a:lnSpc>
                <a:spcPct val="120000"/>
              </a:lnSpc>
              <a:defRPr sz="1800" i="1"/>
            </a:pPr>
            <a:r>
              <a:rPr lang="en-AU" sz="1200" i="0" dirty="0" smtClean="0"/>
              <a:t> The answers you just gave and these answers will assist us when we are developing our customer service vision.</a:t>
            </a:r>
          </a:p>
          <a:p>
            <a:pPr>
              <a:lnSpc>
                <a:spcPct val="120000"/>
              </a:lnSpc>
              <a:defRPr sz="1800" i="1"/>
            </a:pPr>
            <a:r>
              <a:rPr lang="en-AU" sz="1200" i="0" dirty="0" smtClean="0"/>
              <a:t> We should ask ourselves these questions when developing our customer service vision:</a:t>
            </a:r>
          </a:p>
          <a:p>
            <a:pPr>
              <a:lnSpc>
                <a:spcPct val="120000"/>
              </a:lnSpc>
              <a:defRPr sz="1800" b="1" i="1"/>
            </a:pPr>
            <a:r>
              <a:rPr lang="en-AU" sz="1200" i="0" dirty="0" smtClean="0"/>
              <a:t>Group discussion</a:t>
            </a:r>
          </a:p>
          <a:p>
            <a:pPr>
              <a:lnSpc>
                <a:spcPct val="120000"/>
              </a:lnSpc>
              <a:defRPr sz="1800" i="1"/>
            </a:pPr>
            <a:r>
              <a:rPr lang="en-AU" sz="1200" i="0" dirty="0" smtClean="0"/>
              <a:t>Q: Why are we here?       </a:t>
            </a:r>
          </a:p>
          <a:p>
            <a:pPr>
              <a:lnSpc>
                <a:spcPct val="120000"/>
              </a:lnSpc>
              <a:defRPr sz="1800" i="1"/>
            </a:pPr>
            <a:r>
              <a:rPr lang="en-AU" sz="1200" i="0" dirty="0" smtClean="0"/>
              <a:t>A:  Quality education for all students</a:t>
            </a:r>
          </a:p>
          <a:p>
            <a:pPr>
              <a:lnSpc>
                <a:spcPct val="120000"/>
              </a:lnSpc>
              <a:defRPr sz="1800" i="1"/>
            </a:pPr>
            <a:endParaRPr lang="en-AU" sz="1200" i="0" dirty="0" smtClean="0"/>
          </a:p>
          <a:p>
            <a:pPr>
              <a:lnSpc>
                <a:spcPct val="120000"/>
              </a:lnSpc>
              <a:defRPr sz="1800" i="1"/>
            </a:pPr>
            <a:r>
              <a:rPr lang="en-AU" sz="1200" i="0" dirty="0" smtClean="0"/>
              <a:t>Q: What are our expectations for quality customer service? </a:t>
            </a:r>
          </a:p>
          <a:p>
            <a:pPr>
              <a:lnSpc>
                <a:spcPct val="120000"/>
              </a:lnSpc>
              <a:defRPr sz="1800" i="1"/>
            </a:pPr>
            <a:r>
              <a:rPr lang="en-AU" sz="1200" i="0" dirty="0" smtClean="0"/>
              <a:t>A: Customer satisfaction</a:t>
            </a:r>
          </a:p>
          <a:p>
            <a:pPr>
              <a:lnSpc>
                <a:spcPct val="120000"/>
              </a:lnSpc>
              <a:defRPr sz="1800" i="1"/>
            </a:pPr>
            <a:endParaRPr lang="en-AU" sz="1200" i="0" dirty="0" smtClean="0"/>
          </a:p>
          <a:p>
            <a:pPr>
              <a:lnSpc>
                <a:spcPct val="120000"/>
              </a:lnSpc>
              <a:defRPr sz="1800" i="1"/>
            </a:pPr>
            <a:r>
              <a:rPr lang="en-AU" sz="1200" i="0" dirty="0" smtClean="0"/>
              <a:t>Q: What do we want our customers to be saying about us?</a:t>
            </a:r>
          </a:p>
          <a:p>
            <a:pPr>
              <a:lnSpc>
                <a:spcPct val="120000"/>
              </a:lnSpc>
              <a:defRPr sz="1800" i="1"/>
            </a:pPr>
            <a:r>
              <a:rPr lang="en-AU" sz="1200" i="0" dirty="0" smtClean="0"/>
              <a:t>A: That our school is welcoming and efficient</a:t>
            </a:r>
          </a:p>
          <a:p>
            <a:pPr>
              <a:lnSpc>
                <a:spcPct val="120000"/>
              </a:lnSpc>
              <a:defRPr sz="1800" i="1"/>
            </a:pPr>
            <a:endParaRPr lang="en-AU" sz="1200" i="0" dirty="0" smtClean="0"/>
          </a:p>
          <a:p>
            <a:pPr>
              <a:lnSpc>
                <a:spcPct val="120000"/>
              </a:lnSpc>
              <a:defRPr sz="1800" i="1"/>
            </a:pPr>
            <a:r>
              <a:rPr lang="en-AU" sz="1200" i="0" dirty="0" smtClean="0"/>
              <a:t>Q: How would we promote our excellent customer service? </a:t>
            </a:r>
          </a:p>
          <a:p>
            <a:pPr>
              <a:lnSpc>
                <a:spcPct val="120000"/>
              </a:lnSpc>
              <a:defRPr sz="1800" i="1"/>
            </a:pPr>
            <a:r>
              <a:rPr lang="en-AU" sz="1200" i="0" dirty="0" smtClean="0"/>
              <a:t>A: By developing a customer service vision and displaying it in our foyer, articles in the newsletter, acknowledging positive feedback and responding to negative feedback</a:t>
            </a:r>
          </a:p>
          <a:p>
            <a:endParaRPr lang="en-AU" sz="1000"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271579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smtClean="0">
                <a:solidFill>
                  <a:schemeClr val="tx1"/>
                </a:solidFill>
                <a:effectLst/>
                <a:latin typeface="+mn-lt"/>
                <a:ea typeface="+mn-ea"/>
                <a:cs typeface="+mn-cs"/>
              </a:rPr>
              <a:t>Here is a sample of how you would develop a customer service vision for your school. </a:t>
            </a:r>
          </a:p>
          <a:p>
            <a:r>
              <a:rPr lang="en-AU" sz="1200" i="0" kern="1200" dirty="0" smtClean="0">
                <a:solidFill>
                  <a:schemeClr val="tx1"/>
                </a:solidFill>
                <a:effectLst/>
                <a:latin typeface="+mn-lt"/>
                <a:ea typeface="+mn-ea"/>
                <a:cs typeface="+mn-cs"/>
              </a:rPr>
              <a:t> </a:t>
            </a:r>
          </a:p>
          <a:p>
            <a:r>
              <a:rPr lang="en-AU" sz="1200" b="1" i="0" kern="1200" dirty="0" smtClean="0">
                <a:solidFill>
                  <a:schemeClr val="tx1"/>
                </a:solidFill>
                <a:effectLst/>
                <a:latin typeface="+mn-lt"/>
                <a:ea typeface="+mn-ea"/>
                <a:cs typeface="+mn-cs"/>
              </a:rPr>
              <a:t>Hand out customer service vision (refer pre-reading )</a:t>
            </a:r>
            <a:endParaRPr lang="en-AU" sz="1200" i="0" kern="1200" dirty="0" smtClean="0">
              <a:solidFill>
                <a:schemeClr val="tx1"/>
              </a:solidFill>
              <a:effectLst/>
              <a:latin typeface="+mn-lt"/>
              <a:ea typeface="+mn-ea"/>
              <a:cs typeface="+mn-cs"/>
            </a:endParaRPr>
          </a:p>
          <a:p>
            <a:r>
              <a:rPr lang="en-AU" sz="1200" b="1" i="0" kern="1200" dirty="0" smtClean="0">
                <a:solidFill>
                  <a:schemeClr val="tx1"/>
                </a:solidFill>
                <a:effectLst/>
                <a:latin typeface="+mn-lt"/>
                <a:ea typeface="+mn-ea"/>
                <a:cs typeface="+mn-cs"/>
              </a:rPr>
              <a:t>Stay on this slide during activity</a:t>
            </a:r>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 </a:t>
            </a:r>
            <a:r>
              <a:rPr lang="en-AU" sz="1200" b="1" i="0" kern="1200" dirty="0" smtClean="0">
                <a:solidFill>
                  <a:schemeClr val="tx1"/>
                </a:solidFill>
                <a:effectLst/>
                <a:latin typeface="+mn-lt"/>
                <a:ea typeface="+mn-ea"/>
                <a:cs typeface="+mn-cs"/>
              </a:rPr>
              <a:t>Activity (10 minutes)</a:t>
            </a:r>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We will now be working in pairs to work on a customer service vision.</a:t>
            </a: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From our previous activity and discussion fill in the bubbles prioritising the expectations of our customers.</a:t>
            </a: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Build a picture of what you feel are the customer service priorities for your school.</a:t>
            </a: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Once you have identified </a:t>
            </a:r>
            <a:r>
              <a:rPr lang="en-AU" sz="1200" b="1" i="0" kern="1200" dirty="0" smtClean="0">
                <a:solidFill>
                  <a:schemeClr val="tx1"/>
                </a:solidFill>
                <a:effectLst/>
                <a:latin typeface="+mn-lt"/>
                <a:ea typeface="+mn-ea"/>
                <a:cs typeface="+mn-cs"/>
              </a:rPr>
              <a:t>‘what you feel’ </a:t>
            </a:r>
            <a:r>
              <a:rPr lang="en-AU" sz="1200" i="0" kern="1200" dirty="0" smtClean="0">
                <a:solidFill>
                  <a:schemeClr val="tx1"/>
                </a:solidFill>
                <a:effectLst/>
                <a:latin typeface="+mn-lt"/>
                <a:ea typeface="+mn-ea"/>
                <a:cs typeface="+mn-cs"/>
              </a:rPr>
              <a:t>customer service priorities are for your school, as the leader you need to step back from the decision making when you return to your school and empower your staff to decide. Your staff will then buy in, take ownership and implement the customer service priorities.</a:t>
            </a: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The vision statement should outline these priorities and come together to make it a strong statement which all staff support.</a:t>
            </a:r>
          </a:p>
          <a:p>
            <a:r>
              <a:rPr lang="en-AU" sz="1200" i="0" kern="1200" dirty="0" smtClean="0">
                <a:solidFill>
                  <a:schemeClr val="tx1"/>
                </a:solidFill>
                <a:effectLst/>
                <a:latin typeface="+mn-lt"/>
                <a:ea typeface="+mn-ea"/>
                <a:cs typeface="+mn-cs"/>
              </a:rPr>
              <a:t>New staff members should be inducted and introduced to the vision statement with the expectation they too will embrace the priorities.  </a:t>
            </a: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Now draft a strong statement to outline your priorities. Read it a number of times to ensure that it is really what you believe!!</a:t>
            </a:r>
          </a:p>
          <a:p>
            <a:r>
              <a:rPr lang="en-AU" sz="1200" i="0" kern="1200" dirty="0" smtClean="0">
                <a:solidFill>
                  <a:schemeClr val="tx1"/>
                </a:solidFill>
                <a:effectLst/>
                <a:latin typeface="+mn-lt"/>
                <a:ea typeface="+mn-ea"/>
                <a:cs typeface="+mn-cs"/>
              </a:rPr>
              <a:t> </a:t>
            </a:r>
          </a:p>
          <a:p>
            <a:r>
              <a:rPr lang="en-AU" sz="1200" b="1" i="0" kern="1200" dirty="0" smtClean="0">
                <a:solidFill>
                  <a:schemeClr val="tx1"/>
                </a:solidFill>
                <a:effectLst/>
                <a:latin typeface="+mn-lt"/>
                <a:ea typeface="+mn-ea"/>
                <a:cs typeface="+mn-cs"/>
              </a:rPr>
              <a:t>If working with your school group </a:t>
            </a:r>
            <a:endParaRPr lang="en-AU" sz="1200" i="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 </a:t>
            </a:r>
          </a:p>
          <a:p>
            <a:r>
              <a:rPr lang="en-AU" sz="1200" i="0" kern="1200" dirty="0" smtClean="0">
                <a:solidFill>
                  <a:schemeClr val="tx1"/>
                </a:solidFill>
                <a:effectLst/>
                <a:latin typeface="+mn-lt"/>
                <a:ea typeface="+mn-ea"/>
                <a:cs typeface="+mn-cs"/>
              </a:rPr>
              <a:t>Once your staff and you have drafted the customer service statement, ask your principal if this is suitable to display in the school administration office?</a:t>
            </a:r>
          </a:p>
          <a:p>
            <a:r>
              <a:rPr lang="en-AU" sz="1200" i="0" kern="1200" dirty="0" smtClean="0">
                <a:solidFill>
                  <a:schemeClr val="tx1"/>
                </a:solidFill>
                <a:effectLst/>
                <a:latin typeface="+mn-lt"/>
                <a:ea typeface="+mn-ea"/>
                <a:cs typeface="+mn-cs"/>
              </a:rPr>
              <a:t>The principal may also like to share it with all staff.</a:t>
            </a:r>
          </a:p>
          <a:p>
            <a:r>
              <a:rPr lang="en-AU" sz="1200" i="0" kern="1200" dirty="0" smtClean="0">
                <a:solidFill>
                  <a:schemeClr val="tx1"/>
                </a:solidFill>
                <a:effectLst/>
                <a:latin typeface="+mn-lt"/>
                <a:ea typeface="+mn-ea"/>
                <a:cs typeface="+mn-cs"/>
              </a:rPr>
              <a:t> </a:t>
            </a:r>
          </a:p>
          <a:p>
            <a:r>
              <a:rPr lang="en-AU" sz="1200" b="1" i="0" kern="1200" dirty="0" smtClean="0">
                <a:solidFill>
                  <a:schemeClr val="tx1"/>
                </a:solidFill>
                <a:effectLst/>
                <a:latin typeface="+mn-lt"/>
                <a:ea typeface="+mn-ea"/>
                <a:cs typeface="+mn-cs"/>
              </a:rPr>
              <a:t>QUESTION: </a:t>
            </a:r>
            <a:r>
              <a:rPr lang="en-AU" sz="1200" i="0" kern="1200" dirty="0" smtClean="0">
                <a:solidFill>
                  <a:schemeClr val="tx1"/>
                </a:solidFill>
                <a:effectLst/>
                <a:latin typeface="+mn-lt"/>
                <a:ea typeface="+mn-ea"/>
                <a:cs typeface="+mn-cs"/>
              </a:rPr>
              <a:t>Who would like to share what they have produced?</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2331468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Tree>
    <p:extLst>
      <p:ext uri="{BB962C8B-B14F-4D97-AF65-F5344CB8AC3E}">
        <p14:creationId xmlns:p14="http://schemas.microsoft.com/office/powerpoint/2010/main" val="2167686015"/>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dirty="0"/>
              <a:t>Click icon to add picture</a:t>
            </a:r>
            <a:endParaRPr lang="en-AU" dirty="0"/>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dirty="0"/>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4219724567"/>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dirty="0"/>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279288669"/>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dirty="0"/>
              <a:t>Click icon to add picture</a:t>
            </a:r>
            <a:endParaRPr lang="en-AU" dirty="0"/>
          </a:p>
        </p:txBody>
      </p:sp>
      <p:sp>
        <p:nvSpPr>
          <p:cNvPr id="22" name="Picture Placeholder 20"/>
          <p:cNvSpPr>
            <a:spLocks noGrp="1"/>
          </p:cNvSpPr>
          <p:nvPr>
            <p:ph type="pic" sz="quarter" idx="18"/>
          </p:nvPr>
        </p:nvSpPr>
        <p:spPr>
          <a:xfrm>
            <a:off x="2517034" y="1881188"/>
            <a:ext cx="1980000" cy="1704975"/>
          </a:xfrm>
        </p:spPr>
        <p:txBody>
          <a:bodyPr/>
          <a:lstStyle/>
          <a:p>
            <a:r>
              <a:rPr lang="en-US" dirty="0"/>
              <a:t>Click icon to add picture</a:t>
            </a:r>
            <a:endParaRPr lang="en-AU" dirty="0"/>
          </a:p>
        </p:txBody>
      </p:sp>
      <p:sp>
        <p:nvSpPr>
          <p:cNvPr id="23" name="Picture Placeholder 20"/>
          <p:cNvSpPr>
            <a:spLocks noGrp="1"/>
          </p:cNvSpPr>
          <p:nvPr>
            <p:ph type="pic" sz="quarter" idx="19"/>
          </p:nvPr>
        </p:nvSpPr>
        <p:spPr>
          <a:xfrm>
            <a:off x="4726093" y="1881188"/>
            <a:ext cx="1980000" cy="1704975"/>
          </a:xfrm>
        </p:spPr>
        <p:txBody>
          <a:bodyPr/>
          <a:lstStyle/>
          <a:p>
            <a:r>
              <a:rPr lang="en-US" dirty="0"/>
              <a:t>Click icon to add picture</a:t>
            </a:r>
            <a:endParaRPr lang="en-AU" dirty="0"/>
          </a:p>
        </p:txBody>
      </p:sp>
      <p:sp>
        <p:nvSpPr>
          <p:cNvPr id="24" name="Picture Placeholder 20"/>
          <p:cNvSpPr>
            <a:spLocks noGrp="1"/>
          </p:cNvSpPr>
          <p:nvPr>
            <p:ph type="pic" sz="quarter" idx="20"/>
          </p:nvPr>
        </p:nvSpPr>
        <p:spPr>
          <a:xfrm>
            <a:off x="6935151" y="1881188"/>
            <a:ext cx="1980000" cy="1704975"/>
          </a:xfrm>
        </p:spPr>
        <p:txBody>
          <a:bodyPr/>
          <a:lstStyle/>
          <a:p>
            <a:r>
              <a:rPr lang="en-US" dirty="0"/>
              <a:t>Click icon to add picture</a:t>
            </a:r>
            <a:endParaRPr lang="en-AU" dirty="0"/>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dirty="0" smtClean="0"/>
              <a:t>Learning &amp; Business Systems | PLNTS | 1.1 (a) iii Face-to-Face Communication - Develop a cust service statement V10.1 | Slide </a:t>
            </a:r>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lvl1pPr>
              <a:defRPr>
                <a:solidFill>
                  <a:schemeClr val="tx2"/>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95536" y="1600201"/>
            <a:ext cx="8280920" cy="470911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a:t>Answer</a:t>
            </a:r>
          </a:p>
          <a:p>
            <a:pPr marL="1252538" lvl="2" indent="-363538">
              <a:lnSpc>
                <a:spcPct val="150000"/>
              </a:lnSpc>
              <a:spcBef>
                <a:spcPts val="0"/>
              </a:spcBef>
              <a:buFont typeface="+mj-lt"/>
              <a:buAutoNum type="alphaLcParenR"/>
            </a:pPr>
            <a:r>
              <a:rPr lang="en-AU" sz="1600"/>
              <a:t>Answer</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endParaRPr lang="en-AU"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dirty="0" smtClean="0"/>
              <a:t>Learning &amp; Business Systems | PLNTS | 1.1 (a) iii Face-to-Face Communication - Develop a cust service statement V10.1 | Slide </a:t>
            </a:r>
            <a:endParaRPr lang="en-AU" dirty="0"/>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01442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91903" y="6188902"/>
            <a:ext cx="3086100" cy="365125"/>
          </a:xfrm>
          <a:prstGeom prst="rect">
            <a:avLst/>
          </a:prstGeom>
        </p:spPr>
        <p:txBody>
          <a:bodyPr vert="horz" lIns="0" tIns="0" rIns="0" bIns="0" rtlCol="0" anchor="b" anchorCtr="0"/>
          <a:lstStyle>
            <a:lvl1pPr algn="l">
              <a:defRPr sz="825"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sz="2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1902" y="1175569"/>
            <a:ext cx="8575485" cy="276999"/>
          </a:xfrm>
        </p:spPr>
        <p:txBody>
          <a:bodyPr wrap="square">
            <a:noAutofit/>
          </a:bodyPr>
          <a:lstStyle>
            <a:lvl1pPr>
              <a:defRPr sz="1350" b="0"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380471" y="5712680"/>
            <a:ext cx="2815459"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457" y="6102408"/>
            <a:ext cx="1824132"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7964" y="-2861078"/>
            <a:ext cx="3300164" cy="3529851"/>
          </a:xfrm>
          <a:prstGeom prst="rect">
            <a:avLst/>
          </a:prstGeom>
        </p:spPr>
      </p:pic>
      <p:sp>
        <p:nvSpPr>
          <p:cNvPr id="12" name="Content Placeholder 4"/>
          <p:cNvSpPr>
            <a:spLocks noGrp="1"/>
          </p:cNvSpPr>
          <p:nvPr>
            <p:ph sz="quarter" idx="18" hasCustomPrompt="1"/>
          </p:nvPr>
        </p:nvSpPr>
        <p:spPr>
          <a:xfrm>
            <a:off x="291614" y="1881188"/>
            <a:ext cx="8554915" cy="4030662"/>
          </a:xfrm>
        </p:spPr>
        <p:txBody>
          <a:bodyPr/>
          <a:lstStyle>
            <a:lvl1pPr marL="0" marR="0" indent="0" algn="l" defTabSz="685798" rtl="0" eaLnBrk="1" fontAlgn="auto" latinLnBrk="0" hangingPunct="1">
              <a:lnSpc>
                <a:spcPct val="120000"/>
              </a:lnSpc>
              <a:spcBef>
                <a:spcPts val="0"/>
              </a:spcBef>
              <a:spcAft>
                <a:spcPts val="600"/>
              </a:spcAft>
              <a:buClrTx/>
              <a:buSzTx/>
              <a:buFont typeface="Arial" charset="0"/>
              <a:buNone/>
              <a:tabLst/>
              <a:defRPr baseline="0">
                <a:solidFill>
                  <a:schemeClr val="tx1"/>
                </a:solidFill>
              </a:defRPr>
            </a:lvl1pPr>
            <a:lvl2pPr marL="108000" marR="0" indent="-108000" algn="l" defTabSz="685798" rtl="0" eaLnBrk="1" fontAlgn="auto" latinLnBrk="0" hangingPunct="1">
              <a:lnSpc>
                <a:spcPct val="120000"/>
              </a:lnSpc>
              <a:spcBef>
                <a:spcPts val="0"/>
              </a:spcBef>
              <a:spcAft>
                <a:spcPts val="600"/>
              </a:spcAft>
              <a:buClrTx/>
              <a:buSzTx/>
              <a:buFont typeface="Arial" panose="020B0604020202020204" pitchFamily="34" charset="0"/>
              <a:buChar char="•"/>
              <a:tabLst/>
              <a:defRPr>
                <a:solidFill>
                  <a:schemeClr val="tx1"/>
                </a:solidFill>
              </a:defRPr>
            </a:lvl2pPr>
            <a:lvl3pPr marL="215999" marR="0" indent="-108000" algn="l" defTabSz="685798" rtl="0" eaLnBrk="1" fontAlgn="auto" latinLnBrk="0" hangingPunct="1">
              <a:lnSpc>
                <a:spcPct val="120000"/>
              </a:lnSpc>
              <a:spcBef>
                <a:spcPts val="0"/>
              </a:spcBef>
              <a:spcAft>
                <a:spcPts val="600"/>
              </a:spcAft>
              <a:buClrTx/>
              <a:buSzTx/>
              <a:buFont typeface="Monaco" pitchFamily="2" charset="77"/>
              <a:buChar char="⎼"/>
              <a:tabLst/>
              <a:defRPr>
                <a:solidFill>
                  <a:schemeClr val="tx1"/>
                </a:solidFill>
              </a:defRPr>
            </a:lvl3pPr>
            <a:lvl4pPr marL="323999" marR="0" indent="-108000" algn="l" defTabSz="685798" rtl="0" eaLnBrk="1" fontAlgn="auto" latinLnBrk="0" hangingPunct="1">
              <a:lnSpc>
                <a:spcPct val="120000"/>
              </a:lnSpc>
              <a:spcBef>
                <a:spcPts val="0"/>
              </a:spcBef>
              <a:spcAft>
                <a:spcPts val="600"/>
              </a:spcAft>
              <a:buClrTx/>
              <a:buSzTx/>
              <a:buFont typeface="System Font Regular"/>
              <a:buChar char="»"/>
              <a:tabLst/>
              <a:defRPr>
                <a:solidFill>
                  <a:schemeClr val="tx1"/>
                </a:solidFill>
              </a:defRPr>
            </a:lvl4pPr>
            <a:lvl5pPr>
              <a:defRPr>
                <a:solidFill>
                  <a:schemeClr val="bg1"/>
                </a:solidFill>
              </a:defRPr>
            </a:lvl5pPr>
          </a:lstStyle>
          <a:p>
            <a:pPr lvl="0"/>
            <a:r>
              <a:rPr lang="en-US" dirty="0"/>
              <a:t>Arial Size 14</a:t>
            </a:r>
          </a:p>
          <a:p>
            <a:pPr lvl="1"/>
            <a:r>
              <a:rPr lang="en-US" dirty="0"/>
              <a:t>Arial Size 14</a:t>
            </a:r>
          </a:p>
          <a:p>
            <a:pPr lvl="2"/>
            <a:r>
              <a:rPr lang="en-US" dirty="0"/>
              <a:t>Arial Size 12</a:t>
            </a:r>
          </a:p>
          <a:p>
            <a:pPr lvl="3"/>
            <a:r>
              <a:rPr lang="en-US" dirty="0"/>
              <a:t>Arial Size 12</a:t>
            </a:r>
          </a:p>
        </p:txBody>
      </p:sp>
    </p:spTree>
    <p:extLst>
      <p:ext uri="{BB962C8B-B14F-4D97-AF65-F5344CB8AC3E}">
        <p14:creationId xmlns:p14="http://schemas.microsoft.com/office/powerpoint/2010/main" val="470035685"/>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3" r:id="rId20"/>
    <p:sldLayoutId id="2147483704" r:id="rId21"/>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806" y="568174"/>
            <a:ext cx="6774301" cy="1107996"/>
          </a:xfrm>
        </p:spPr>
        <p:txBody>
          <a:bodyPr/>
          <a:lstStyle/>
          <a:p>
            <a:r>
              <a:rPr lang="en-AU" dirty="0"/>
              <a:t>Excellence in School Administration</a:t>
            </a:r>
            <a:br>
              <a:rPr lang="en-AU" dirty="0"/>
            </a:br>
            <a:r>
              <a:rPr lang="en-AU" dirty="0"/>
              <a:t>framework – Relationships</a:t>
            </a:r>
          </a:p>
        </p:txBody>
      </p:sp>
      <p:sp>
        <p:nvSpPr>
          <p:cNvPr id="2" name="Text Placeholder 1"/>
          <p:cNvSpPr>
            <a:spLocks noGrp="1"/>
          </p:cNvSpPr>
          <p:nvPr>
            <p:ph type="body" sz="quarter" idx="15"/>
          </p:nvPr>
        </p:nvSpPr>
        <p:spPr>
          <a:xfrm>
            <a:off x="263806" y="1806489"/>
            <a:ext cx="5278012" cy="1576185"/>
          </a:xfrm>
        </p:spPr>
        <p:txBody>
          <a:bodyPr/>
          <a:lstStyle/>
          <a:p>
            <a:r>
              <a:rPr lang="en-AU" dirty="0"/>
              <a:t>Aspect: Communicate effectively</a:t>
            </a:r>
          </a:p>
          <a:p>
            <a:r>
              <a:rPr lang="en-AU" dirty="0"/>
              <a:t>Focus: </a:t>
            </a:r>
            <a:r>
              <a:rPr lang="en-AU" dirty="0" smtClean="0"/>
              <a:t>1.1 Oral </a:t>
            </a:r>
            <a:r>
              <a:rPr lang="en-AU" dirty="0"/>
              <a:t>communication</a:t>
            </a:r>
          </a:p>
          <a:p>
            <a:r>
              <a:rPr lang="en-AU" sz="1600" dirty="0"/>
              <a:t>Module: </a:t>
            </a:r>
            <a:r>
              <a:rPr lang="en-AU" sz="1600" dirty="0" smtClean="0"/>
              <a:t>(a</a:t>
            </a:r>
            <a:r>
              <a:rPr lang="en-AU" sz="1600" dirty="0"/>
              <a:t>) Face-to-Face Communication</a:t>
            </a:r>
          </a:p>
          <a:p>
            <a:endParaRPr lang="en-AU" sz="1600" dirty="0"/>
          </a:p>
        </p:txBody>
      </p:sp>
      <p:sp>
        <p:nvSpPr>
          <p:cNvPr id="4" name="Text Placeholder 1"/>
          <p:cNvSpPr txBox="1">
            <a:spLocks/>
          </p:cNvSpPr>
          <p:nvPr/>
        </p:nvSpPr>
        <p:spPr>
          <a:xfrm>
            <a:off x="263806" y="3382674"/>
            <a:ext cx="8562749" cy="2019059"/>
          </a:xfrm>
          <a:prstGeom prst="rect">
            <a:avLst/>
          </a:prstGeom>
        </p:spPr>
        <p:txBody>
          <a:bodyPr vert="horz" wrap="square" lIns="0" tIns="45720" rIns="91440" bIns="45720" rtlCol="0" anchor="t">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b="0" dirty="0">
                <a:latin typeface="Arial"/>
                <a:cs typeface="Arial"/>
              </a:rPr>
              <a:t>Sessions in this module</a:t>
            </a:r>
            <a:endParaRPr lang="en-US" b="0" dirty="0">
              <a:latin typeface="Arial"/>
              <a:cs typeface="Arial"/>
            </a:endParaRPr>
          </a:p>
          <a:p>
            <a:pPr marL="400050" indent="-400050">
              <a:buFont typeface="+mj-lt"/>
              <a:buAutoNum type="romanLcPeriod"/>
            </a:pPr>
            <a:r>
              <a:rPr lang="en-AU" sz="1600" b="0" dirty="0">
                <a:latin typeface="Arial"/>
                <a:cs typeface="Arial"/>
              </a:rPr>
              <a:t>Quality </a:t>
            </a:r>
            <a:r>
              <a:rPr lang="en-AU" sz="1600" b="0" dirty="0" smtClean="0">
                <a:latin typeface="Arial"/>
                <a:cs typeface="Arial"/>
              </a:rPr>
              <a:t>communication</a:t>
            </a:r>
            <a:endParaRPr lang="en-AU" sz="1600" b="0" dirty="0">
              <a:latin typeface="Arial"/>
              <a:cs typeface="Arial"/>
            </a:endParaRPr>
          </a:p>
          <a:p>
            <a:pPr marL="400050" indent="-400050">
              <a:buFont typeface="+mj-lt"/>
              <a:buAutoNum type="romanLcPeriod"/>
            </a:pPr>
            <a:r>
              <a:rPr lang="en-AU" sz="1600" b="0" dirty="0">
                <a:latin typeface="Arial"/>
                <a:cs typeface="Arial"/>
              </a:rPr>
              <a:t>Create a </a:t>
            </a:r>
            <a:r>
              <a:rPr lang="en-AU" sz="1600" b="0" dirty="0" smtClean="0">
                <a:latin typeface="Arial"/>
                <a:cs typeface="Arial"/>
              </a:rPr>
              <a:t>positive image</a:t>
            </a:r>
            <a:endParaRPr lang="en-AU" sz="1600" b="0" dirty="0">
              <a:latin typeface="Arial"/>
              <a:cs typeface="Arial"/>
            </a:endParaRPr>
          </a:p>
          <a:p>
            <a:pPr marL="400050" indent="-400050">
              <a:buFont typeface="+mj-lt"/>
              <a:buAutoNum type="romanLcPeriod"/>
            </a:pPr>
            <a:r>
              <a:rPr lang="en-AU" sz="1600" dirty="0">
                <a:latin typeface="Arial"/>
                <a:cs typeface="Arial"/>
              </a:rPr>
              <a:t>Develop a </a:t>
            </a:r>
            <a:r>
              <a:rPr lang="en-AU" sz="1600" dirty="0" smtClean="0">
                <a:latin typeface="Arial"/>
                <a:cs typeface="Arial"/>
              </a:rPr>
              <a:t>customer service statement [this session]</a:t>
            </a:r>
            <a:endParaRPr lang="en-AU" sz="1600" dirty="0">
              <a:latin typeface="Arial"/>
              <a:cs typeface="Arial"/>
            </a:endParaRPr>
          </a:p>
          <a:p>
            <a:endParaRPr lang="en-AU" sz="1600" dirty="0">
              <a:latin typeface="Arial"/>
              <a:cs typeface="Arial"/>
            </a:endParaRPr>
          </a:p>
          <a:p>
            <a:endParaRPr lang="en-AU" sz="1600" dirty="0">
              <a:solidFill>
                <a:schemeClr val="tx1"/>
              </a:solidFill>
              <a:latin typeface="Montserrat Medium"/>
            </a:endParaRPr>
          </a:p>
        </p:txBody>
      </p:sp>
    </p:spTree>
    <p:extLst>
      <p:ext uri="{BB962C8B-B14F-4D97-AF65-F5344CB8AC3E}">
        <p14:creationId xmlns:p14="http://schemas.microsoft.com/office/powerpoint/2010/main" val="171998037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74" y="730879"/>
            <a:ext cx="8629313" cy="562899"/>
          </a:xfrm>
        </p:spPr>
        <p:txBody>
          <a:bodyPr/>
          <a:lstStyle/>
          <a:p>
            <a:r>
              <a:rPr lang="en-AU" dirty="0"/>
              <a:t>Reflecting on this session – develop a customer service statement</a:t>
            </a:r>
          </a:p>
        </p:txBody>
      </p:sp>
      <p:sp>
        <p:nvSpPr>
          <p:cNvPr id="5" name="Text Placeholder 1"/>
          <p:cNvSpPr txBox="1">
            <a:spLocks/>
          </p:cNvSpPr>
          <p:nvPr/>
        </p:nvSpPr>
        <p:spPr>
          <a:xfrm>
            <a:off x="292150" y="1572085"/>
            <a:ext cx="4822775" cy="749934"/>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indent="1588"/>
            <a:r>
              <a:rPr lang="en-AU" b="0" dirty="0">
                <a:solidFill>
                  <a:schemeClr val="tx2"/>
                </a:solidFill>
              </a:rPr>
              <a:t>Has this session given you an understanding of how to:</a:t>
            </a:r>
          </a:p>
        </p:txBody>
      </p:sp>
      <p:sp>
        <p:nvSpPr>
          <p:cNvPr id="2" name="Text Placeholder 1"/>
          <p:cNvSpPr>
            <a:spLocks noGrp="1"/>
          </p:cNvSpPr>
          <p:nvPr>
            <p:ph type="body" sz="quarter" idx="15"/>
          </p:nvPr>
        </p:nvSpPr>
        <p:spPr>
          <a:xfrm>
            <a:off x="292149" y="2600324"/>
            <a:ext cx="4822775" cy="3101975"/>
          </a:xfrm>
        </p:spPr>
        <p:txBody>
          <a:bodyPr/>
          <a:lstStyle/>
          <a:p>
            <a:pPr marL="285750" indent="-285750">
              <a:spcBef>
                <a:spcPts val="1200"/>
              </a:spcBef>
              <a:buFont typeface="Arial" panose="020B0604020202020204" pitchFamily="34" charset="0"/>
              <a:buChar char="•"/>
            </a:pPr>
            <a:r>
              <a:rPr lang="en-AU" b="0" dirty="0">
                <a:solidFill>
                  <a:schemeClr val="tx2"/>
                </a:solidFill>
              </a:rPr>
              <a:t>the development of a school customer </a:t>
            </a:r>
            <a:r>
              <a:rPr lang="en-AU" b="0" dirty="0" smtClean="0">
                <a:solidFill>
                  <a:schemeClr val="tx2"/>
                </a:solidFill>
              </a:rPr>
              <a:t>service vision</a:t>
            </a:r>
            <a:endParaRPr lang="en-AU" b="0" dirty="0">
              <a:solidFill>
                <a:schemeClr val="tx2"/>
              </a:solidFill>
            </a:endParaRPr>
          </a:p>
          <a:p>
            <a:pPr marL="285750" indent="-285750">
              <a:spcBef>
                <a:spcPts val="1200"/>
              </a:spcBef>
              <a:buFont typeface="Arial" panose="020B0604020202020204" pitchFamily="34" charset="0"/>
              <a:buChar char="•"/>
            </a:pPr>
            <a:r>
              <a:rPr lang="en-AU" b="0" dirty="0">
                <a:solidFill>
                  <a:schemeClr val="tx2"/>
                </a:solidFill>
              </a:rPr>
              <a:t>the skills required to deliver excellent face-to-face customer service</a:t>
            </a:r>
          </a:p>
          <a:p>
            <a:pPr marL="285750" indent="-285750">
              <a:spcBef>
                <a:spcPts val="1200"/>
              </a:spcBef>
              <a:buFont typeface="Arial" panose="020B0604020202020204" pitchFamily="34" charset="0"/>
              <a:buChar char="•"/>
            </a:pPr>
            <a:r>
              <a:rPr lang="en-AU" b="0" dirty="0">
                <a:solidFill>
                  <a:schemeClr val="tx2"/>
                </a:solidFill>
              </a:rPr>
              <a:t>the school’s customer service vision?</a:t>
            </a:r>
          </a:p>
        </p:txBody>
      </p:sp>
      <p:pic>
        <p:nvPicPr>
          <p:cNvPr id="9" name="session.png" descr="Decorative"/>
          <p:cNvPicPr>
            <a:picLocks noChangeAspect="1"/>
          </p:cNvPicPr>
          <p:nvPr/>
        </p:nvPicPr>
        <p:blipFill>
          <a:blip r:embed="rId3"/>
          <a:stretch>
            <a:fillRect/>
          </a:stretch>
        </p:blipFill>
        <p:spPr>
          <a:xfrm rot="18147255">
            <a:off x="6472386" y="2057796"/>
            <a:ext cx="2493213" cy="2771612"/>
          </a:xfrm>
          <a:prstGeom prst="rect">
            <a:avLst/>
          </a:prstGeom>
          <a:ln w="12700">
            <a:miter lim="400000"/>
          </a:ln>
        </p:spPr>
      </p:pic>
      <p:sp>
        <p:nvSpPr>
          <p:cNvPr id="7" name="Footer Placeholder 6"/>
          <p:cNvSpPr>
            <a:spLocks noGrp="1"/>
          </p:cNvSpPr>
          <p:nvPr>
            <p:ph type="ftr" sz="quarter" idx="3"/>
          </p:nvPr>
        </p:nvSpPr>
        <p:spPr>
          <a:xfrm>
            <a:off x="292150" y="6258126"/>
            <a:ext cx="8680400" cy="365125"/>
          </a:xfrm>
        </p:spPr>
        <p:txBody>
          <a:bodyPr/>
          <a:lstStyle/>
          <a:p>
            <a:r>
              <a:rPr lang="en-AU" dirty="0" smtClean="0"/>
              <a:t>Learning &amp; Business Systems | PLNTS | 1.1 (a) iii Face-to-Face Communication - Develop a cust service statement V10.1 | Slide 10</a:t>
            </a:r>
            <a:endParaRPr lang="en-US" dirty="0"/>
          </a:p>
        </p:txBody>
      </p:sp>
    </p:spTree>
    <p:extLst>
      <p:ext uri="{BB962C8B-B14F-4D97-AF65-F5344CB8AC3E}">
        <p14:creationId xmlns:p14="http://schemas.microsoft.com/office/powerpoint/2010/main" val="65944130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ESA relationship modules</a:t>
            </a:r>
          </a:p>
        </p:txBody>
      </p:sp>
      <p:graphicFrame>
        <p:nvGraphicFramePr>
          <p:cNvPr id="3" name="Table 2" descr="ESA relationship modules framework"/>
          <p:cNvGraphicFramePr>
            <a:graphicFrameLocks noGrp="1"/>
          </p:cNvGraphicFramePr>
          <p:nvPr>
            <p:extLst>
              <p:ext uri="{D42A27DB-BD31-4B8C-83A1-F6EECF244321}">
                <p14:modId xmlns:p14="http://schemas.microsoft.com/office/powerpoint/2010/main" val="3971567627"/>
              </p:ext>
            </p:extLst>
          </p:nvPr>
        </p:nvGraphicFramePr>
        <p:xfrm>
          <a:off x="292099" y="1238220"/>
          <a:ext cx="8623001" cy="4785376"/>
        </p:xfrm>
        <a:graphic>
          <a:graphicData uri="http://schemas.openxmlformats.org/drawingml/2006/table">
            <a:tbl>
              <a:tblPr firstRow="1" bandRow="1">
                <a:tableStyleId>{69012ECD-51FC-41F1-AA8D-1B2483CD663E}</a:tableStyleId>
              </a:tblPr>
              <a:tblGrid>
                <a:gridCol w="2694468">
                  <a:extLst>
                    <a:ext uri="{9D8B030D-6E8A-4147-A177-3AD203B41FA5}">
                      <a16:colId xmlns:a16="http://schemas.microsoft.com/office/drawing/2014/main" val="1260283"/>
                    </a:ext>
                  </a:extLst>
                </a:gridCol>
                <a:gridCol w="2394743">
                  <a:extLst>
                    <a:ext uri="{9D8B030D-6E8A-4147-A177-3AD203B41FA5}">
                      <a16:colId xmlns:a16="http://schemas.microsoft.com/office/drawing/2014/main" val="2235698729"/>
                    </a:ext>
                  </a:extLst>
                </a:gridCol>
                <a:gridCol w="3533790">
                  <a:extLst>
                    <a:ext uri="{9D8B030D-6E8A-4147-A177-3AD203B41FA5}">
                      <a16:colId xmlns:a16="http://schemas.microsoft.com/office/drawing/2014/main" val="998507563"/>
                    </a:ext>
                  </a:extLst>
                </a:gridCol>
              </a:tblGrid>
              <a:tr h="316234">
                <a:tc>
                  <a:txBody>
                    <a:bodyPr/>
                    <a:lstStyle/>
                    <a:p>
                      <a:pPr algn="l"/>
                      <a:r>
                        <a:rPr lang="en-AU" sz="1400" dirty="0">
                          <a:solidFill>
                            <a:schemeClr val="bg1"/>
                          </a:solidFill>
                          <a:latin typeface="Arial Narrow" panose="020B0606020202030204" pitchFamily="34" charset="0"/>
                          <a:cs typeface="Arial" panose="020B0604020202020204" pitchFamily="34" charset="0"/>
                        </a:rPr>
                        <a:t>Framework focus area</a:t>
                      </a:r>
                    </a:p>
                  </a:txBody>
                  <a:tcPr>
                    <a:lnB w="6350" cap="flat" cmpd="sng" algn="ctr">
                      <a:noFill/>
                      <a:prstDash val="solid"/>
                      <a:miter lim="800000"/>
                    </a:lnB>
                  </a:tcPr>
                </a:tc>
                <a:tc>
                  <a:txBody>
                    <a:bodyPr/>
                    <a:lstStyle/>
                    <a:p>
                      <a:pPr algn="l"/>
                      <a:r>
                        <a:rPr lang="en-AU" sz="1400" dirty="0">
                          <a:latin typeface="Arial Narrow" panose="020B0606020202030204" pitchFamily="34" charset="0"/>
                          <a:cs typeface="Arial" panose="020B0604020202020204" pitchFamily="34" charset="0"/>
                        </a:rPr>
                        <a:t>Module</a:t>
                      </a:r>
                    </a:p>
                  </a:txBody>
                  <a:tcPr/>
                </a:tc>
                <a:tc>
                  <a:txBody>
                    <a:bodyPr/>
                    <a:lstStyle/>
                    <a:p>
                      <a:pPr algn="l"/>
                      <a:r>
                        <a:rPr lang="en-AU" sz="1400" dirty="0">
                          <a:latin typeface="Arial Narrow" panose="020B0606020202030204" pitchFamily="34" charset="0"/>
                          <a:cs typeface="Arial" panose="020B0604020202020204" pitchFamily="34" charset="0"/>
                        </a:rPr>
                        <a:t>Session</a:t>
                      </a:r>
                    </a:p>
                  </a:txBody>
                  <a:tcPr/>
                </a:tc>
                <a:extLst>
                  <a:ext uri="{0D108BD9-81ED-4DB2-BD59-A6C34878D82A}">
                    <a16:rowId xmlns:a16="http://schemas.microsoft.com/office/drawing/2014/main" val="686943443"/>
                  </a:ext>
                </a:extLst>
              </a:tr>
              <a:tr h="558514">
                <a:tc>
                  <a:txBody>
                    <a:bodyPr/>
                    <a:lstStyle/>
                    <a:p>
                      <a:pPr algn="l"/>
                      <a:r>
                        <a:rPr lang="en-AU" sz="1050" dirty="0">
                          <a:latin typeface="Arial Narrow" panose="020B0606020202030204" pitchFamily="34" charset="0"/>
                          <a:cs typeface="Arial" panose="020B0604020202020204" pitchFamily="34" charset="0"/>
                        </a:rPr>
                        <a:t>1.1 Oral communication</a:t>
                      </a:r>
                    </a:p>
                  </a:txBody>
                  <a:tcPr>
                    <a:lnT w="6350" cap="flat" cmpd="sng" algn="ctr">
                      <a:noFill/>
                      <a:prstDash val="solid"/>
                      <a:miter lim="800000"/>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Face-to-face</a:t>
                      </a:r>
                      <a:r>
                        <a:rPr lang="en-AU" sz="1050" baseline="0" dirty="0">
                          <a:latin typeface="Arial Narrow" panose="020B0606020202030204" pitchFamily="34" charset="0"/>
                          <a:cs typeface="Arial" panose="020B0604020202020204" pitchFamily="34" charset="0"/>
                        </a:rPr>
                        <a:t> communication</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Quality communication</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Create a positive image</a:t>
                      </a:r>
                    </a:p>
                    <a:p>
                      <a:pPr marL="285750" indent="-285750" algn="l">
                        <a:buFont typeface="+mj-lt"/>
                        <a:buAutoNum type="romanLcPeriod"/>
                      </a:pPr>
                      <a:r>
                        <a:rPr lang="en-AU" sz="1050" baseline="0" dirty="0">
                          <a:latin typeface="Arial Narrow" panose="020B0606020202030204" pitchFamily="34" charset="0"/>
                          <a:cs typeface="Arial" panose="020B0604020202020204" pitchFamily="34" charset="0"/>
                        </a:rPr>
                        <a:t>Develop a customer service statement</a:t>
                      </a: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773048443"/>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1.1</a:t>
                      </a:r>
                      <a:r>
                        <a:rPr lang="en-AU" sz="1050" baseline="0" dirty="0">
                          <a:solidFill>
                            <a:schemeClr val="bg1"/>
                          </a:solidFill>
                          <a:latin typeface="Arial Narrow" panose="020B0606020202030204" pitchFamily="34" charset="0"/>
                          <a:cs typeface="Arial" panose="020B0604020202020204" pitchFamily="34" charset="0"/>
                        </a:rPr>
                        <a:t> Oral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b. Telephone communication</a:t>
                      </a: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a:t>
                      </a:r>
                    </a:p>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 procedures</a:t>
                      </a:r>
                    </a:p>
                  </a:txBody>
                  <a:tcPr/>
                </a:tc>
                <a:extLst>
                  <a:ext uri="{0D108BD9-81ED-4DB2-BD59-A6C34878D82A}">
                    <a16:rowId xmlns:a16="http://schemas.microsoft.com/office/drawing/2014/main" val="2015066822"/>
                  </a:ext>
                </a:extLst>
              </a:tr>
              <a:tr h="402130">
                <a:tc>
                  <a:txBody>
                    <a:bodyPr/>
                    <a:lstStyle/>
                    <a:p>
                      <a:pPr algn="l"/>
                      <a:r>
                        <a:rPr lang="en-AU" sz="1050" dirty="0">
                          <a:latin typeface="Arial Narrow" panose="020B0606020202030204" pitchFamily="34" charset="0"/>
                          <a:cs typeface="Arial" panose="020B0604020202020204" pitchFamily="34" charset="0"/>
                        </a:rPr>
                        <a:t>1.2 Written communication</a:t>
                      </a:r>
                    </a:p>
                  </a:txBody>
                  <a:tcPr>
                    <a:lnB w="12700" cap="flat" cmpd="sng" algn="ctr">
                      <a:noFill/>
                      <a:prstDash val="solid"/>
                      <a:round/>
                      <a:headEnd type="none" w="med" len="med"/>
                      <a:tailEnd type="none" w="med" len="med"/>
                    </a:lnB>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050" dirty="0">
                          <a:latin typeface="Arial Narrow" panose="020B0606020202030204" pitchFamily="34" charset="0"/>
                          <a:cs typeface="Arial" panose="020B0604020202020204" pitchFamily="34" charset="0"/>
                        </a:rPr>
                        <a:t>a. </a:t>
                      </a:r>
                      <a:r>
                        <a:rPr lang="en-AU" sz="1050" smtClean="0">
                          <a:latin typeface="Arial Narrow" panose="020B0606020202030204" pitchFamily="34" charset="0"/>
                          <a:cs typeface="Arial" panose="020B0604020202020204" pitchFamily="34" charset="0"/>
                        </a:rPr>
                        <a:t>Communication guidelines</a:t>
                      </a:r>
                    </a:p>
                    <a:p>
                      <a:pPr algn="l"/>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DoE Style Guide</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Written communication</a:t>
                      </a:r>
                    </a:p>
                  </a:txBody>
                  <a:tcPr/>
                </a:tc>
                <a:extLst>
                  <a:ext uri="{0D108BD9-81ED-4DB2-BD59-A6C34878D82A}">
                    <a16:rowId xmlns:a16="http://schemas.microsoft.com/office/drawing/2014/main" val="3776498202"/>
                  </a:ext>
                </a:extLst>
              </a:tr>
              <a:tr h="558514">
                <a:tc>
                  <a:txBody>
                    <a:bodyPr/>
                    <a:lstStyle/>
                    <a:p>
                      <a:pPr algn="l"/>
                      <a:r>
                        <a:rPr lang="en-AU" sz="1050" dirty="0">
                          <a:solidFill>
                            <a:schemeClr val="bg1"/>
                          </a:solidFill>
                          <a:latin typeface="Arial Narrow" panose="020B0606020202030204" pitchFamily="34" charset="0"/>
                          <a:cs typeface="Arial" panose="020B0604020202020204" pitchFamily="34" charset="0"/>
                        </a:rPr>
                        <a:t>1.2 Written communication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Digital</a:t>
                      </a:r>
                      <a:r>
                        <a:rPr lang="en-AU" sz="1050" baseline="0" dirty="0">
                          <a:latin typeface="Arial Narrow" panose="020B0606020202030204" pitchFamily="34" charset="0"/>
                          <a:cs typeface="Arial" panose="020B0604020202020204" pitchFamily="34" charset="0"/>
                        </a:rPr>
                        <a:t> content – email</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DoE email policy and procedures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Storing school emails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Structuring emails</a:t>
                      </a:r>
                    </a:p>
                  </a:txBody>
                  <a:tcPr/>
                </a:tc>
                <a:extLst>
                  <a:ext uri="{0D108BD9-81ED-4DB2-BD59-A6C34878D82A}">
                    <a16:rowId xmlns:a16="http://schemas.microsoft.com/office/drawing/2014/main" val="2700594985"/>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1.2 Written</a:t>
                      </a:r>
                      <a:r>
                        <a:rPr lang="en-AU" sz="1050" baseline="0" dirty="0">
                          <a:solidFill>
                            <a:schemeClr val="bg1"/>
                          </a:solidFill>
                          <a:latin typeface="Arial Narrow" panose="020B0606020202030204" pitchFamily="34" charset="0"/>
                          <a:cs typeface="Arial" panose="020B0604020202020204" pitchFamily="34" charset="0"/>
                        </a:rPr>
                        <a:t>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Digital content – website</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Keeping your website current</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School website team</a:t>
                      </a:r>
                    </a:p>
                  </a:txBody>
                  <a:tcPr/>
                </a:tc>
                <a:extLst>
                  <a:ext uri="{0D108BD9-81ED-4DB2-BD59-A6C34878D82A}">
                    <a16:rowId xmlns:a16="http://schemas.microsoft.com/office/drawing/2014/main" val="1827598096"/>
                  </a:ext>
                </a:extLst>
              </a:tr>
              <a:tr h="402130">
                <a:tc>
                  <a:txBody>
                    <a:bodyPr/>
                    <a:lstStyle/>
                    <a:p>
                      <a:pPr algn="l"/>
                      <a:r>
                        <a:rPr lang="en-AU" sz="1050" dirty="0">
                          <a:latin typeface="Arial Narrow" panose="020B0606020202030204" pitchFamily="34" charset="0"/>
                          <a:cs typeface="Arial" panose="020B0604020202020204" pitchFamily="34" charset="0"/>
                        </a:rPr>
                        <a:t>1.3 Building relationships</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Students</a:t>
                      </a:r>
                      <a:r>
                        <a:rPr lang="en-AU" sz="1050" baseline="0" dirty="0">
                          <a:latin typeface="Arial Narrow" panose="020B0606020202030204" pitchFamily="34" charset="0"/>
                          <a:cs typeface="Arial" panose="020B0604020202020204" pitchFamily="34" charset="0"/>
                        </a:rPr>
                        <a:t> as customers</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Supporting students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Student wellbeing</a:t>
                      </a:r>
                    </a:p>
                  </a:txBody>
                  <a:tcPr/>
                </a:tc>
                <a:extLst>
                  <a:ext uri="{0D108BD9-81ED-4DB2-BD59-A6C34878D82A}">
                    <a16:rowId xmlns:a16="http://schemas.microsoft.com/office/drawing/2014/main" val="3671982970"/>
                  </a:ext>
                </a:extLst>
              </a:tr>
              <a:tr h="714897">
                <a:tc>
                  <a:txBody>
                    <a:bodyPr/>
                    <a:lstStyle/>
                    <a:p>
                      <a:pPr algn="l"/>
                      <a:r>
                        <a:rPr lang="en-AU" sz="1050" dirty="0">
                          <a:solidFill>
                            <a:schemeClr val="bg1"/>
                          </a:solidFill>
                          <a:latin typeface="Arial Narrow" panose="020B0606020202030204" pitchFamily="34" charset="0"/>
                          <a:cs typeface="Arial" panose="020B0604020202020204" pitchFamily="34" charset="0"/>
                        </a:rPr>
                        <a:t>1.3 Building</a:t>
                      </a:r>
                      <a:r>
                        <a:rPr lang="en-AU" sz="1050" baseline="0" dirty="0">
                          <a:solidFill>
                            <a:schemeClr val="bg1"/>
                          </a:solidFill>
                          <a:latin typeface="Arial Narrow" panose="020B0606020202030204" pitchFamily="34" charset="0"/>
                          <a:cs typeface="Arial" panose="020B0604020202020204" pitchFamily="34" charset="0"/>
                        </a:rPr>
                        <a:t>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Connecting with customers</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Cultural diversity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Aboriginal &amp; Torres Strait Islander customers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Welcoming customers with disability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Customer complaints - role of SAS staff</a:t>
                      </a:r>
                    </a:p>
                  </a:txBody>
                  <a:tcPr/>
                </a:tc>
                <a:extLst>
                  <a:ext uri="{0D108BD9-81ED-4DB2-BD59-A6C34878D82A}">
                    <a16:rowId xmlns:a16="http://schemas.microsoft.com/office/drawing/2014/main" val="4018255628"/>
                  </a:ext>
                </a:extLst>
              </a:tr>
              <a:tr h="316234">
                <a:tc>
                  <a:txBody>
                    <a:bodyPr/>
                    <a:lstStyle/>
                    <a:p>
                      <a:pPr algn="l"/>
                      <a:r>
                        <a:rPr lang="en-AU" sz="1050" dirty="0">
                          <a:solidFill>
                            <a:schemeClr val="bg1"/>
                          </a:solidFill>
                          <a:latin typeface="Arial Narrow" panose="020B0606020202030204" pitchFamily="34" charset="0"/>
                          <a:cs typeface="Arial" panose="020B0604020202020204" pitchFamily="34" charset="0"/>
                        </a:rPr>
                        <a:t>1.3</a:t>
                      </a:r>
                      <a:r>
                        <a:rPr lang="en-AU" sz="1050" baseline="0" dirty="0">
                          <a:solidFill>
                            <a:schemeClr val="bg1"/>
                          </a:solidFill>
                          <a:latin typeface="Arial Narrow" panose="020B0606020202030204" pitchFamily="34" charset="0"/>
                          <a:cs typeface="Arial" panose="020B0604020202020204" pitchFamily="34" charset="0"/>
                        </a:rPr>
                        <a:t> Building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Customer feedback</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Customer feedback</a:t>
                      </a:r>
                    </a:p>
                  </a:txBody>
                  <a:tcPr/>
                </a:tc>
                <a:extLst>
                  <a:ext uri="{0D108BD9-81ED-4DB2-BD59-A6C34878D82A}">
                    <a16:rowId xmlns:a16="http://schemas.microsoft.com/office/drawing/2014/main" val="3046961068"/>
                  </a:ext>
                </a:extLst>
              </a:tr>
              <a:tr h="316234">
                <a:tc>
                  <a:txBody>
                    <a:bodyPr/>
                    <a:lstStyle/>
                    <a:p>
                      <a:pPr algn="l"/>
                      <a:r>
                        <a:rPr lang="en-AU" sz="1050" dirty="0">
                          <a:latin typeface="Arial Narrow" panose="020B0606020202030204" pitchFamily="34" charset="0"/>
                          <a:cs typeface="Arial" panose="020B0604020202020204" pitchFamily="34" charset="0"/>
                        </a:rPr>
                        <a:t>1.4 Teamwork</a:t>
                      </a:r>
                    </a:p>
                  </a:txBody>
                  <a:tcPr/>
                </a:tc>
                <a:tc>
                  <a:txBody>
                    <a:bodyPr/>
                    <a:lstStyle/>
                    <a:p>
                      <a:pPr algn="l"/>
                      <a:r>
                        <a:rPr lang="en-AU" sz="1050" dirty="0">
                          <a:latin typeface="Arial Narrow" panose="020B0606020202030204" pitchFamily="34" charset="0"/>
                          <a:cs typeface="Arial" panose="020B0604020202020204" pitchFamily="34" charset="0"/>
                        </a:rPr>
                        <a:t>a. Keeping staff informed</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Keeping staff informed</a:t>
                      </a:r>
                    </a:p>
                  </a:txBody>
                  <a:tcPr/>
                </a:tc>
                <a:extLst>
                  <a:ext uri="{0D108BD9-81ED-4DB2-BD59-A6C34878D82A}">
                    <a16:rowId xmlns:a16="http://schemas.microsoft.com/office/drawing/2014/main" val="2182863114"/>
                  </a:ext>
                </a:extLst>
              </a:tr>
              <a:tr h="316234">
                <a:tc>
                  <a:txBody>
                    <a:bodyPr/>
                    <a:lstStyle/>
                    <a:p>
                      <a:pPr algn="l"/>
                      <a:r>
                        <a:rPr lang="en-AU" sz="1050" dirty="0">
                          <a:latin typeface="Arial Narrow" panose="020B0606020202030204" pitchFamily="34" charset="0"/>
                          <a:cs typeface="Arial" panose="020B0604020202020204" pitchFamily="34" charset="0"/>
                        </a:rPr>
                        <a:t>1.5 Promoting the school and its vision</a:t>
                      </a:r>
                    </a:p>
                  </a:txBody>
                  <a:tcPr/>
                </a:tc>
                <a:tc>
                  <a:txBody>
                    <a:bodyPr/>
                    <a:lstStyle/>
                    <a:p>
                      <a:pPr algn="l"/>
                      <a:r>
                        <a:rPr lang="en-AU" sz="1050" dirty="0">
                          <a:latin typeface="Arial Narrow" panose="020B0606020202030204" pitchFamily="34" charset="0"/>
                          <a:cs typeface="Arial" panose="020B0604020202020204" pitchFamily="34" charset="0"/>
                        </a:rPr>
                        <a:t>a. School plan and school culture</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School plan and school culture</a:t>
                      </a:r>
                    </a:p>
                  </a:txBody>
                  <a:tcPr/>
                </a:tc>
                <a:extLst>
                  <a:ext uri="{0D108BD9-81ED-4DB2-BD59-A6C34878D82A}">
                    <a16:rowId xmlns:a16="http://schemas.microsoft.com/office/drawing/2014/main" val="3766506984"/>
                  </a:ext>
                </a:extLst>
              </a:tr>
            </a:tbl>
          </a:graphicData>
        </a:graphic>
      </p:graphicFrame>
      <p:sp>
        <p:nvSpPr>
          <p:cNvPr id="2" name="Rectangle 1"/>
          <p:cNvSpPr/>
          <p:nvPr/>
        </p:nvSpPr>
        <p:spPr>
          <a:xfrm>
            <a:off x="292099" y="6117938"/>
            <a:ext cx="8623000" cy="338554"/>
          </a:xfrm>
          <a:prstGeom prst="rect">
            <a:avLst/>
          </a:prstGeom>
        </p:spPr>
        <p:txBody>
          <a:bodyPr wrap="square">
            <a:spAutoFit/>
          </a:bodyPr>
          <a:lstStyle/>
          <a:p>
            <a:pPr algn="ctr" defTabSz="914378"/>
            <a:r>
              <a:rPr lang="en-AU" sz="1600" dirty="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Professional Learning for Non-Teaching Staff (PLNTS) website</a:t>
            </a:r>
            <a:endParaRPr lang="en-AU" sz="16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00" y="6336182"/>
            <a:ext cx="8623001" cy="365125"/>
          </a:xfrm>
        </p:spPr>
        <p:txBody>
          <a:bodyPr/>
          <a:lstStyle/>
          <a:p>
            <a:r>
              <a:rPr lang="en-AU" dirty="0"/>
              <a:t>Learning &amp; Business Systems | PLNTS | 1.1 (a) iii Face-to-Face Communication - Develop a </a:t>
            </a:r>
            <a:r>
              <a:rPr lang="en-AU" dirty="0" err="1"/>
              <a:t>cust</a:t>
            </a:r>
            <a:r>
              <a:rPr lang="en-AU" dirty="0"/>
              <a:t> service statement V10.1 | Slide </a:t>
            </a:r>
            <a:r>
              <a:rPr lang="en-AU" dirty="0" smtClean="0"/>
              <a:t>11</a:t>
            </a:r>
            <a:endParaRPr lang="en-US" dirty="0"/>
          </a:p>
        </p:txBody>
      </p:sp>
    </p:spTree>
    <p:extLst>
      <p:ext uri="{BB962C8B-B14F-4D97-AF65-F5344CB8AC3E}">
        <p14:creationId xmlns:p14="http://schemas.microsoft.com/office/powerpoint/2010/main" val="8557316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795" y="867717"/>
            <a:ext cx="6955159" cy="586782"/>
          </a:xfrm>
        </p:spPr>
        <p:txBody>
          <a:bodyPr>
            <a:normAutofit fontScale="90000"/>
          </a:bodyPr>
          <a:lstStyle/>
          <a:p>
            <a:r>
              <a:rPr lang="en-US" dirty="0"/>
              <a:t>Professional learning information, resources and course catalogue for non-teaching staff </a:t>
            </a:r>
          </a:p>
        </p:txBody>
      </p:sp>
      <p:sp>
        <p:nvSpPr>
          <p:cNvPr id="2" name="Content Placeholder 1"/>
          <p:cNvSpPr>
            <a:spLocks noGrp="1"/>
          </p:cNvSpPr>
          <p:nvPr>
            <p:ph sz="quarter" idx="4294967295"/>
          </p:nvPr>
        </p:nvSpPr>
        <p:spPr>
          <a:xfrm>
            <a:off x="319794" y="1656575"/>
            <a:ext cx="4625879" cy="4073812"/>
          </a:xfrm>
        </p:spPr>
        <p:txBody>
          <a:bodyPr/>
          <a:lstStyle/>
          <a:p>
            <a:r>
              <a:rPr lang="en-AU" sz="1477" dirty="0"/>
              <a:t>Information about </a:t>
            </a:r>
            <a:r>
              <a:rPr lang="en-AU" sz="1477" b="1" dirty="0"/>
              <a:t>professional learning for non-teaching staff </a:t>
            </a:r>
            <a:r>
              <a:rPr lang="en-AU" sz="1477" dirty="0"/>
              <a:t>including links to a course catalogue and resources, can be found on the professional learning site of the intranet.</a:t>
            </a:r>
          </a:p>
          <a:p>
            <a:endParaRPr lang="en-AU" sz="1477" dirty="0"/>
          </a:p>
          <a:p>
            <a:pPr marL="0" indent="0">
              <a:buNone/>
            </a:pPr>
            <a:r>
              <a:rPr lang="en-AU" sz="1477" dirty="0"/>
              <a:t>From the </a:t>
            </a:r>
            <a:r>
              <a:rPr lang="en-AU" sz="1477" b="1" dirty="0"/>
              <a:t>Inside the department A-Z </a:t>
            </a:r>
            <a:r>
              <a:rPr lang="en-AU" sz="1477" dirty="0"/>
              <a:t>tab select:</a:t>
            </a:r>
          </a:p>
          <a:p>
            <a:pPr marL="214318" indent="-214318"/>
            <a:r>
              <a:rPr lang="en-AU" sz="1477" dirty="0"/>
              <a:t>Professional learning</a:t>
            </a:r>
          </a:p>
          <a:p>
            <a:pPr marL="214318" indent="-214318"/>
            <a:r>
              <a:rPr lang="en-AU" sz="1477" dirty="0">
                <a:hlinkClick r:id="rId3"/>
              </a:rPr>
              <a:t>Professional learning for non-teaching staff</a:t>
            </a:r>
            <a:endParaRPr lang="en-AU" sz="1477" dirty="0"/>
          </a:p>
          <a:p>
            <a:pPr marL="214318" indent="-214318"/>
            <a:r>
              <a:rPr lang="en-AU" sz="1477" dirty="0">
                <a:hlinkClick r:id="rId4"/>
              </a:rPr>
              <a:t>Course catalogue</a:t>
            </a:r>
            <a:endParaRPr lang="en-AU" sz="1477" dirty="0"/>
          </a:p>
        </p:txBody>
      </p:sp>
      <p:pic>
        <p:nvPicPr>
          <p:cNvPr id="4" name="Picture 3" descr="Decorative"/>
          <p:cNvPicPr>
            <a:picLocks noChangeAspect="1"/>
          </p:cNvPicPr>
          <p:nvPr/>
        </p:nvPicPr>
        <p:blipFill>
          <a:blip r:embed="rId5"/>
          <a:stretch>
            <a:fillRect/>
          </a:stretch>
        </p:blipFill>
        <p:spPr>
          <a:xfrm>
            <a:off x="5559609" y="1837446"/>
            <a:ext cx="3313086" cy="3116469"/>
          </a:xfrm>
          <a:prstGeom prst="rect">
            <a:avLst/>
          </a:prstGeom>
          <a:ln>
            <a:solidFill>
              <a:schemeClr val="tx1">
                <a:lumMod val="65000"/>
                <a:lumOff val="35000"/>
              </a:schemeClr>
            </a:solidFill>
          </a:ln>
        </p:spPr>
      </p:pic>
      <p:sp>
        <p:nvSpPr>
          <p:cNvPr id="7" name="Footer Placeholder 6"/>
          <p:cNvSpPr>
            <a:spLocks noGrp="1"/>
          </p:cNvSpPr>
          <p:nvPr>
            <p:ph type="ftr" sz="quarter" idx="3"/>
          </p:nvPr>
        </p:nvSpPr>
        <p:spPr>
          <a:xfrm>
            <a:off x="291903" y="6259238"/>
            <a:ext cx="8580792" cy="365125"/>
          </a:xfrm>
        </p:spPr>
        <p:txBody>
          <a:bodyPr/>
          <a:lstStyle/>
          <a:p>
            <a:r>
              <a:rPr lang="en-AU" dirty="0"/>
              <a:t>Learning &amp; Business Systems | PLNTS | 1.1 (a) iii Face-to-Face Communication - Develop a </a:t>
            </a:r>
            <a:r>
              <a:rPr lang="en-AU" dirty="0" err="1"/>
              <a:t>cust</a:t>
            </a:r>
            <a:r>
              <a:rPr lang="en-AU" dirty="0"/>
              <a:t> service statement V10.1 | Slide </a:t>
            </a:r>
            <a:r>
              <a:rPr lang="en-AU" dirty="0" smtClean="0"/>
              <a:t>12</a:t>
            </a:r>
            <a:endParaRPr lang="en-US" dirty="0"/>
          </a:p>
        </p:txBody>
      </p:sp>
    </p:spTree>
    <p:extLst>
      <p:ext uri="{BB962C8B-B14F-4D97-AF65-F5344CB8AC3E}">
        <p14:creationId xmlns:p14="http://schemas.microsoft.com/office/powerpoint/2010/main" val="348709577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51" y="689117"/>
            <a:ext cx="8630162" cy="519119"/>
          </a:xfrm>
        </p:spPr>
        <p:txBody>
          <a:bodyPr/>
          <a:lstStyle/>
          <a:p>
            <a:r>
              <a:rPr lang="en-AU" dirty="0">
                <a:latin typeface="Arial"/>
                <a:cs typeface="Arial"/>
              </a:rPr>
              <a:t>Professional learning </a:t>
            </a:r>
            <a:r>
              <a:rPr lang="en-AU" dirty="0" smtClean="0">
                <a:latin typeface="Arial"/>
                <a:cs typeface="Arial"/>
              </a:rPr>
              <a:t>for non-teaching </a:t>
            </a:r>
            <a:r>
              <a:rPr lang="en-AU" dirty="0">
                <a:latin typeface="Arial"/>
                <a:cs typeface="Arial"/>
              </a:rPr>
              <a:t>staff (PLNTS) catalogue</a:t>
            </a:r>
          </a:p>
        </p:txBody>
      </p:sp>
      <p:grpSp>
        <p:nvGrpSpPr>
          <p:cNvPr id="20" name="Group 19" descr="Decorative"/>
          <p:cNvGrpSpPr/>
          <p:nvPr/>
        </p:nvGrpSpPr>
        <p:grpSpPr>
          <a:xfrm>
            <a:off x="646014" y="1313802"/>
            <a:ext cx="8276298" cy="4252451"/>
            <a:chOff x="646014" y="1564322"/>
            <a:chExt cx="8276298" cy="4252451"/>
          </a:xfrm>
        </p:grpSpPr>
        <p:pic>
          <p:nvPicPr>
            <p:cNvPr id="3" name="Picture 2" descr="Image of Course catalogue for non-teaching staff."/>
            <p:cNvPicPr>
              <a:picLocks noChangeAspect="1"/>
            </p:cNvPicPr>
            <p:nvPr/>
          </p:nvPicPr>
          <p:blipFill>
            <a:blip r:embed="rId3"/>
            <a:stretch>
              <a:fillRect/>
            </a:stretch>
          </p:blipFill>
          <p:spPr>
            <a:xfrm>
              <a:off x="2389765" y="2051876"/>
              <a:ext cx="4729264" cy="2996404"/>
            </a:xfrm>
            <a:prstGeom prst="rect">
              <a:avLst/>
            </a:prstGeom>
            <a:noFill/>
            <a:ln>
              <a:solidFill>
                <a:schemeClr val="tx2"/>
              </a:solidFill>
            </a:ln>
          </p:spPr>
        </p:pic>
        <p:sp>
          <p:nvSpPr>
            <p:cNvPr id="18" name="Rectangle 17"/>
            <p:cNvSpPr/>
            <p:nvPr/>
          </p:nvSpPr>
          <p:spPr>
            <a:xfrm>
              <a:off x="2572496" y="1564322"/>
              <a:ext cx="4205990" cy="370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New and improved layout and features!</a:t>
              </a:r>
            </a:p>
          </p:txBody>
        </p:sp>
        <p:sp>
          <p:nvSpPr>
            <p:cNvPr id="11" name="Line Callout 1 10"/>
            <p:cNvSpPr/>
            <p:nvPr/>
          </p:nvSpPr>
          <p:spPr>
            <a:xfrm>
              <a:off x="646014" y="3293118"/>
              <a:ext cx="1365666" cy="699762"/>
            </a:xfrm>
            <a:prstGeom prst="borderCallout1">
              <a:avLst>
                <a:gd name="adj1" fmla="val 50575"/>
                <a:gd name="adj2" fmla="val 125580"/>
                <a:gd name="adj3" fmla="val 50404"/>
                <a:gd name="adj4" fmla="val 10060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Browse options</a:t>
              </a:r>
            </a:p>
          </p:txBody>
        </p:sp>
        <p:sp>
          <p:nvSpPr>
            <p:cNvPr id="15" name="Line Callout 1 14"/>
            <p:cNvSpPr/>
            <p:nvPr/>
          </p:nvSpPr>
          <p:spPr>
            <a:xfrm>
              <a:off x="7379627" y="2947170"/>
              <a:ext cx="1542685" cy="804707"/>
            </a:xfrm>
            <a:prstGeom prst="borderCallout1">
              <a:avLst>
                <a:gd name="adj1" fmla="val 53842"/>
                <a:gd name="adj2" fmla="val -20608"/>
                <a:gd name="adj3" fmla="val 52582"/>
                <a:gd name="adj4" fmla="val -39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Display as a grid or a list</a:t>
              </a:r>
            </a:p>
          </p:txBody>
        </p:sp>
        <p:sp>
          <p:nvSpPr>
            <p:cNvPr id="17" name="Rectangle 16"/>
            <p:cNvSpPr/>
            <p:nvPr/>
          </p:nvSpPr>
          <p:spPr>
            <a:xfrm>
              <a:off x="2761339" y="5165419"/>
              <a:ext cx="3828304" cy="6513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Click a course for details, dates, location and MyPL reference</a:t>
              </a:r>
            </a:p>
          </p:txBody>
        </p:sp>
      </p:grpSp>
      <p:sp>
        <p:nvSpPr>
          <p:cNvPr id="10" name="Rectangle 9"/>
          <p:cNvSpPr/>
          <p:nvPr/>
        </p:nvSpPr>
        <p:spPr>
          <a:xfrm>
            <a:off x="3120775" y="5758301"/>
            <a:ext cx="3267244" cy="307777"/>
          </a:xfrm>
          <a:prstGeom prst="rect">
            <a:avLst/>
          </a:prstGeom>
        </p:spPr>
        <p:txBody>
          <a:bodyPr wrap="square">
            <a:spAutoFit/>
          </a:bodyPr>
          <a:lstStyle/>
          <a:p>
            <a:pPr algn="ctr" defTabSz="914378"/>
            <a:r>
              <a:rPr lang="en-AU" sz="1400" dirty="0" smtClean="0">
                <a:solidFill>
                  <a:prstClr val="black"/>
                </a:solidFill>
                <a:latin typeface="Arial" panose="020B0604020202020204" pitchFamily="34" charset="0"/>
                <a:cs typeface="Arial" panose="020B0604020202020204" pitchFamily="34" charset="0"/>
                <a:hlinkClick r:id="rId4"/>
              </a:rPr>
              <a:t>PLNTS catalogue</a:t>
            </a:r>
            <a:endParaRPr lang="en-AU" sz="14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50" y="6258126"/>
            <a:ext cx="8630162" cy="365125"/>
          </a:xfrm>
        </p:spPr>
        <p:txBody>
          <a:bodyPr/>
          <a:lstStyle/>
          <a:p>
            <a:r>
              <a:rPr lang="en-AU" dirty="0"/>
              <a:t>Learning &amp; Business Systems | PLNTS | 1.1 (a) iii Face-to-Face Communication - Develop a </a:t>
            </a:r>
            <a:r>
              <a:rPr lang="en-AU" dirty="0" err="1"/>
              <a:t>cust</a:t>
            </a:r>
            <a:r>
              <a:rPr lang="en-AU" dirty="0"/>
              <a:t> service statement V10.1 | Slide </a:t>
            </a:r>
            <a:r>
              <a:rPr lang="en-AU" dirty="0" smtClean="0"/>
              <a:t>13</a:t>
            </a:r>
            <a:endParaRPr lang="en-US" dirty="0"/>
          </a:p>
        </p:txBody>
      </p:sp>
    </p:spTree>
    <p:extLst>
      <p:ext uri="{BB962C8B-B14F-4D97-AF65-F5344CB8AC3E}">
        <p14:creationId xmlns:p14="http://schemas.microsoft.com/office/powerpoint/2010/main" val="15689351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Structure of the module</a:t>
            </a:r>
          </a:p>
        </p:txBody>
      </p:sp>
      <p:sp>
        <p:nvSpPr>
          <p:cNvPr id="2" name="Text Placeholder 1"/>
          <p:cNvSpPr>
            <a:spLocks noGrp="1"/>
          </p:cNvSpPr>
          <p:nvPr>
            <p:ph type="body" sz="quarter" idx="15"/>
          </p:nvPr>
        </p:nvSpPr>
        <p:spPr>
          <a:xfrm>
            <a:off x="292100" y="1364374"/>
            <a:ext cx="5018087" cy="4369452"/>
          </a:xfrm>
        </p:spPr>
        <p:txBody>
          <a:bodyPr/>
          <a:lstStyle/>
          <a:p>
            <a:r>
              <a:rPr lang="en-AU" sz="1600" b="0" dirty="0">
                <a:solidFill>
                  <a:schemeClr val="tx2"/>
                </a:solidFill>
              </a:rPr>
              <a:t>This module contains 3 sessions and has a total delivery time of 2 hours 20 minutes. </a:t>
            </a:r>
          </a:p>
          <a:p>
            <a:r>
              <a:rPr lang="en-AU" sz="1600" b="0" dirty="0">
                <a:solidFill>
                  <a:schemeClr val="tx2"/>
                </a:solidFill>
              </a:rPr>
              <a:t>Resources for this module include:</a:t>
            </a:r>
          </a:p>
          <a:p>
            <a:pPr marL="285750" indent="-285750">
              <a:buFont typeface="Arial" panose="020B0604020202020204" pitchFamily="34" charset="0"/>
              <a:buChar char="•"/>
            </a:pPr>
            <a:r>
              <a:rPr lang="en-AU" sz="1600" b="0" dirty="0">
                <a:solidFill>
                  <a:schemeClr val="tx2"/>
                </a:solidFill>
              </a:rPr>
              <a:t>PowerPoint presentation session</a:t>
            </a:r>
          </a:p>
          <a:p>
            <a:pPr marL="691744" lvl="2" indent="-285750">
              <a:buFont typeface="Courier New" panose="02070309020205020404" pitchFamily="49" charset="0"/>
              <a:buChar char="o"/>
            </a:pPr>
            <a:r>
              <a:rPr lang="en-AU" sz="1400" b="0" dirty="0">
                <a:solidFill>
                  <a:schemeClr val="tx2"/>
                </a:solidFill>
              </a:rPr>
              <a:t>Session 1 – Quality Communication – 60 minutes</a:t>
            </a:r>
          </a:p>
          <a:p>
            <a:pPr marL="691744" lvl="2" indent="-285750">
              <a:buFont typeface="Courier New" panose="02070309020205020404" pitchFamily="49" charset="0"/>
              <a:buChar char="o"/>
            </a:pPr>
            <a:r>
              <a:rPr lang="en-AU" sz="1400" b="0" dirty="0">
                <a:solidFill>
                  <a:schemeClr val="tx2"/>
                </a:solidFill>
              </a:rPr>
              <a:t>Session 2 – Create a Positive image – 45 minutes</a:t>
            </a:r>
          </a:p>
          <a:p>
            <a:pPr marL="691744" lvl="2" indent="-285750">
              <a:buFont typeface="Courier New" panose="02070309020205020404" pitchFamily="49" charset="0"/>
              <a:buChar char="o"/>
            </a:pPr>
            <a:r>
              <a:rPr lang="en-AU" sz="1400" b="0" dirty="0">
                <a:solidFill>
                  <a:schemeClr val="tx2"/>
                </a:solidFill>
              </a:rPr>
              <a:t>Session 3 – Develop a Customer Service Statement – 35 minutes</a:t>
            </a:r>
          </a:p>
          <a:p>
            <a:pPr marL="285750" indent="-285750">
              <a:buFont typeface="Arial" panose="020B0604020202020204" pitchFamily="34" charset="0"/>
              <a:buChar char="•"/>
            </a:pPr>
            <a:r>
              <a:rPr lang="en-AU" sz="1600" b="0" dirty="0">
                <a:solidFill>
                  <a:schemeClr val="tx2"/>
                </a:solidFill>
              </a:rPr>
              <a:t>presenter notes with pre-reading and guidelines to successfully deliver sessions</a:t>
            </a:r>
          </a:p>
          <a:p>
            <a:pPr marL="285750" indent="-285750">
              <a:buFont typeface="Arial" panose="020B0604020202020204" pitchFamily="34" charset="0"/>
              <a:buChar char="•"/>
            </a:pPr>
            <a:r>
              <a:rPr lang="en-AU" sz="1600" b="0" dirty="0">
                <a:solidFill>
                  <a:schemeClr val="tx2"/>
                </a:solidFill>
              </a:rPr>
              <a:t>handouts and </a:t>
            </a:r>
            <a:r>
              <a:rPr lang="en-AU" sz="1600" b="0" dirty="0" smtClean="0">
                <a:solidFill>
                  <a:schemeClr val="tx2"/>
                </a:solidFill>
              </a:rPr>
              <a:t>activities.</a:t>
            </a:r>
            <a:endParaRPr lang="en-AU" sz="1600" b="0" dirty="0">
              <a:solidFill>
                <a:schemeClr val="tx2"/>
              </a:solidFill>
            </a:endParaRPr>
          </a:p>
          <a:p>
            <a:endParaRPr lang="en-AU" dirty="0"/>
          </a:p>
        </p:txBody>
      </p:sp>
      <p:sp>
        <p:nvSpPr>
          <p:cNvPr id="4" name="Text Placeholder 1"/>
          <p:cNvSpPr txBox="1">
            <a:spLocks/>
          </p:cNvSpPr>
          <p:nvPr/>
        </p:nvSpPr>
        <p:spPr>
          <a:xfrm>
            <a:off x="6496050" y="1364374"/>
            <a:ext cx="2305050" cy="3427730"/>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dirty="0">
                <a:solidFill>
                  <a:schemeClr val="tx2"/>
                </a:solidFill>
              </a:rPr>
              <a:t>Purpose</a:t>
            </a:r>
          </a:p>
          <a:p>
            <a:r>
              <a:rPr lang="en-AU" sz="1600" b="0" dirty="0">
                <a:solidFill>
                  <a:schemeClr val="tx2"/>
                </a:solidFill>
              </a:rPr>
              <a:t>This module is one of a series of modules which have been developed to support the implementation of the Excellence in School Administration Framework</a:t>
            </a:r>
          </a:p>
          <a:p>
            <a:endParaRPr lang="en-AU" dirty="0"/>
          </a:p>
        </p:txBody>
      </p:sp>
      <p:sp>
        <p:nvSpPr>
          <p:cNvPr id="12" name="Footer Placeholder 11"/>
          <p:cNvSpPr>
            <a:spLocks noGrp="1"/>
          </p:cNvSpPr>
          <p:nvPr>
            <p:ph type="ftr" sz="quarter" idx="3"/>
          </p:nvPr>
        </p:nvSpPr>
        <p:spPr>
          <a:xfrm>
            <a:off x="292150" y="6258126"/>
            <a:ext cx="8508950" cy="365125"/>
          </a:xfrm>
          <a:prstGeom prst="rect">
            <a:avLst/>
          </a:prstGeom>
        </p:spPr>
        <p:txBody>
          <a:bodyPr/>
          <a:lstStyle/>
          <a:p>
            <a:r>
              <a:rPr lang="en-AU" dirty="0" smtClean="0"/>
              <a:t>Learning &amp; Business Systems | PLNTS | 1.1 (a) iii Face-to-Face Communication - Develop a cust service statement V10.1 | Slide 2 </a:t>
            </a:r>
            <a:endParaRPr lang="en-US" dirty="0"/>
          </a:p>
        </p:txBody>
      </p:sp>
    </p:spTree>
    <p:extLst>
      <p:ext uri="{BB962C8B-B14F-4D97-AF65-F5344CB8AC3E}">
        <p14:creationId xmlns:p14="http://schemas.microsoft.com/office/powerpoint/2010/main" val="2589097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Delivery</a:t>
            </a:r>
          </a:p>
        </p:txBody>
      </p:sp>
      <p:sp>
        <p:nvSpPr>
          <p:cNvPr id="4" name="Text Placeholder 3"/>
          <p:cNvSpPr>
            <a:spLocks noGrp="1"/>
          </p:cNvSpPr>
          <p:nvPr>
            <p:ph type="body" sz="quarter" idx="15"/>
          </p:nvPr>
        </p:nvSpPr>
        <p:spPr>
          <a:xfrm>
            <a:off x="292101" y="1380242"/>
            <a:ext cx="5003799" cy="3001258"/>
          </a:xfrm>
        </p:spPr>
        <p:txBody>
          <a:bodyPr/>
          <a:lstStyle/>
          <a:p>
            <a:r>
              <a:rPr lang="en-AU" sz="1200" b="0" dirty="0">
                <a:solidFill>
                  <a:schemeClr val="tx2"/>
                </a:solidFill>
              </a:rPr>
              <a:t>This module can be completed in the following manner:</a:t>
            </a:r>
          </a:p>
          <a:p>
            <a:pPr marL="171450" indent="-171450">
              <a:buFont typeface="Arial" panose="020B0604020202020204" pitchFamily="34" charset="0"/>
              <a:buChar char="•"/>
            </a:pPr>
            <a:r>
              <a:rPr lang="en-AU" sz="1200" dirty="0">
                <a:solidFill>
                  <a:schemeClr val="tx2"/>
                </a:solidFill>
              </a:rPr>
              <a:t>presentation style </a:t>
            </a:r>
            <a:r>
              <a:rPr lang="en-AU" sz="1200" b="0" dirty="0">
                <a:solidFill>
                  <a:schemeClr val="tx2"/>
                </a:solidFill>
              </a:rPr>
              <a:t>– facilitator follows notes/slides and works through activities in a group setting</a:t>
            </a:r>
          </a:p>
          <a:p>
            <a:pPr marL="171450" indent="-171450">
              <a:buFont typeface="Arial" panose="020B0604020202020204" pitchFamily="34" charset="0"/>
              <a:buChar char="•"/>
            </a:pPr>
            <a:r>
              <a:rPr lang="en-AU" sz="1200" dirty="0">
                <a:solidFill>
                  <a:schemeClr val="tx2"/>
                </a:solidFill>
              </a:rPr>
              <a:t>independently</a:t>
            </a:r>
            <a:r>
              <a:rPr lang="en-AU" sz="1200" b="0" dirty="0">
                <a:solidFill>
                  <a:schemeClr val="tx2"/>
                </a:solidFill>
              </a:rPr>
              <a:t> – individual follows slides, notes and works through learning tasks and activities.</a:t>
            </a:r>
          </a:p>
          <a:p>
            <a:r>
              <a:rPr lang="en-AU" sz="1200" b="0" dirty="0">
                <a:solidFill>
                  <a:schemeClr val="tx2"/>
                </a:solidFill>
              </a:rPr>
              <a:t>To ensure the delivery meets the needs of your audience presenter should consider the following:</a:t>
            </a:r>
          </a:p>
          <a:p>
            <a:pPr marL="171450" indent="-171450">
              <a:buFont typeface="Arial" panose="020B0604020202020204" pitchFamily="34" charset="0"/>
              <a:buChar char="•"/>
            </a:pPr>
            <a:r>
              <a:rPr lang="en-AU" sz="1200" dirty="0">
                <a:solidFill>
                  <a:schemeClr val="tx2"/>
                </a:solidFill>
              </a:rPr>
              <a:t>for internal presentations (to own staff) </a:t>
            </a:r>
            <a:r>
              <a:rPr lang="en-AU" sz="1200" b="0" dirty="0">
                <a:solidFill>
                  <a:schemeClr val="tx2"/>
                </a:solidFill>
              </a:rPr>
              <a:t>prior to presenting the session assess your knowledge of each participant’s experience in this topic, adjust notes and resources where necessary</a:t>
            </a:r>
          </a:p>
          <a:p>
            <a:pPr marL="171450" indent="-171450">
              <a:buFont typeface="Arial" panose="020B0604020202020204" pitchFamily="34" charset="0"/>
              <a:buChar char="•"/>
            </a:pPr>
            <a:r>
              <a:rPr lang="en-AU" sz="1200" dirty="0">
                <a:solidFill>
                  <a:schemeClr val="tx2"/>
                </a:solidFill>
              </a:rPr>
              <a:t>for external presentations </a:t>
            </a:r>
            <a:r>
              <a:rPr lang="en-AU" sz="1200" b="0" dirty="0">
                <a:solidFill>
                  <a:schemeClr val="tx2"/>
                </a:solidFill>
              </a:rPr>
              <a:t>at the commencement of the session ask participants to introduce themselves and briefly explain their reasons for attending, adjust notes and resources where </a:t>
            </a:r>
            <a:r>
              <a:rPr lang="en-AU" sz="1200" b="0" dirty="0" smtClean="0">
                <a:solidFill>
                  <a:schemeClr val="tx2"/>
                </a:solidFill>
              </a:rPr>
              <a:t>necessary.</a:t>
            </a:r>
            <a:endParaRPr lang="en-AU" sz="1200" b="0" dirty="0">
              <a:solidFill>
                <a:schemeClr val="tx2"/>
              </a:solidFill>
            </a:endParaRPr>
          </a:p>
          <a:p>
            <a:endParaRPr lang="en-AU" sz="1200" b="0" dirty="0"/>
          </a:p>
        </p:txBody>
      </p:sp>
      <p:sp>
        <p:nvSpPr>
          <p:cNvPr id="9" name="Text Placeholder 3"/>
          <p:cNvSpPr>
            <a:spLocks noGrp="1"/>
          </p:cNvSpPr>
          <p:nvPr>
            <p:ph type="body" sz="quarter" idx="15"/>
          </p:nvPr>
        </p:nvSpPr>
        <p:spPr>
          <a:xfrm>
            <a:off x="6619875" y="1380242"/>
            <a:ext cx="2295275" cy="4127673"/>
          </a:xfrm>
        </p:spPr>
        <p:txBody>
          <a:bodyPr/>
          <a:lstStyle/>
          <a:p>
            <a:r>
              <a:rPr lang="en-AU" dirty="0">
                <a:solidFill>
                  <a:schemeClr val="tx2"/>
                </a:solidFill>
              </a:rPr>
              <a:t>Audience</a:t>
            </a:r>
          </a:p>
          <a:p>
            <a:r>
              <a:rPr lang="en-AU" b="0" dirty="0">
                <a:solidFill>
                  <a:schemeClr val="tx2"/>
                </a:solidFill>
              </a:rPr>
              <a:t>Key audience is the front office administration staff,  however it is a useful resource for all non-teaching staff in schools.</a:t>
            </a:r>
          </a:p>
          <a:p>
            <a:endParaRPr lang="en-AU" sz="1200" b="0" dirty="0"/>
          </a:p>
        </p:txBody>
      </p:sp>
      <p:sp>
        <p:nvSpPr>
          <p:cNvPr id="7" name="Footer Placeholder 6"/>
          <p:cNvSpPr>
            <a:spLocks noGrp="1"/>
          </p:cNvSpPr>
          <p:nvPr>
            <p:ph type="ftr" sz="quarter" idx="3"/>
          </p:nvPr>
        </p:nvSpPr>
        <p:spPr>
          <a:xfrm>
            <a:off x="292149" y="6258126"/>
            <a:ext cx="8623001" cy="365125"/>
          </a:xfrm>
        </p:spPr>
        <p:txBody>
          <a:bodyPr/>
          <a:lstStyle/>
          <a:p>
            <a:r>
              <a:rPr lang="en-AU" dirty="0" smtClean="0"/>
              <a:t>Learning &amp; Business Systems | PLNTS | 1.1 (a) iii Face-to-Face Communication - Develop a cust service statement V10.1 | Slide 3</a:t>
            </a:r>
            <a:endParaRPr lang="en-US" dirty="0"/>
          </a:p>
        </p:txBody>
      </p:sp>
    </p:spTree>
    <p:extLst>
      <p:ext uri="{BB962C8B-B14F-4D97-AF65-F5344CB8AC3E}">
        <p14:creationId xmlns:p14="http://schemas.microsoft.com/office/powerpoint/2010/main" val="32941323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Outcome of the module </a:t>
            </a:r>
            <a:r>
              <a:rPr lang="en-AU" dirty="0" smtClean="0"/>
              <a:t>– face-to-face </a:t>
            </a:r>
            <a:r>
              <a:rPr lang="en-AU" dirty="0"/>
              <a:t>Communication</a:t>
            </a:r>
          </a:p>
        </p:txBody>
      </p:sp>
      <p:pic>
        <p:nvPicPr>
          <p:cNvPr id="4" name="circle-arrow2.png" descr="Decorative"/>
          <p:cNvPicPr>
            <a:picLocks noChangeAspect="1"/>
          </p:cNvPicPr>
          <p:nvPr/>
        </p:nvPicPr>
        <p:blipFill>
          <a:blip r:embed="rId3"/>
          <a:stretch>
            <a:fillRect/>
          </a:stretch>
        </p:blipFill>
        <p:spPr>
          <a:xfrm>
            <a:off x="605663" y="2435094"/>
            <a:ext cx="2651885" cy="2629475"/>
          </a:xfrm>
          <a:prstGeom prst="rect">
            <a:avLst/>
          </a:prstGeom>
          <a:ln w="12700">
            <a:miter lim="400000"/>
          </a:ln>
        </p:spPr>
      </p:pic>
      <p:sp>
        <p:nvSpPr>
          <p:cNvPr id="5" name="Text Placeholder 4"/>
          <p:cNvSpPr>
            <a:spLocks noGrp="1"/>
          </p:cNvSpPr>
          <p:nvPr>
            <p:ph type="body" sz="quarter" idx="15"/>
          </p:nvPr>
        </p:nvSpPr>
        <p:spPr>
          <a:xfrm>
            <a:off x="3657601" y="1245629"/>
            <a:ext cx="5264712" cy="419659"/>
          </a:xfrm>
        </p:spPr>
        <p:txBody>
          <a:bodyPr/>
          <a:lstStyle/>
          <a:p>
            <a:r>
              <a:rPr lang="en-AU" b="0" dirty="0">
                <a:solidFill>
                  <a:schemeClr val="tx2"/>
                </a:solidFill>
              </a:rPr>
              <a:t>At the completion of this module, participants should be able to:</a:t>
            </a:r>
          </a:p>
          <a:p>
            <a:endParaRPr lang="en-AU" dirty="0"/>
          </a:p>
        </p:txBody>
      </p:sp>
      <p:sp>
        <p:nvSpPr>
          <p:cNvPr id="6" name="Text Placeholder 4"/>
          <p:cNvSpPr txBox="1">
            <a:spLocks/>
          </p:cNvSpPr>
          <p:nvPr/>
        </p:nvSpPr>
        <p:spPr>
          <a:xfrm>
            <a:off x="3657600" y="2163758"/>
            <a:ext cx="5143500" cy="2504616"/>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rPr>
              <a:t>describe the skills necessary to deliver oral communication and demonstrate these skills in a professional manner to meet the needs of all customers including </a:t>
            </a:r>
            <a:r>
              <a:rPr lang="en-AU" b="0" dirty="0" smtClean="0">
                <a:solidFill>
                  <a:schemeClr val="tx2"/>
                </a:solidFill>
              </a:rPr>
              <a:t>those from diverse </a:t>
            </a:r>
            <a:r>
              <a:rPr lang="en-AU" b="0" dirty="0">
                <a:solidFill>
                  <a:schemeClr val="tx2"/>
                </a:solidFill>
              </a:rPr>
              <a:t>language, cultural, religious, and socio-economic </a:t>
            </a:r>
            <a:r>
              <a:rPr lang="en-AU" b="0" dirty="0" smtClean="0">
                <a:solidFill>
                  <a:schemeClr val="tx2"/>
                </a:solidFill>
              </a:rPr>
              <a:t>backgrounds.</a:t>
            </a:r>
            <a:endParaRPr lang="en-AU" b="0" dirty="0">
              <a:solidFill>
                <a:schemeClr val="tx2"/>
              </a:solidFill>
            </a:endParaRPr>
          </a:p>
          <a:p>
            <a:endParaRPr lang="en-AU" dirty="0">
              <a:solidFill>
                <a:schemeClr val="tx2"/>
              </a:solidFill>
            </a:endParaRPr>
          </a:p>
        </p:txBody>
      </p:sp>
      <p:sp>
        <p:nvSpPr>
          <p:cNvPr id="10" name="Footer Placeholder 9"/>
          <p:cNvSpPr>
            <a:spLocks noGrp="1"/>
          </p:cNvSpPr>
          <p:nvPr>
            <p:ph type="ftr" sz="quarter" idx="3"/>
          </p:nvPr>
        </p:nvSpPr>
        <p:spPr>
          <a:xfrm>
            <a:off x="292150" y="6258126"/>
            <a:ext cx="8630162" cy="365125"/>
          </a:xfrm>
        </p:spPr>
        <p:txBody>
          <a:bodyPr/>
          <a:lstStyle/>
          <a:p>
            <a:r>
              <a:rPr lang="en-AU" dirty="0" smtClean="0"/>
              <a:t>Learning &amp; Business Systems | PLNTS | 1.1 (a) iii Face-to-Face Communication - Develop a cust service statement V10.1 | Slide 4</a:t>
            </a:r>
            <a:endParaRPr lang="en-US" dirty="0"/>
          </a:p>
        </p:txBody>
      </p:sp>
    </p:spTree>
    <p:extLst>
      <p:ext uri="{BB962C8B-B14F-4D97-AF65-F5344CB8AC3E}">
        <p14:creationId xmlns:p14="http://schemas.microsoft.com/office/powerpoint/2010/main" val="18915774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50" y="703448"/>
            <a:ext cx="8656745" cy="608198"/>
          </a:xfrm>
        </p:spPr>
        <p:txBody>
          <a:bodyPr/>
          <a:lstStyle/>
          <a:p>
            <a:r>
              <a:rPr lang="en-AU" dirty="0"/>
              <a:t>Outcome of this session – develop a customer service statement</a:t>
            </a:r>
          </a:p>
        </p:txBody>
      </p:sp>
      <p:pic>
        <p:nvPicPr>
          <p:cNvPr id="7" name="session.png" descr="Decorative"/>
          <p:cNvPicPr>
            <a:picLocks noChangeAspect="1"/>
          </p:cNvPicPr>
          <p:nvPr/>
        </p:nvPicPr>
        <p:blipFill>
          <a:blip r:embed="rId3"/>
          <a:stretch>
            <a:fillRect/>
          </a:stretch>
        </p:blipFill>
        <p:spPr>
          <a:xfrm>
            <a:off x="752056" y="2579026"/>
            <a:ext cx="2493213" cy="2771612"/>
          </a:xfrm>
          <a:prstGeom prst="rect">
            <a:avLst/>
          </a:prstGeom>
          <a:ln w="12700">
            <a:miter lim="400000"/>
          </a:ln>
        </p:spPr>
      </p:pic>
      <p:sp>
        <p:nvSpPr>
          <p:cNvPr id="5" name="Text Placeholder 4"/>
          <p:cNvSpPr>
            <a:spLocks noGrp="1"/>
          </p:cNvSpPr>
          <p:nvPr>
            <p:ph type="body" sz="quarter" idx="15"/>
          </p:nvPr>
        </p:nvSpPr>
        <p:spPr>
          <a:xfrm>
            <a:off x="3655830" y="1492975"/>
            <a:ext cx="5297670" cy="958412"/>
          </a:xfrm>
        </p:spPr>
        <p:txBody>
          <a:bodyPr/>
          <a:lstStyle/>
          <a:p>
            <a:r>
              <a:rPr lang="en-AU" b="0" dirty="0">
                <a:solidFill>
                  <a:schemeClr val="tx2"/>
                </a:solidFill>
              </a:rPr>
              <a:t>At the completion of this session, participants should be able to:</a:t>
            </a:r>
          </a:p>
          <a:p>
            <a:endParaRPr lang="en-AU" dirty="0"/>
          </a:p>
        </p:txBody>
      </p:sp>
      <p:sp>
        <p:nvSpPr>
          <p:cNvPr id="6" name="Text Placeholder 4"/>
          <p:cNvSpPr txBox="1">
            <a:spLocks/>
          </p:cNvSpPr>
          <p:nvPr/>
        </p:nvSpPr>
        <p:spPr>
          <a:xfrm>
            <a:off x="3655830" y="2371724"/>
            <a:ext cx="5114925" cy="3686175"/>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spcBef>
                <a:spcPts val="1200"/>
              </a:spcBef>
              <a:buFont typeface="Arial" panose="020B0604020202020204" pitchFamily="34" charset="0"/>
              <a:buChar char="•"/>
            </a:pPr>
            <a:r>
              <a:rPr lang="en-AU" b="0" dirty="0">
                <a:solidFill>
                  <a:schemeClr val="tx2"/>
                </a:solidFill>
              </a:rPr>
              <a:t>assist in the development of a school customer </a:t>
            </a:r>
            <a:r>
              <a:rPr lang="en-AU" b="0" dirty="0" smtClean="0">
                <a:solidFill>
                  <a:schemeClr val="tx2"/>
                </a:solidFill>
              </a:rPr>
              <a:t>service vision</a:t>
            </a:r>
            <a:endParaRPr lang="en-AU" b="0" dirty="0">
              <a:solidFill>
                <a:schemeClr val="tx2"/>
              </a:solidFill>
            </a:endParaRPr>
          </a:p>
          <a:p>
            <a:pPr marL="285750" indent="-285750">
              <a:spcBef>
                <a:spcPts val="1200"/>
              </a:spcBef>
              <a:buFont typeface="Arial" panose="020B0604020202020204" pitchFamily="34" charset="0"/>
              <a:buChar char="•"/>
            </a:pPr>
            <a:r>
              <a:rPr lang="en-AU" b="0" dirty="0">
                <a:solidFill>
                  <a:schemeClr val="tx2"/>
                </a:solidFill>
              </a:rPr>
              <a:t>understand the skills required to deliver excellent face-to-face customer service</a:t>
            </a:r>
          </a:p>
          <a:p>
            <a:pPr marL="285750" indent="-285750">
              <a:spcBef>
                <a:spcPts val="1200"/>
              </a:spcBef>
              <a:buFont typeface="Arial" panose="020B0604020202020204" pitchFamily="34" charset="0"/>
              <a:buChar char="•"/>
            </a:pPr>
            <a:r>
              <a:rPr lang="en-AU" b="0" dirty="0">
                <a:solidFill>
                  <a:schemeClr val="tx2"/>
                </a:solidFill>
              </a:rPr>
              <a:t>describe the school’s customer service </a:t>
            </a:r>
            <a:r>
              <a:rPr lang="en-AU" b="0" dirty="0" smtClean="0">
                <a:solidFill>
                  <a:schemeClr val="tx2"/>
                </a:solidFill>
              </a:rPr>
              <a:t>vision.</a:t>
            </a:r>
            <a:endParaRPr lang="en-AU" b="0" dirty="0">
              <a:solidFill>
                <a:schemeClr val="tx2"/>
              </a:solidFill>
            </a:endParaRPr>
          </a:p>
          <a:p>
            <a:endParaRPr lang="en-AU" dirty="0">
              <a:solidFill>
                <a:schemeClr val="tx2"/>
              </a:solidFill>
            </a:endParaRPr>
          </a:p>
        </p:txBody>
      </p:sp>
      <p:sp>
        <p:nvSpPr>
          <p:cNvPr id="9" name="Footer Placeholder 8"/>
          <p:cNvSpPr>
            <a:spLocks noGrp="1"/>
          </p:cNvSpPr>
          <p:nvPr>
            <p:ph type="ftr" sz="quarter" idx="3"/>
          </p:nvPr>
        </p:nvSpPr>
        <p:spPr>
          <a:xfrm>
            <a:off x="292149" y="6258126"/>
            <a:ext cx="8728025" cy="365125"/>
          </a:xfrm>
        </p:spPr>
        <p:txBody>
          <a:bodyPr/>
          <a:lstStyle/>
          <a:p>
            <a:r>
              <a:rPr lang="en-AU" dirty="0" smtClean="0"/>
              <a:t>Learning &amp; Business Systems | PLNTS | 1.1 (a) iii Face-to-Face Communication - Develop a cust service statement V10.1 | Slide 5 </a:t>
            </a:r>
            <a:endParaRPr lang="en-US" dirty="0"/>
          </a:p>
        </p:txBody>
      </p:sp>
    </p:spTree>
    <p:extLst>
      <p:ext uri="{BB962C8B-B14F-4D97-AF65-F5344CB8AC3E}">
        <p14:creationId xmlns:p14="http://schemas.microsoft.com/office/powerpoint/2010/main" val="20561634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What is a customer service vision?</a:t>
            </a:r>
          </a:p>
        </p:txBody>
      </p:sp>
      <p:pic>
        <p:nvPicPr>
          <p:cNvPr id="6" name="Screen Shot 2016-10-07 at 4.12.24 pm.png" descr="Gears with text &quot;What. Who. Where. When&quot; "/>
          <p:cNvPicPr>
            <a:picLocks noChangeAspect="1"/>
          </p:cNvPicPr>
          <p:nvPr/>
        </p:nvPicPr>
        <p:blipFill>
          <a:blip r:embed="rId3">
            <a:extLst/>
          </a:blip>
          <a:srcRect t="4432" b="4432"/>
          <a:stretch>
            <a:fillRect/>
          </a:stretch>
        </p:blipFill>
        <p:spPr>
          <a:xfrm>
            <a:off x="2447567" y="1781975"/>
            <a:ext cx="5850217" cy="3722796"/>
          </a:xfrm>
          <a:prstGeom prst="rect">
            <a:avLst/>
          </a:prstGeom>
          <a:ln w="12700">
            <a:miter lim="400000"/>
          </a:ln>
          <a:effectLst>
            <a:outerShdw blurRad="444500" dist="152400" dir="2700000" algn="r" rotWithShape="0">
              <a:prstClr val="black">
                <a:alpha val="35000"/>
              </a:prstClr>
            </a:outerShdw>
          </a:effectLst>
        </p:spPr>
      </p:pic>
      <p:sp>
        <p:nvSpPr>
          <p:cNvPr id="2" name="Text Placeholder 1"/>
          <p:cNvSpPr>
            <a:spLocks noGrp="1"/>
          </p:cNvSpPr>
          <p:nvPr>
            <p:ph type="body" sz="quarter" idx="16"/>
          </p:nvPr>
        </p:nvSpPr>
        <p:spPr>
          <a:xfrm>
            <a:off x="292100" y="4483660"/>
            <a:ext cx="4058580" cy="1406525"/>
          </a:xfrm>
          <a:solidFill>
            <a:schemeClr val="bg2"/>
          </a:solidFill>
        </p:spPr>
        <p:txBody>
          <a:bodyPr/>
          <a:lstStyle/>
          <a:p>
            <a:pPr marL="0" indent="0">
              <a:buNone/>
            </a:pPr>
            <a:r>
              <a:rPr lang="en-AU" dirty="0"/>
              <a:t>It is a statement that clearly defines the type of customer service employees are expected to provide</a:t>
            </a:r>
          </a:p>
          <a:p>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1.1 (a) iii Face-to-Face Communication - Develop a cust service statement V10.1 | Slide 6</a:t>
            </a:r>
            <a:endParaRPr lang="en-US" dirty="0"/>
          </a:p>
        </p:txBody>
      </p:sp>
    </p:spTree>
    <p:extLst>
      <p:ext uri="{BB962C8B-B14F-4D97-AF65-F5344CB8AC3E}">
        <p14:creationId xmlns:p14="http://schemas.microsoft.com/office/powerpoint/2010/main" val="2974141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Customer service vision</a:t>
            </a:r>
          </a:p>
        </p:txBody>
      </p:sp>
      <p:pic>
        <p:nvPicPr>
          <p:cNvPr id="7" name="Screen Shot 2016-10-07 at 4.26.20 pm.png" descr="Drawing of head with question marks over brain"/>
          <p:cNvPicPr>
            <a:picLocks noChangeAspect="1"/>
          </p:cNvPicPr>
          <p:nvPr/>
        </p:nvPicPr>
        <p:blipFill>
          <a:blip r:embed="rId3">
            <a:extLst/>
          </a:blip>
          <a:srcRect t="1697" b="1697"/>
          <a:stretch>
            <a:fillRect/>
          </a:stretch>
        </p:blipFill>
        <p:spPr>
          <a:xfrm>
            <a:off x="2218658" y="1425033"/>
            <a:ext cx="6112713" cy="3889836"/>
          </a:xfrm>
          <a:prstGeom prst="rect">
            <a:avLst/>
          </a:prstGeom>
          <a:ln w="12700">
            <a:miter lim="400000"/>
          </a:ln>
          <a:effectLst>
            <a:outerShdw blurRad="419100" dist="139700" dir="2700000" algn="r" rotWithShape="0">
              <a:prstClr val="black">
                <a:alpha val="40000"/>
              </a:prstClr>
            </a:outerShdw>
          </a:effectLst>
        </p:spPr>
      </p:pic>
      <p:sp>
        <p:nvSpPr>
          <p:cNvPr id="2" name="Text Placeholder 1"/>
          <p:cNvSpPr>
            <a:spLocks noGrp="1"/>
          </p:cNvSpPr>
          <p:nvPr>
            <p:ph type="body" sz="quarter" idx="16"/>
          </p:nvPr>
        </p:nvSpPr>
        <p:spPr>
          <a:xfrm>
            <a:off x="292100" y="4701002"/>
            <a:ext cx="3280833" cy="850340"/>
          </a:xfrm>
          <a:solidFill>
            <a:schemeClr val="bg2"/>
          </a:solidFill>
        </p:spPr>
        <p:txBody>
          <a:bodyPr>
            <a:normAutofit fontScale="92500" lnSpcReduction="20000"/>
          </a:bodyPr>
          <a:lstStyle/>
          <a:p>
            <a:pPr marL="85725" lvl="2" indent="0">
              <a:buNone/>
            </a:pPr>
            <a:r>
              <a:rPr lang="en-AU" sz="1800" dirty="0"/>
              <a:t>What do our customers want from us?</a:t>
            </a:r>
          </a:p>
          <a:p>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1.1 (a) iii Face-to-Face Communication - Develop a cust service statement V10.1 | Slide 7 </a:t>
            </a:r>
            <a:endParaRPr lang="en-US" dirty="0"/>
          </a:p>
        </p:txBody>
      </p:sp>
    </p:spTree>
    <p:extLst>
      <p:ext uri="{BB962C8B-B14F-4D97-AF65-F5344CB8AC3E}">
        <p14:creationId xmlns:p14="http://schemas.microsoft.com/office/powerpoint/2010/main" val="8359080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What are our customers wanting?</a:t>
            </a:r>
          </a:p>
        </p:txBody>
      </p:sp>
      <p:sp>
        <p:nvSpPr>
          <p:cNvPr id="2" name="Text Placeholder 1"/>
          <p:cNvSpPr>
            <a:spLocks noGrp="1"/>
          </p:cNvSpPr>
          <p:nvPr>
            <p:ph type="body" sz="quarter" idx="16"/>
          </p:nvPr>
        </p:nvSpPr>
        <p:spPr>
          <a:xfrm>
            <a:off x="292100" y="1845364"/>
            <a:ext cx="3280833" cy="3813026"/>
          </a:xfrm>
          <a:noFill/>
        </p:spPr>
        <p:txBody>
          <a:bodyPr>
            <a:normAutofit/>
          </a:bodyPr>
          <a:lstStyle/>
          <a:p>
            <a:pPr marL="0" indent="0">
              <a:buNone/>
            </a:pPr>
            <a:r>
              <a:rPr lang="en-AU" sz="2000" dirty="0"/>
              <a:t>To be given:</a:t>
            </a:r>
          </a:p>
          <a:p>
            <a:pPr marL="171450" indent="-171450"/>
            <a:r>
              <a:rPr lang="en-AU" sz="2000" dirty="0"/>
              <a:t>reliable information</a:t>
            </a:r>
          </a:p>
          <a:p>
            <a:pPr marL="171450" indent="-171450"/>
            <a:r>
              <a:rPr lang="en-AU" sz="2000" dirty="0"/>
              <a:t>trust and confidentiality</a:t>
            </a:r>
          </a:p>
          <a:p>
            <a:pPr marL="171450" indent="-171450"/>
            <a:r>
              <a:rPr lang="en-AU" sz="2000" dirty="0"/>
              <a:t>respect</a:t>
            </a:r>
          </a:p>
          <a:p>
            <a:pPr marL="171450" indent="-171450"/>
            <a:r>
              <a:rPr lang="en-AU" sz="2000" dirty="0"/>
              <a:t>efficient service</a:t>
            </a:r>
          </a:p>
          <a:p>
            <a:pPr marL="171450" indent="-171450"/>
            <a:r>
              <a:rPr lang="en-AU" sz="2000" dirty="0"/>
              <a:t>a positive experience</a:t>
            </a:r>
          </a:p>
          <a:p>
            <a:endParaRPr lang="en-AU" dirty="0"/>
          </a:p>
        </p:txBody>
      </p:sp>
      <p:pic>
        <p:nvPicPr>
          <p:cNvPr id="6" name="Screen Shot 2016-10-07 at 4.29.06 pm.png" descr="Performance meters reading &quot;Quality&quot;, &quot;Service&quot;, and &quot;Delivery&quot;"/>
          <p:cNvPicPr>
            <a:picLocks noChangeAspect="1"/>
          </p:cNvPicPr>
          <p:nvPr/>
        </p:nvPicPr>
        <p:blipFill>
          <a:blip r:embed="rId3">
            <a:extLst/>
          </a:blip>
          <a:srcRect l="3193" r="3193"/>
          <a:stretch>
            <a:fillRect/>
          </a:stretch>
        </p:blipFill>
        <p:spPr>
          <a:xfrm>
            <a:off x="3621826" y="1845364"/>
            <a:ext cx="4676606" cy="2975967"/>
          </a:xfrm>
          <a:prstGeom prst="rect">
            <a:avLst/>
          </a:prstGeom>
          <a:ln w="12700">
            <a:miter lim="400000"/>
          </a:ln>
          <a:effectLst>
            <a:outerShdw blurRad="241300" dist="152400" dir="2940000" algn="bl" rotWithShape="0">
              <a:prstClr val="black">
                <a:alpha val="27000"/>
              </a:prstClr>
            </a:outerShdw>
          </a:effectLst>
        </p:spPr>
      </p:pic>
      <p:sp>
        <p:nvSpPr>
          <p:cNvPr id="5" name="Footer Placeholder 4"/>
          <p:cNvSpPr>
            <a:spLocks noGrp="1"/>
          </p:cNvSpPr>
          <p:nvPr>
            <p:ph type="ftr" sz="quarter" idx="3"/>
          </p:nvPr>
        </p:nvSpPr>
        <p:spPr>
          <a:xfrm>
            <a:off x="292150" y="6258126"/>
            <a:ext cx="8623001" cy="365125"/>
          </a:xfrm>
        </p:spPr>
        <p:txBody>
          <a:bodyPr/>
          <a:lstStyle/>
          <a:p>
            <a:r>
              <a:rPr lang="en-AU" dirty="0" smtClean="0"/>
              <a:t>Learning &amp; Business Systems | PLNTS | 1.1 (a) iii Face-to-Face Communication - Develop a cust service statement V10.1 | Slide 8 </a:t>
            </a:r>
            <a:endParaRPr lang="en-US" dirty="0"/>
          </a:p>
        </p:txBody>
      </p:sp>
    </p:spTree>
    <p:extLst>
      <p:ext uri="{BB962C8B-B14F-4D97-AF65-F5344CB8AC3E}">
        <p14:creationId xmlns:p14="http://schemas.microsoft.com/office/powerpoint/2010/main" val="39527672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Developing a customer service vision</a:t>
            </a:r>
          </a:p>
        </p:txBody>
      </p:sp>
      <p:pic>
        <p:nvPicPr>
          <p:cNvPr id="6" name="65823-OBFQXM-927.png" descr="Decorative"/>
          <p:cNvPicPr>
            <a:picLocks noChangeAspect="1"/>
          </p:cNvPicPr>
          <p:nvPr/>
        </p:nvPicPr>
        <p:blipFill>
          <a:blip r:embed="rId3">
            <a:extLst/>
          </a:blip>
          <a:srcRect t="2493" b="2493"/>
          <a:stretch>
            <a:fillRect/>
          </a:stretch>
        </p:blipFill>
        <p:spPr>
          <a:xfrm>
            <a:off x="320820" y="1783005"/>
            <a:ext cx="8360793" cy="3624541"/>
          </a:xfrm>
          <a:prstGeom prst="rect">
            <a:avLst/>
          </a:prstGeom>
          <a:ln w="12700">
            <a:miter lim="400000"/>
          </a:ln>
        </p:spPr>
      </p:pic>
      <p:sp>
        <p:nvSpPr>
          <p:cNvPr id="7" name="TextBox 6"/>
          <p:cNvSpPr txBox="1"/>
          <p:nvPr/>
        </p:nvSpPr>
        <p:spPr>
          <a:xfrm rot="21147921">
            <a:off x="2378547" y="3944501"/>
            <a:ext cx="3622436" cy="877163"/>
          </a:xfrm>
          <a:prstGeom prst="rect">
            <a:avLst/>
          </a:prstGeom>
          <a:noFill/>
        </p:spPr>
        <p:txBody>
          <a:bodyPr wrap="square" rtlCol="0">
            <a:spAutoFit/>
          </a:bodyPr>
          <a:lstStyle/>
          <a:p>
            <a:pPr algn="ctr"/>
            <a:r>
              <a:rPr lang="en-AU" sz="1700" b="1" dirty="0" smtClean="0">
                <a:solidFill>
                  <a:srgbClr val="425968"/>
                </a:solidFill>
                <a:latin typeface="Arial" panose="020B0604020202020204" pitchFamily="34" charset="0"/>
                <a:cs typeface="Arial" panose="020B0604020202020204" pitchFamily="34" charset="0"/>
              </a:rPr>
              <a:t>ABC Public School is a welcoming school working hand in hand with our community</a:t>
            </a:r>
            <a:endParaRPr lang="en-AU" sz="1700" b="1" dirty="0">
              <a:solidFill>
                <a:srgbClr val="425968"/>
              </a:solidFill>
              <a:latin typeface="Arial" panose="020B0604020202020204" pitchFamily="34" charset="0"/>
              <a:cs typeface="Arial" panose="020B0604020202020204" pitchFamily="34" charset="0"/>
            </a:endParaRPr>
          </a:p>
        </p:txBody>
      </p:sp>
      <p:sp>
        <p:nvSpPr>
          <p:cNvPr id="8" name="TextBox 7"/>
          <p:cNvSpPr txBox="1"/>
          <p:nvPr/>
        </p:nvSpPr>
        <p:spPr>
          <a:xfrm rot="21102748">
            <a:off x="624875" y="4013749"/>
            <a:ext cx="1152128" cy="738664"/>
          </a:xfrm>
          <a:prstGeom prst="rect">
            <a:avLst/>
          </a:prstGeom>
          <a:noFill/>
        </p:spPr>
        <p:txBody>
          <a:bodyPr wrap="square" rtlCol="0">
            <a:spAutoFit/>
          </a:bodyPr>
          <a:lstStyle/>
          <a:p>
            <a:pPr algn="ctr"/>
            <a:r>
              <a:rPr lang="en-AU" sz="1400" b="1" dirty="0" smtClean="0">
                <a:solidFill>
                  <a:srgbClr val="425968"/>
                </a:solidFill>
                <a:latin typeface="Arial" panose="020B0604020202020204" pitchFamily="34" charset="0"/>
                <a:cs typeface="Arial" panose="020B0604020202020204" pitchFamily="34" charset="0"/>
              </a:rPr>
              <a:t>Customers seen as partners</a:t>
            </a:r>
            <a:endParaRPr lang="en-AU" sz="1400" b="1" dirty="0">
              <a:solidFill>
                <a:srgbClr val="425968"/>
              </a:solidFill>
              <a:latin typeface="Arial" panose="020B0604020202020204" pitchFamily="34" charset="0"/>
              <a:cs typeface="Arial" panose="020B0604020202020204" pitchFamily="34" charset="0"/>
            </a:endParaRPr>
          </a:p>
        </p:txBody>
      </p:sp>
      <p:sp>
        <p:nvSpPr>
          <p:cNvPr id="9" name="TextBox 8"/>
          <p:cNvSpPr txBox="1"/>
          <p:nvPr/>
        </p:nvSpPr>
        <p:spPr>
          <a:xfrm rot="21321059">
            <a:off x="1804971" y="2279834"/>
            <a:ext cx="1431604" cy="523220"/>
          </a:xfrm>
          <a:prstGeom prst="rect">
            <a:avLst/>
          </a:prstGeom>
          <a:noFill/>
        </p:spPr>
        <p:txBody>
          <a:bodyPr wrap="square" rtlCol="0">
            <a:spAutoFit/>
          </a:bodyPr>
          <a:lstStyle/>
          <a:p>
            <a:pPr algn="ctr"/>
            <a:r>
              <a:rPr lang="en-AU" sz="1400" b="1" dirty="0" smtClean="0">
                <a:solidFill>
                  <a:srgbClr val="425968"/>
                </a:solidFill>
                <a:latin typeface="Arial" panose="020B0604020202020204" pitchFamily="34" charset="0"/>
                <a:cs typeface="Arial" panose="020B0604020202020204" pitchFamily="34" charset="0"/>
              </a:rPr>
              <a:t>Trustworthy staff</a:t>
            </a:r>
            <a:endParaRPr lang="en-AU" sz="1400" b="1" dirty="0">
              <a:solidFill>
                <a:srgbClr val="425968"/>
              </a:solidFill>
              <a:latin typeface="Arial" panose="020B0604020202020204" pitchFamily="34" charset="0"/>
              <a:cs typeface="Arial" panose="020B0604020202020204" pitchFamily="34" charset="0"/>
            </a:endParaRPr>
          </a:p>
        </p:txBody>
      </p:sp>
      <p:sp>
        <p:nvSpPr>
          <p:cNvPr id="10" name="TextBox 9"/>
          <p:cNvSpPr txBox="1"/>
          <p:nvPr/>
        </p:nvSpPr>
        <p:spPr>
          <a:xfrm rot="1741653">
            <a:off x="3877818" y="2396029"/>
            <a:ext cx="1333138" cy="523220"/>
          </a:xfrm>
          <a:prstGeom prst="rect">
            <a:avLst/>
          </a:prstGeom>
          <a:noFill/>
        </p:spPr>
        <p:txBody>
          <a:bodyPr wrap="square" rtlCol="0">
            <a:spAutoFit/>
          </a:bodyPr>
          <a:lstStyle/>
          <a:p>
            <a:pPr algn="ctr"/>
            <a:r>
              <a:rPr lang="en-AU" sz="1400" b="1" dirty="0" smtClean="0">
                <a:solidFill>
                  <a:srgbClr val="425968"/>
                </a:solidFill>
                <a:latin typeface="Arial" panose="020B0604020202020204" pitchFamily="34" charset="0"/>
                <a:cs typeface="Arial" panose="020B0604020202020204" pitchFamily="34" charset="0"/>
              </a:rPr>
              <a:t>Informative &amp; efficient</a:t>
            </a:r>
            <a:endParaRPr lang="en-AU" sz="1400" b="1" dirty="0">
              <a:solidFill>
                <a:srgbClr val="425968"/>
              </a:solidFill>
              <a:latin typeface="Arial" panose="020B0604020202020204" pitchFamily="34" charset="0"/>
              <a:cs typeface="Arial" panose="020B0604020202020204" pitchFamily="34" charset="0"/>
            </a:endParaRPr>
          </a:p>
        </p:txBody>
      </p:sp>
      <p:sp>
        <p:nvSpPr>
          <p:cNvPr id="11" name="TextBox 10"/>
          <p:cNvSpPr txBox="1"/>
          <p:nvPr/>
        </p:nvSpPr>
        <p:spPr>
          <a:xfrm rot="2150546">
            <a:off x="6324708" y="2603894"/>
            <a:ext cx="1286362" cy="523220"/>
          </a:xfrm>
          <a:prstGeom prst="rect">
            <a:avLst/>
          </a:prstGeom>
          <a:noFill/>
        </p:spPr>
        <p:txBody>
          <a:bodyPr wrap="square" rtlCol="0">
            <a:spAutoFit/>
          </a:bodyPr>
          <a:lstStyle/>
          <a:p>
            <a:pPr algn="ctr"/>
            <a:r>
              <a:rPr lang="en-AU" sz="1400" b="1" dirty="0" smtClean="0">
                <a:solidFill>
                  <a:srgbClr val="425968"/>
                </a:solidFill>
                <a:latin typeface="Arial" panose="020B0604020202020204" pitchFamily="34" charset="0"/>
                <a:cs typeface="Arial" panose="020B0604020202020204" pitchFamily="34" charset="0"/>
              </a:rPr>
              <a:t>Respectful &amp; polite</a:t>
            </a:r>
            <a:endParaRPr lang="en-AU" sz="1400" b="1" dirty="0">
              <a:solidFill>
                <a:srgbClr val="425968"/>
              </a:solidFill>
              <a:latin typeface="Arial" panose="020B0604020202020204" pitchFamily="34" charset="0"/>
              <a:cs typeface="Arial" panose="020B0604020202020204" pitchFamily="34" charset="0"/>
            </a:endParaRPr>
          </a:p>
        </p:txBody>
      </p:sp>
      <p:sp>
        <p:nvSpPr>
          <p:cNvPr id="12" name="TextBox 11"/>
          <p:cNvSpPr txBox="1"/>
          <p:nvPr/>
        </p:nvSpPr>
        <p:spPr>
          <a:xfrm rot="19006343">
            <a:off x="7195501" y="4539558"/>
            <a:ext cx="1292895" cy="523220"/>
          </a:xfrm>
          <a:prstGeom prst="rect">
            <a:avLst/>
          </a:prstGeom>
          <a:noFill/>
        </p:spPr>
        <p:txBody>
          <a:bodyPr wrap="square" rtlCol="0">
            <a:spAutoFit/>
          </a:bodyPr>
          <a:lstStyle/>
          <a:p>
            <a:pPr algn="ctr"/>
            <a:r>
              <a:rPr lang="en-AU" sz="1400" b="1" dirty="0" smtClean="0">
                <a:solidFill>
                  <a:srgbClr val="425968"/>
                </a:solidFill>
                <a:latin typeface="Arial" panose="020B0604020202020204" pitchFamily="34" charset="0"/>
                <a:cs typeface="Arial" panose="020B0604020202020204" pitchFamily="34" charset="0"/>
              </a:rPr>
              <a:t>Reliable &amp; consistent</a:t>
            </a:r>
            <a:endParaRPr lang="en-AU" sz="1400" b="1" dirty="0">
              <a:solidFill>
                <a:srgbClr val="425968"/>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49" y="6258126"/>
            <a:ext cx="8623001" cy="365125"/>
          </a:xfrm>
        </p:spPr>
        <p:txBody>
          <a:bodyPr/>
          <a:lstStyle/>
          <a:p>
            <a:r>
              <a:rPr lang="en-AU" dirty="0" smtClean="0"/>
              <a:t>Learning &amp; Business Systems | PLNTS | 1.1 (a) iii Face-to-Face Communication - Develop a cust service statement V10.1 | Slide 9 </a:t>
            </a:r>
            <a:endParaRPr lang="en-US" dirty="0"/>
          </a:p>
        </p:txBody>
      </p:sp>
    </p:spTree>
    <p:extLst>
      <p:ext uri="{BB962C8B-B14F-4D97-AF65-F5344CB8AC3E}">
        <p14:creationId xmlns:p14="http://schemas.microsoft.com/office/powerpoint/2010/main" val="3779992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C96DEE8-1AAA-4F33-BCB0-C52C1A64BA3D}" vid="{B50555E0-7569-4E0B-82AF-93C38F465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3E6E31CEDA1F4C90C5EA7356DECC63" ma:contentTypeVersion="11" ma:contentTypeDescription="Create a new document." ma:contentTypeScope="" ma:versionID="c4e43ea1c6e667d1d2d8fe487dc6595a">
  <xsd:schema xmlns:xsd="http://www.w3.org/2001/XMLSchema" xmlns:xs="http://www.w3.org/2001/XMLSchema" xmlns:p="http://schemas.microsoft.com/office/2006/metadata/properties" xmlns:ns2="fddd792d-8b18-46c1-9838-4ea12bf829f6" xmlns:ns3="7a1bc004-e012-4e16-96bc-814d70b60342" targetNamespace="http://schemas.microsoft.com/office/2006/metadata/properties" ma:root="true" ma:fieldsID="723e757b41520a4c8a66835e854ed7b4" ns2:_="" ns3:_="">
    <xsd:import namespace="fddd792d-8b18-46c1-9838-4ea12bf829f6"/>
    <xsd:import namespace="7a1bc004-e012-4e16-96bc-814d70b603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792d-8b18-46c1-9838-4ea12bf82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bc004-e012-4e16-96bc-814d70b603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1bc004-e012-4e16-96bc-814d70b60342">
      <UserInfo>
        <DisplayName/>
        <AccountId xsi:nil="true"/>
        <AccountType/>
      </UserInfo>
    </SharedWithUsers>
  </documentManagement>
</p:properties>
</file>

<file path=customXml/itemProps1.xml><?xml version="1.0" encoding="utf-8"?>
<ds:datastoreItem xmlns:ds="http://schemas.openxmlformats.org/officeDocument/2006/customXml" ds:itemID="{74792688-C898-422E-8E86-D4B10C76B489}">
  <ds:schemaRefs>
    <ds:schemaRef ds:uri="http://schemas.microsoft.com/sharepoint/v3/contenttype/forms"/>
  </ds:schemaRefs>
</ds:datastoreItem>
</file>

<file path=customXml/itemProps2.xml><?xml version="1.0" encoding="utf-8"?>
<ds:datastoreItem xmlns:ds="http://schemas.openxmlformats.org/officeDocument/2006/customXml" ds:itemID="{54DDD1B1-7F4B-4963-8976-F4C1444F8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792d-8b18-46c1-9838-4ea12bf829f6"/>
    <ds:schemaRef ds:uri="7a1bc004-e012-4e16-96bc-814d70b60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FDD30B-CA59-4EEC-A550-AA922C70C24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fb53b4d-be8c-4e66-9b8a-01aabc82ba27"/>
    <ds:schemaRef ds:uri="http://schemas.openxmlformats.org/package/2006/metadata/core-properties"/>
    <ds:schemaRef ds:uri="5e2542fd-97c6-4ce3-ac10-03ab57539718"/>
    <ds:schemaRef ds:uri="http://www.w3.org/XML/1998/namespace"/>
    <ds:schemaRef ds:uri="7a1bc004-e012-4e16-96bc-814d70b60342"/>
  </ds:schemaRefs>
</ds:datastoreItem>
</file>

<file path=docProps/app.xml><?xml version="1.0" encoding="utf-8"?>
<Properties xmlns="http://schemas.openxmlformats.org/officeDocument/2006/extended-properties" xmlns:vt="http://schemas.openxmlformats.org/officeDocument/2006/docPropsVTypes">
  <Template>Presentation1</Template>
  <TotalTime>267</TotalTime>
  <Words>2079</Words>
  <Application>Microsoft Office PowerPoint</Application>
  <PresentationFormat>On-screen Show (4:3)</PresentationFormat>
  <Paragraphs>248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Courier New</vt:lpstr>
      <vt:lpstr>Monaco</vt:lpstr>
      <vt:lpstr>Montserrat Medium</vt:lpstr>
      <vt:lpstr>System Font Regular</vt:lpstr>
      <vt:lpstr>Office Theme</vt:lpstr>
      <vt:lpstr>Excellence in School Administration framework – Relationships</vt:lpstr>
      <vt:lpstr>Structure of the module</vt:lpstr>
      <vt:lpstr>Delivery</vt:lpstr>
      <vt:lpstr>Outcome of the module – face-to-face Communication</vt:lpstr>
      <vt:lpstr>Outcome of this session – develop a customer service statement</vt:lpstr>
      <vt:lpstr>What is a customer service vision?</vt:lpstr>
      <vt:lpstr>Customer service vision</vt:lpstr>
      <vt:lpstr>What are our customers wanting?</vt:lpstr>
      <vt:lpstr>Developing a customer service vision</vt:lpstr>
      <vt:lpstr>Reflecting on this session – develop a customer service statement</vt:lpstr>
      <vt:lpstr>ESA relationship modules</vt:lpstr>
      <vt:lpstr>Professional learning information, resources and course catalogue for non-teaching staff </vt:lpstr>
      <vt:lpstr>Professional learning for non-teaching staff (PLNTS) catalogue</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School Administration framework – Relationships – 1.1 (a) iii Face-to-face communication - Develop customer service statement</dc:title>
  <dc:creator>Deefholts, John</dc:creator>
  <cp:lastModifiedBy>Deefholts, John</cp:lastModifiedBy>
  <cp:revision>35</cp:revision>
  <cp:lastPrinted>2018-09-13T06:50:27Z</cp:lastPrinted>
  <dcterms:created xsi:type="dcterms:W3CDTF">2019-10-24T03:18:37Z</dcterms:created>
  <dcterms:modified xsi:type="dcterms:W3CDTF">2020-04-07T22:15:11Z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0x010100213E6E31CEDA1F4C90C5EA7356DECC63</vt:lpwstr>
  </property>
  <property fmtid="{D5CDD505-2E9C-101B-9397-08002B2CF9AE}" pid="3" name="Order">
    <vt:r8>173400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