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80" r:id="rId3"/>
    <p:sldId id="281" r:id="rId4"/>
    <p:sldId id="265" r:id="rId5"/>
    <p:sldId id="271" r:id="rId6"/>
    <p:sldId id="276" r:id="rId7"/>
    <p:sldId id="277" r:id="rId8"/>
    <p:sldId id="278" r:id="rId9"/>
    <p:sldId id="272" r:id="rId10"/>
    <p:sldId id="275" r:id="rId11"/>
    <p:sldId id="279" r:id="rId12"/>
  </p:sldIdLst>
  <p:sldSz cx="9144000" cy="5143500" type="screen16x9"/>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341" userDrawn="1">
          <p15:clr>
            <a:srgbClr val="A4A3A4"/>
          </p15:clr>
        </p15:guide>
        <p15:guide id="2" pos="1842" userDrawn="1">
          <p15:clr>
            <a:srgbClr val="A4A3A4"/>
          </p15:clr>
        </p15:guide>
        <p15:guide id="3" orient="horz" pos="2055" userDrawn="1">
          <p15:clr>
            <a:srgbClr val="A4A3A4"/>
          </p15:clr>
        </p15:guide>
        <p15:guide id="4" pos="3041" userDrawn="1">
          <p15:clr>
            <a:srgbClr val="A4A3A4"/>
          </p15:clr>
        </p15:guide>
        <p15:guide id="5" orient="horz" pos="3485" userDrawn="1">
          <p15:clr>
            <a:srgbClr val="A4A3A4"/>
          </p15:clr>
        </p15:guide>
        <p15:guide id="6" orient="horz" pos="2144" userDrawn="1">
          <p15:clr>
            <a:srgbClr val="A4A3A4"/>
          </p15:clr>
        </p15:guide>
        <p15:guide id="7" pos="1897" userDrawn="1">
          <p15:clr>
            <a:srgbClr val="A4A3A4"/>
          </p15:clr>
        </p15:guide>
        <p15:guide id="8" pos="3131" userDrawn="1">
          <p15:clr>
            <a:srgbClr val="A4A3A4"/>
          </p15:clr>
        </p15:guide>
        <p15:guide id="9" orient="horz" pos="3635">
          <p15:clr>
            <a:srgbClr val="A4A3A4"/>
          </p15:clr>
        </p15:guide>
        <p15:guide id="10" orient="horz" pos="2237">
          <p15:clr>
            <a:srgbClr val="A4A3A4"/>
          </p15:clr>
        </p15:guide>
        <p15:guide id="11" pos="1953">
          <p15:clr>
            <a:srgbClr val="A4A3A4"/>
          </p15:clr>
        </p15:guide>
        <p15:guide id="1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C3"/>
    <a:srgbClr val="425968"/>
    <a:srgbClr val="00B178"/>
    <a:srgbClr val="000000"/>
    <a:srgbClr val="FFFFFF"/>
    <a:srgbClr val="E7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8" autoAdjust="0"/>
    <p:restoredTop sz="60224" autoAdjust="0"/>
  </p:normalViewPr>
  <p:slideViewPr>
    <p:cSldViewPr snapToObjects="1">
      <p:cViewPr varScale="1">
        <p:scale>
          <a:sx n="91" d="100"/>
          <a:sy n="91" d="100"/>
        </p:scale>
        <p:origin x="1815" y="57"/>
      </p:cViewPr>
      <p:guideLst>
        <p:guide orient="horz" pos="1620"/>
        <p:guide pos="2880"/>
      </p:guideLst>
    </p:cSldViewPr>
  </p:slideViewPr>
  <p:notesTextViewPr>
    <p:cViewPr>
      <p:scale>
        <a:sx n="86" d="100"/>
        <a:sy n="86" d="100"/>
      </p:scale>
      <p:origin x="0" y="0"/>
    </p:cViewPr>
  </p:notesTextViewPr>
  <p:notesViewPr>
    <p:cSldViewPr snapToObjects="1">
      <p:cViewPr varScale="1">
        <p:scale>
          <a:sx n="109" d="100"/>
          <a:sy n="109" d="100"/>
        </p:scale>
        <p:origin x="1242" y="90"/>
      </p:cViewPr>
      <p:guideLst>
        <p:guide orient="horz" pos="3341"/>
        <p:guide pos="1842"/>
        <p:guide orient="horz" pos="2055"/>
        <p:guide pos="3041"/>
        <p:guide orient="horz" pos="3485"/>
        <p:guide orient="horz" pos="2144"/>
        <p:guide pos="1897"/>
        <p:guide pos="3131"/>
        <p:guide orient="horz" pos="3635"/>
        <p:guide orient="horz" pos="2237"/>
        <p:guide pos="1953"/>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435000" cy="354965"/>
          </a:xfrm>
          <a:prstGeom prst="rect">
            <a:avLst/>
          </a:prstGeom>
        </p:spPr>
        <p:txBody>
          <a:bodyPr vert="horz" lIns="89224" tIns="44612" rIns="89224" bIns="44612" rtlCol="0"/>
          <a:lstStyle>
            <a:lvl1pPr algn="l">
              <a:defRPr sz="1100"/>
            </a:lvl1pPr>
          </a:lstStyle>
          <a:p>
            <a:endParaRPr lang="en-AU"/>
          </a:p>
        </p:txBody>
      </p:sp>
      <p:sp>
        <p:nvSpPr>
          <p:cNvPr id="3" name="Date Placeholder 2"/>
          <p:cNvSpPr>
            <a:spLocks noGrp="1"/>
          </p:cNvSpPr>
          <p:nvPr>
            <p:ph type="dt" idx="1"/>
          </p:nvPr>
        </p:nvSpPr>
        <p:spPr>
          <a:xfrm>
            <a:off x="5797246" y="3"/>
            <a:ext cx="4435000" cy="354965"/>
          </a:xfrm>
          <a:prstGeom prst="rect">
            <a:avLst/>
          </a:prstGeom>
        </p:spPr>
        <p:txBody>
          <a:bodyPr vert="horz" lIns="89224" tIns="44612" rIns="89224" bIns="44612" rtlCol="0"/>
          <a:lstStyle>
            <a:lvl1pPr algn="r">
              <a:defRPr sz="1100"/>
            </a:lvl1pPr>
          </a:lstStyle>
          <a:p>
            <a:fld id="{816A575B-F4C7-4011-A893-9E91E51A3214}" type="datetimeFigureOut">
              <a:rPr lang="en-AU" smtClean="0"/>
              <a:t>30/11/2018</a:t>
            </a:fld>
            <a:endParaRPr lang="en-AU"/>
          </a:p>
        </p:txBody>
      </p:sp>
      <p:sp>
        <p:nvSpPr>
          <p:cNvPr id="4" name="Slide Image Placeholder 3"/>
          <p:cNvSpPr>
            <a:spLocks noGrp="1" noRot="1" noChangeAspect="1"/>
          </p:cNvSpPr>
          <p:nvPr>
            <p:ph type="sldImg" idx="2"/>
          </p:nvPr>
        </p:nvSpPr>
        <p:spPr>
          <a:xfrm>
            <a:off x="2751138" y="531813"/>
            <a:ext cx="4732337" cy="2662237"/>
          </a:xfrm>
          <a:prstGeom prst="rect">
            <a:avLst/>
          </a:prstGeom>
          <a:noFill/>
          <a:ln w="12700">
            <a:solidFill>
              <a:prstClr val="black"/>
            </a:solidFill>
          </a:ln>
        </p:spPr>
        <p:txBody>
          <a:bodyPr vert="horz" lIns="89224" tIns="44612" rIns="89224" bIns="44612" rtlCol="0" anchor="ctr"/>
          <a:lstStyle/>
          <a:p>
            <a:endParaRPr lang="en-AU"/>
          </a:p>
        </p:txBody>
      </p:sp>
      <p:sp>
        <p:nvSpPr>
          <p:cNvPr id="5" name="Notes Placeholder 4"/>
          <p:cNvSpPr>
            <a:spLocks noGrp="1"/>
          </p:cNvSpPr>
          <p:nvPr>
            <p:ph type="body" sz="quarter" idx="3"/>
          </p:nvPr>
        </p:nvSpPr>
        <p:spPr>
          <a:xfrm>
            <a:off x="1023463" y="3372168"/>
            <a:ext cx="8187690" cy="3194685"/>
          </a:xfrm>
          <a:prstGeom prst="rect">
            <a:avLst/>
          </a:prstGeom>
        </p:spPr>
        <p:txBody>
          <a:bodyPr vert="horz" lIns="89224" tIns="44612" rIns="89224" bIns="446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743107"/>
            <a:ext cx="4435000" cy="354965"/>
          </a:xfrm>
          <a:prstGeom prst="rect">
            <a:avLst/>
          </a:prstGeom>
        </p:spPr>
        <p:txBody>
          <a:bodyPr vert="horz" lIns="89224" tIns="44612" rIns="89224" bIns="44612" rtlCol="0" anchor="b"/>
          <a:lstStyle>
            <a:lvl1pPr algn="l">
              <a:defRPr sz="1100"/>
            </a:lvl1pPr>
          </a:lstStyle>
          <a:p>
            <a:endParaRPr lang="en-AU"/>
          </a:p>
        </p:txBody>
      </p:sp>
      <p:sp>
        <p:nvSpPr>
          <p:cNvPr id="7" name="Slide Number Placeholder 6"/>
          <p:cNvSpPr>
            <a:spLocks noGrp="1"/>
          </p:cNvSpPr>
          <p:nvPr>
            <p:ph type="sldNum" sz="quarter" idx="5"/>
          </p:nvPr>
        </p:nvSpPr>
        <p:spPr>
          <a:xfrm>
            <a:off x="5797246" y="6743107"/>
            <a:ext cx="4435000" cy="354965"/>
          </a:xfrm>
          <a:prstGeom prst="rect">
            <a:avLst/>
          </a:prstGeom>
        </p:spPr>
        <p:txBody>
          <a:bodyPr vert="horz" lIns="89224" tIns="44612" rIns="89224" bIns="44612"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nsw.gov.au/teaching-and-learning/professional-learn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defRPr sz="1800" i="1"/>
            </a:pPr>
            <a:r>
              <a:rPr lang="en-AU" sz="1200" b="1" i="0" dirty="0"/>
              <a:t>Note to presenter</a:t>
            </a:r>
          </a:p>
          <a:p>
            <a:pPr defTabSz="1025149">
              <a:lnSpc>
                <a:spcPct val="120000"/>
              </a:lnSpc>
              <a:defRPr sz="1800" i="1"/>
            </a:pPr>
            <a:r>
              <a:rPr lang="en-AU" sz="1200" b="1" i="0" dirty="0"/>
              <a:t>Before commencing this module please read the separate Presenter Notes which outline all  preparation required to successfully present each session</a:t>
            </a:r>
          </a:p>
          <a:p>
            <a:pPr>
              <a:lnSpc>
                <a:spcPct val="120000"/>
              </a:lnSpc>
              <a:defRPr sz="1800" i="1"/>
            </a:pPr>
            <a:endParaRPr lang="en-AU" sz="1200" i="0" dirty="0"/>
          </a:p>
          <a:p>
            <a:pPr>
              <a:lnSpc>
                <a:spcPct val="120000"/>
              </a:lnSpc>
              <a:defRPr sz="1800" i="1"/>
            </a:pPr>
            <a:r>
              <a:rPr lang="en-AU" sz="1200" i="0" dirty="0"/>
              <a:t>Welcome to the second session on Telephone Communication module supporting the Oral Communication focus area of the Excellence in School Administration Framework.</a:t>
            </a:r>
          </a:p>
          <a:p>
            <a:pPr>
              <a:lnSpc>
                <a:spcPct val="120000"/>
              </a:lnSpc>
              <a:defRPr sz="1800" i="1"/>
            </a:pPr>
            <a:endParaRPr lang="en-AU" sz="1200" i="0" dirty="0"/>
          </a:p>
          <a:p>
            <a:pPr>
              <a:lnSpc>
                <a:spcPct val="120000"/>
              </a:lnSpc>
              <a:defRPr sz="1800" i="1"/>
            </a:pPr>
            <a:r>
              <a:rPr lang="en-AU" sz="1200" i="0" dirty="0"/>
              <a:t>This module is one of a series of modules which have been developed to support the implementation of the Framework and contains notes for the presenter and identifies resources for the participants. </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a:p>
        </p:txBody>
      </p:sp>
    </p:spTree>
    <p:extLst>
      <p:ext uri="{BB962C8B-B14F-4D97-AF65-F5344CB8AC3E}">
        <p14:creationId xmlns:p14="http://schemas.microsoft.com/office/powerpoint/2010/main" val="210442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smtClean="0"/>
              <a:t>This module is one of a series of developed resources to support the Excellence in school administration customer relationships framework.</a:t>
            </a:r>
          </a:p>
          <a:p>
            <a:endParaRPr lang="en-AU" i="0" dirty="0" smtClean="0"/>
          </a:p>
          <a:p>
            <a:r>
              <a:rPr lang="en-AU" i="0" dirty="0" smtClean="0"/>
              <a:t>These are all located on the DoE Professional learning</a:t>
            </a:r>
            <a:r>
              <a:rPr lang="en-AU" i="0" baseline="0" dirty="0" smtClean="0"/>
              <a:t> website, School Administrative and Support webpage which can be accessed via the portal, Inside the department A-Z</a:t>
            </a:r>
            <a:r>
              <a:rPr lang="en-AU" i="0" dirty="0" smtClean="0"/>
              <a:t>.</a:t>
            </a:r>
            <a:endParaRPr lang="en-AU" i="0" baseline="0" dirty="0" smtClean="0"/>
          </a:p>
          <a:p>
            <a:endParaRPr lang="en-AU"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u="sng" dirty="0" smtClean="0">
                <a:hlinkClick r:id="rId3"/>
              </a:rPr>
              <a:t>Click here for the Professional Learning website</a:t>
            </a:r>
            <a:endParaRPr lang="en-AU" sz="1200" i="0"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10</a:t>
            </a:fld>
            <a:endParaRPr lang="en-AU"/>
          </a:p>
        </p:txBody>
      </p:sp>
    </p:spTree>
    <p:extLst>
      <p:ext uri="{BB962C8B-B14F-4D97-AF65-F5344CB8AC3E}">
        <p14:creationId xmlns:p14="http://schemas.microsoft.com/office/powerpoint/2010/main" val="273832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SAS staff Reference Groups (SRGs) schedule professional learning that caters for all categories of non-teaching staff in schools across the state. Please refer to the professional learning calendar for events that may assist to build your skills. </a:t>
            </a:r>
          </a:p>
          <a:p>
            <a:pPr>
              <a:lnSpc>
                <a:spcPct val="120000"/>
              </a:lnSpc>
              <a:defRPr sz="1800" i="1"/>
            </a:pPr>
            <a:endParaRPr lang="en-AU" sz="1200" i="0" dirty="0" smtClean="0"/>
          </a:p>
          <a:p>
            <a:pPr marL="0" marR="0" indent="0" algn="l" defTabSz="914400" rtl="0" eaLnBrk="1" fontAlgn="auto" latinLnBrk="0" hangingPunct="1">
              <a:lnSpc>
                <a:spcPct val="120000"/>
              </a:lnSpc>
              <a:spcBef>
                <a:spcPts val="0"/>
              </a:spcBef>
              <a:spcAft>
                <a:spcPts val="0"/>
              </a:spcAft>
              <a:buClrTx/>
              <a:buSzTx/>
              <a:buFontTx/>
              <a:buNone/>
              <a:tabLst/>
              <a:defRPr sz="1800" i="1"/>
            </a:pPr>
            <a:r>
              <a:rPr lang="en-AU" sz="1200" i="0" dirty="0" smtClean="0"/>
              <a:t>The calendar and SRG committee contact details are available for all SAS staff and can be found on the School Administrative and Support Staff webpage on the DoE Professional Learning website</a:t>
            </a:r>
            <a:r>
              <a:rPr lang="en-AU" sz="1200" i="0" baseline="0" dirty="0" smtClean="0"/>
              <a:t> which can be accessed via the portal, Inside the department A-Z</a:t>
            </a:r>
            <a:r>
              <a:rPr lang="en-AU" sz="1200" i="0" dirty="0" smtClean="0"/>
              <a:t>.</a:t>
            </a:r>
            <a:endParaRPr lang="en-AU" sz="1200" i="0" baseline="0" dirty="0" smtClean="0"/>
          </a:p>
          <a:p>
            <a:pPr>
              <a:lnSpc>
                <a:spcPct val="120000"/>
              </a:lnSpc>
              <a:defRPr sz="1800" i="1"/>
            </a:pPr>
            <a:r>
              <a:rPr lang="en-AU" sz="1200" i="0" dirty="0" smtClean="0"/>
              <a:t> </a:t>
            </a:r>
          </a:p>
          <a:p>
            <a:pPr>
              <a:lnSpc>
                <a:spcPct val="120000"/>
              </a:lnSpc>
              <a:defRPr sz="1800" i="1"/>
            </a:pPr>
            <a:endParaRPr lang="en-AU" sz="1200" i="0" dirty="0" smtClean="0"/>
          </a:p>
          <a:p>
            <a:pPr>
              <a:lnSpc>
                <a:spcPct val="120000"/>
              </a:lnSpc>
              <a:defRPr sz="1800" b="1" i="1"/>
            </a:pPr>
            <a:r>
              <a:rPr lang="en-AU" sz="1200" i="0" dirty="0" smtClean="0"/>
              <a:t>Thank you for participating in this session.</a:t>
            </a:r>
          </a:p>
          <a:p>
            <a:endParaRPr lang="en-AU" sz="700" dirty="0"/>
          </a:p>
        </p:txBody>
      </p:sp>
      <p:sp>
        <p:nvSpPr>
          <p:cNvPr id="4" name="Slide Number Placeholder 3"/>
          <p:cNvSpPr>
            <a:spLocks noGrp="1"/>
          </p:cNvSpPr>
          <p:nvPr>
            <p:ph type="sldNum" sz="quarter" idx="10"/>
          </p:nvPr>
        </p:nvSpPr>
        <p:spPr/>
        <p:txBody>
          <a:bodyPr/>
          <a:lstStyle/>
          <a:p>
            <a:fld id="{6A09040B-DA09-4C58-8D66-C8AD5AEB9F52}" type="slidenum">
              <a:rPr lang="en-AU" smtClean="0"/>
              <a:t>11</a:t>
            </a:fld>
            <a:endParaRPr lang="en-AU"/>
          </a:p>
        </p:txBody>
      </p:sp>
    </p:spTree>
    <p:extLst>
      <p:ext uri="{BB962C8B-B14F-4D97-AF65-F5344CB8AC3E}">
        <p14:creationId xmlns:p14="http://schemas.microsoft.com/office/powerpoint/2010/main" val="147679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Presenter</a:t>
            </a:r>
            <a:r>
              <a:rPr lang="en-AU" b="1" baseline="0" dirty="0" smtClean="0"/>
              <a:t> to give an overview as per slide</a:t>
            </a:r>
            <a:endParaRPr lang="en-AU" b="1"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a:p>
        </p:txBody>
      </p:sp>
    </p:spTree>
    <p:extLst>
      <p:ext uri="{BB962C8B-B14F-4D97-AF65-F5344CB8AC3E}">
        <p14:creationId xmlns:p14="http://schemas.microsoft.com/office/powerpoint/2010/main" val="184500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Presenter to give an overview as per</a:t>
            </a:r>
            <a:r>
              <a:rPr lang="en-AU" b="1" baseline="0" dirty="0" smtClean="0"/>
              <a:t> slide</a:t>
            </a:r>
            <a:endParaRPr lang="en-AU" b="1" dirty="0"/>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a:p>
        </p:txBody>
      </p:sp>
    </p:spTree>
    <p:extLst>
      <p:ext uri="{BB962C8B-B14F-4D97-AF65-F5344CB8AC3E}">
        <p14:creationId xmlns:p14="http://schemas.microsoft.com/office/powerpoint/2010/main" val="33478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At the completion of this module you should be able to:</a:t>
            </a:r>
          </a:p>
          <a:p>
            <a:pPr marL="177451" indent="-177451">
              <a:lnSpc>
                <a:spcPct val="120000"/>
              </a:lnSpc>
              <a:buSzPct val="75000"/>
              <a:buFont typeface="Arial" panose="020B0604020202020204" pitchFamily="34" charset="0"/>
              <a:buChar char="•"/>
              <a:defRPr sz="1800" i="1"/>
            </a:pPr>
            <a:r>
              <a:rPr lang="en-AU" sz="1200" i="0" dirty="0"/>
              <a:t>describe the skills necessary to deliver oral communication and demonstrate these skills in a professional manner to meet the needs of all customers including those from diverse language, cultural, religious and socio-economic backgrounds.</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a:p>
        </p:txBody>
      </p:sp>
    </p:spTree>
    <p:extLst>
      <p:ext uri="{BB962C8B-B14F-4D97-AF65-F5344CB8AC3E}">
        <p14:creationId xmlns:p14="http://schemas.microsoft.com/office/powerpoint/2010/main" val="287009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At the completion of this session you should be able to: </a:t>
            </a:r>
          </a:p>
          <a:p>
            <a:pPr marL="249168" indent="-249168">
              <a:lnSpc>
                <a:spcPct val="120000"/>
              </a:lnSpc>
              <a:buSzPct val="75000"/>
              <a:buChar char="•"/>
              <a:defRPr sz="1800" i="1"/>
            </a:pPr>
            <a:r>
              <a:rPr lang="en-AU" sz="1200" i="0" dirty="0"/>
              <a:t>develop school telephone communication procedures.</a:t>
            </a:r>
          </a:p>
          <a:p>
            <a:endParaRPr lang="en-AU" sz="700" dirty="0"/>
          </a:p>
        </p:txBody>
      </p:sp>
      <p:sp>
        <p:nvSpPr>
          <p:cNvPr id="4" name="Slide Number Placeholder 3"/>
          <p:cNvSpPr>
            <a:spLocks noGrp="1"/>
          </p:cNvSpPr>
          <p:nvPr>
            <p:ph type="sldNum" sz="quarter" idx="10"/>
          </p:nvPr>
        </p:nvSpPr>
        <p:spPr/>
        <p:txBody>
          <a:bodyPr/>
          <a:lstStyle/>
          <a:p>
            <a:fld id="{6A09040B-DA09-4C58-8D66-C8AD5AEB9F52}" type="slidenum">
              <a:rPr lang="en-AU" smtClean="0"/>
              <a:t>5</a:t>
            </a:fld>
            <a:endParaRPr lang="en-AU"/>
          </a:p>
        </p:txBody>
      </p:sp>
    </p:spTree>
    <p:extLst>
      <p:ext uri="{BB962C8B-B14F-4D97-AF65-F5344CB8AC3E}">
        <p14:creationId xmlns:p14="http://schemas.microsoft.com/office/powerpoint/2010/main" val="2456658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Good telephone communication procedures will clearly explain the acceptable practice in your school for answering and dealing with customers over the phone.</a:t>
            </a:r>
          </a:p>
          <a:p>
            <a:pPr>
              <a:lnSpc>
                <a:spcPct val="120000"/>
              </a:lnSpc>
              <a:defRPr sz="1800" i="1"/>
            </a:pPr>
            <a:r>
              <a:rPr lang="en-AU" sz="1200" i="0" dirty="0"/>
              <a:t>They should be clear, specific and contain step-by-step instructions or information for staff in effectively answering the phones.</a:t>
            </a:r>
          </a:p>
          <a:p>
            <a:pPr>
              <a:lnSpc>
                <a:spcPct val="120000"/>
              </a:lnSpc>
              <a:defRPr sz="1800" i="1"/>
            </a:pPr>
            <a:endParaRPr lang="en-AU" sz="1200" i="0" dirty="0"/>
          </a:p>
          <a:p>
            <a:pPr>
              <a:lnSpc>
                <a:spcPct val="120000"/>
              </a:lnSpc>
              <a:defRPr sz="1800" i="1"/>
            </a:pPr>
            <a:r>
              <a:rPr lang="en-AU" sz="1200" i="0" dirty="0"/>
              <a:t>Every school should have a telephone list of all staff, whether full time or part time, who work in that school. This list can be printed or stored electronically. </a:t>
            </a:r>
          </a:p>
          <a:p>
            <a:pPr>
              <a:lnSpc>
                <a:spcPct val="120000"/>
              </a:lnSpc>
              <a:defRPr sz="1800" i="1"/>
            </a:pPr>
            <a:r>
              <a:rPr lang="en-AU" sz="1200" i="0" dirty="0"/>
              <a:t>Points to consider for a user friendly telephone list:</a:t>
            </a:r>
          </a:p>
          <a:p>
            <a:pPr marL="249168" indent="-249168">
              <a:lnSpc>
                <a:spcPct val="120000"/>
              </a:lnSpc>
              <a:buSzPct val="75000"/>
              <a:buChar char="•"/>
              <a:defRPr sz="1800" i="1"/>
            </a:pPr>
            <a:r>
              <a:rPr lang="en-AU" sz="1200" i="0" dirty="0"/>
              <a:t>is it printed or stored securely online</a:t>
            </a:r>
          </a:p>
          <a:p>
            <a:pPr marL="249168" indent="-249168">
              <a:lnSpc>
                <a:spcPct val="120000"/>
              </a:lnSpc>
              <a:buSzPct val="75000"/>
              <a:buChar char="•"/>
              <a:defRPr sz="1800" i="1"/>
            </a:pPr>
            <a:r>
              <a:rPr lang="en-AU" sz="1200" i="0" dirty="0"/>
              <a:t>is it easily accessible for all staff</a:t>
            </a:r>
          </a:p>
          <a:p>
            <a:pPr marL="249168" indent="-249168">
              <a:lnSpc>
                <a:spcPct val="120000"/>
              </a:lnSpc>
              <a:buSzPct val="75000"/>
              <a:buChar char="•"/>
              <a:defRPr sz="1800" i="1"/>
            </a:pPr>
            <a:r>
              <a:rPr lang="en-AU" sz="1200" i="0" dirty="0"/>
              <a:t>is it in alphabetical order: last name, faculty, room</a:t>
            </a:r>
          </a:p>
          <a:p>
            <a:pPr marL="249168" indent="-249168">
              <a:lnSpc>
                <a:spcPct val="120000"/>
              </a:lnSpc>
              <a:buSzPct val="75000"/>
              <a:buChar char="•"/>
              <a:defRPr sz="1800" i="1"/>
            </a:pPr>
            <a:r>
              <a:rPr lang="en-AU" sz="1200" i="0" dirty="0"/>
              <a:t>how often should it be updated – once a term, semester, year or as staff changes are made?</a:t>
            </a:r>
          </a:p>
          <a:p>
            <a:pPr>
              <a:lnSpc>
                <a:spcPct val="120000"/>
              </a:lnSpc>
              <a:defRPr sz="1800" i="1"/>
            </a:pPr>
            <a:endParaRPr lang="en-AU" sz="1200" i="0" dirty="0"/>
          </a:p>
          <a:p>
            <a:pPr>
              <a:lnSpc>
                <a:spcPct val="120000"/>
              </a:lnSpc>
              <a:defRPr sz="1800" b="1"/>
            </a:pPr>
            <a:r>
              <a:rPr lang="en-AU" sz="1200" i="0" dirty="0"/>
              <a:t>Activity (3 minutes)</a:t>
            </a:r>
          </a:p>
          <a:p>
            <a:pPr>
              <a:lnSpc>
                <a:spcPct val="120000"/>
              </a:lnSpc>
              <a:defRPr sz="1800" b="1"/>
            </a:pPr>
            <a:r>
              <a:rPr lang="en-AU" sz="1200" i="0" dirty="0"/>
              <a:t>Ask participants to discuss in pairs what details you think should be included in a school telephone list.</a:t>
            </a:r>
          </a:p>
          <a:p>
            <a:pPr>
              <a:lnSpc>
                <a:spcPct val="120000"/>
              </a:lnSpc>
              <a:defRPr sz="1800" b="1"/>
            </a:pPr>
            <a:endParaRPr lang="en-AU" sz="1200" i="0" dirty="0"/>
          </a:p>
          <a:p>
            <a:pPr>
              <a:lnSpc>
                <a:spcPct val="120000"/>
              </a:lnSpc>
              <a:defRPr sz="1800" i="1"/>
            </a:pPr>
            <a:r>
              <a:rPr lang="en-AU" sz="1200" b="1" i="0" dirty="0"/>
              <a:t>Q: </a:t>
            </a:r>
            <a:r>
              <a:rPr lang="en-AU" sz="1200" i="0" dirty="0"/>
              <a:t>Would anyone like to share their list of details to include in a telephone list?</a:t>
            </a:r>
          </a:p>
          <a:p>
            <a:pPr>
              <a:lnSpc>
                <a:spcPct val="120000"/>
              </a:lnSpc>
              <a:defRPr sz="1800" b="1"/>
            </a:pPr>
            <a:r>
              <a:rPr lang="en-AU" sz="1200" i="0" dirty="0"/>
              <a:t>A:</a:t>
            </a:r>
          </a:p>
          <a:p>
            <a:pPr marL="249168" indent="-249168">
              <a:lnSpc>
                <a:spcPct val="120000"/>
              </a:lnSpc>
              <a:buSzPct val="75000"/>
              <a:buChar char="•"/>
              <a:defRPr sz="1800" i="1"/>
            </a:pPr>
            <a:r>
              <a:rPr lang="en-AU" sz="1200" i="0" dirty="0"/>
              <a:t>full name of staff member (including other names i.e. married name)</a:t>
            </a:r>
          </a:p>
          <a:p>
            <a:pPr marL="249168" indent="-249168">
              <a:lnSpc>
                <a:spcPct val="120000"/>
              </a:lnSpc>
              <a:buSzPct val="75000"/>
              <a:buChar char="•"/>
              <a:defRPr sz="1800" i="1"/>
            </a:pPr>
            <a:r>
              <a:rPr lang="en-AU" sz="1200" i="0" dirty="0"/>
              <a:t>title e.g. head teacher, deputy principal</a:t>
            </a:r>
          </a:p>
          <a:p>
            <a:pPr marL="249168" indent="-249168">
              <a:lnSpc>
                <a:spcPct val="120000"/>
              </a:lnSpc>
              <a:buSzPct val="75000"/>
              <a:buChar char="•"/>
              <a:defRPr sz="1800" i="1"/>
            </a:pPr>
            <a:r>
              <a:rPr lang="en-AU" sz="1200" i="0" dirty="0"/>
              <a:t>extension number they can be contacted on</a:t>
            </a:r>
          </a:p>
          <a:p>
            <a:pPr marL="192216" indent="-192216">
              <a:lnSpc>
                <a:spcPct val="120000"/>
              </a:lnSpc>
              <a:buFont typeface="Arial" panose="020B0604020202020204" pitchFamily="34" charset="0"/>
              <a:buChar char="•"/>
              <a:defRPr sz="1800" i="1"/>
            </a:pPr>
            <a:r>
              <a:rPr lang="en-AU" sz="1200" i="0" dirty="0"/>
              <a:t>other activities they are responsible for e.g. sport coordinator, student wellbeing officer</a:t>
            </a:r>
          </a:p>
        </p:txBody>
      </p:sp>
      <p:sp>
        <p:nvSpPr>
          <p:cNvPr id="4" name="Slide Number Placeholder 3"/>
          <p:cNvSpPr>
            <a:spLocks noGrp="1"/>
          </p:cNvSpPr>
          <p:nvPr>
            <p:ph type="sldNum" sz="quarter" idx="10"/>
          </p:nvPr>
        </p:nvSpPr>
        <p:spPr/>
        <p:txBody>
          <a:bodyPr/>
          <a:lstStyle/>
          <a:p>
            <a:fld id="{6A09040B-DA09-4C58-8D66-C8AD5AEB9F52}" type="slidenum">
              <a:rPr lang="en-AU" smtClean="0"/>
              <a:t>6</a:t>
            </a:fld>
            <a:endParaRPr lang="en-AU"/>
          </a:p>
        </p:txBody>
      </p:sp>
    </p:spTree>
    <p:extLst>
      <p:ext uri="{BB962C8B-B14F-4D97-AF65-F5344CB8AC3E}">
        <p14:creationId xmlns:p14="http://schemas.microsoft.com/office/powerpoint/2010/main" val="127769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i="1"/>
            </a:pPr>
            <a:r>
              <a:rPr lang="en-AU" sz="1200" i="0" dirty="0"/>
              <a:t>The items we are going to discuss now are standard procedures that will be a good guide for all staff in what is expected in telephone communication at your school.</a:t>
            </a:r>
          </a:p>
          <a:p>
            <a:pPr>
              <a:defRPr sz="1800" i="1"/>
            </a:pPr>
            <a:endParaRPr lang="en-AU" sz="1200" i="0" dirty="0"/>
          </a:p>
          <a:p>
            <a:pPr>
              <a:defRPr sz="1800" i="1"/>
            </a:pPr>
            <a:r>
              <a:rPr lang="en-AU" sz="1200" b="1" i="0" dirty="0"/>
              <a:t>Click to transition slide to next point</a:t>
            </a:r>
          </a:p>
          <a:p>
            <a:pPr>
              <a:defRPr sz="1800" i="1"/>
            </a:pPr>
            <a:r>
              <a:rPr lang="en-AU" sz="1200" i="0" dirty="0"/>
              <a:t>As we discussed in the last session, there will be an agreed number of rings before a phone is answered by anyone nearby. </a:t>
            </a:r>
          </a:p>
          <a:p>
            <a:pPr>
              <a:defRPr sz="1800" i="1"/>
            </a:pPr>
            <a:endParaRPr lang="en-AU" sz="1200" i="0" dirty="0"/>
          </a:p>
          <a:p>
            <a:pPr defTabSz="1025149">
              <a:defRPr sz="1800" i="1"/>
            </a:pPr>
            <a:r>
              <a:rPr lang="en-AU" sz="1200" b="1" i="0" dirty="0"/>
              <a:t>Click to transition slide to next point</a:t>
            </a:r>
          </a:p>
          <a:p>
            <a:pPr>
              <a:defRPr sz="1800" i="1"/>
            </a:pPr>
            <a:r>
              <a:rPr lang="en-AU" sz="1200" i="0" dirty="0"/>
              <a:t>The greeting should be agreed upon in consultation with the administrative team, the SAM and principal and included in these procedures.</a:t>
            </a:r>
          </a:p>
          <a:p>
            <a:pPr>
              <a:defRPr sz="1800" i="1"/>
            </a:pPr>
            <a:endParaRPr lang="en-AU" sz="1200" i="0" dirty="0"/>
          </a:p>
          <a:p>
            <a:pPr defTabSz="1025149">
              <a:defRPr sz="1800" i="1"/>
            </a:pPr>
            <a:r>
              <a:rPr lang="en-AU" sz="1200" b="1" i="0" dirty="0"/>
              <a:t>Click to transition slide to next point</a:t>
            </a:r>
          </a:p>
          <a:p>
            <a:pPr>
              <a:defRPr sz="1800" i="1"/>
            </a:pPr>
            <a:r>
              <a:rPr lang="en-AU" sz="1200" i="0" dirty="0"/>
              <a:t>When answering telephone calls staff should take messages and assure the caller they will relay the message to the relevant person asap via an agreed method:</a:t>
            </a:r>
          </a:p>
          <a:p>
            <a:pPr marL="249168" indent="-249168">
              <a:buSzPct val="75000"/>
              <a:buChar char="•"/>
              <a:defRPr sz="1800" i="1"/>
            </a:pPr>
            <a:r>
              <a:rPr lang="en-AU" sz="1200" i="0" dirty="0"/>
              <a:t>discuss with your principal and/or other staff the preferred method of delivering telephone messages</a:t>
            </a:r>
          </a:p>
          <a:p>
            <a:pPr marL="249168" indent="-249168">
              <a:buSzPct val="75000"/>
              <a:buChar char="•"/>
              <a:defRPr sz="1800" i="1"/>
            </a:pPr>
            <a:r>
              <a:rPr lang="en-AU" sz="1200" i="0" dirty="0"/>
              <a:t>write down the message and keep all message formats standard</a:t>
            </a:r>
          </a:p>
          <a:p>
            <a:pPr marL="249168" indent="-249168">
              <a:buSzPct val="75000"/>
              <a:buChar char="•"/>
              <a:defRPr sz="1800" i="1"/>
            </a:pPr>
            <a:r>
              <a:rPr lang="en-AU" sz="1200" i="0" dirty="0"/>
              <a:t>repeating back the caller’s message demonstrates understanding</a:t>
            </a:r>
          </a:p>
          <a:p>
            <a:pPr marL="249168" indent="-249168">
              <a:buSzPct val="75000"/>
              <a:buChar char="•"/>
              <a:defRPr sz="1800" i="1"/>
            </a:pPr>
            <a:r>
              <a:rPr lang="en-AU" sz="1200" i="0" dirty="0"/>
              <a:t>the purpose of repeating back the message is either to get additional information or to verify with the person what they said. If you repeat the information accurately, the person can confirm that you do understand. If you restate inaccurately or miss important details, the person can add information you need to relay </a:t>
            </a:r>
          </a:p>
          <a:p>
            <a:pPr marL="249168" indent="-249168">
              <a:buSzPct val="75000"/>
              <a:buChar char="•"/>
              <a:defRPr sz="1800" i="1"/>
            </a:pPr>
            <a:r>
              <a:rPr lang="en-AU" sz="1200" i="0" dirty="0"/>
              <a:t>deliver the message as soon as practical via the agreed method </a:t>
            </a:r>
          </a:p>
          <a:p>
            <a:pPr marL="249168" indent="-249168">
              <a:buSzPct val="75000"/>
              <a:buChar char="•"/>
              <a:defRPr sz="1800" i="1"/>
            </a:pPr>
            <a:r>
              <a:rPr lang="en-AU" sz="1200" i="0" dirty="0"/>
              <a:t>keep a trail of any history of the message</a:t>
            </a:r>
          </a:p>
          <a:p>
            <a:pPr marL="249168" indent="-249168">
              <a:buSzPct val="75000"/>
              <a:buChar char="•"/>
              <a:defRPr sz="1800" i="1"/>
            </a:pPr>
            <a:r>
              <a:rPr lang="en-AU" sz="1200" i="0" dirty="0"/>
              <a:t>if the staff member is unavailable for any length of time, offer an alternative contact.</a:t>
            </a:r>
          </a:p>
          <a:p>
            <a:pPr marL="249168" indent="-249168">
              <a:buSzPct val="75000"/>
              <a:buChar char="•"/>
              <a:defRPr sz="1800" i="1"/>
            </a:pPr>
            <a:endParaRPr lang="en-AU" sz="1200" i="0" dirty="0"/>
          </a:p>
          <a:p>
            <a:pPr>
              <a:defRPr sz="1800" b="1"/>
            </a:pPr>
            <a:r>
              <a:rPr lang="en-AU" sz="1200" i="0" dirty="0"/>
              <a:t>Q:</a:t>
            </a:r>
          </a:p>
          <a:p>
            <a:pPr>
              <a:defRPr sz="1800" i="1"/>
            </a:pPr>
            <a:r>
              <a:rPr lang="en-AU" sz="1200" i="0" dirty="0"/>
              <a:t>What do you think should be the standard details to include in a message?</a:t>
            </a:r>
          </a:p>
          <a:p>
            <a:pPr>
              <a:defRPr sz="1800" b="1"/>
            </a:pPr>
            <a:r>
              <a:rPr lang="en-AU" sz="1200" i="0" dirty="0"/>
              <a:t>A:</a:t>
            </a:r>
          </a:p>
          <a:p>
            <a:pPr marL="249168" indent="-249168">
              <a:buSzPct val="75000"/>
              <a:buChar char="•"/>
              <a:defRPr sz="1800" i="1"/>
            </a:pPr>
            <a:r>
              <a:rPr lang="en-AU" sz="1200" i="0" dirty="0"/>
              <a:t>caller name</a:t>
            </a:r>
          </a:p>
          <a:p>
            <a:pPr marL="249168" indent="-249168">
              <a:buSzPct val="75000"/>
              <a:buChar char="•"/>
              <a:defRPr sz="1800" i="1"/>
            </a:pPr>
            <a:r>
              <a:rPr lang="en-AU" sz="1200" i="0" dirty="0"/>
              <a:t>date of call</a:t>
            </a:r>
          </a:p>
          <a:p>
            <a:pPr marL="249168" indent="-249168">
              <a:buSzPct val="75000"/>
              <a:buChar char="•"/>
              <a:defRPr sz="1800" i="1"/>
            </a:pPr>
            <a:r>
              <a:rPr lang="en-AU" sz="1200" i="0" dirty="0"/>
              <a:t>time of call</a:t>
            </a:r>
          </a:p>
          <a:p>
            <a:pPr marL="249168" indent="-249168">
              <a:buSzPct val="75000"/>
              <a:buChar char="•"/>
              <a:defRPr sz="1800" i="1"/>
            </a:pPr>
            <a:r>
              <a:rPr lang="en-AU" sz="1200" i="0" dirty="0"/>
              <a:t>person requested</a:t>
            </a:r>
          </a:p>
          <a:p>
            <a:pPr marL="249168" indent="-249168">
              <a:buSzPct val="75000"/>
              <a:buChar char="•"/>
              <a:defRPr sz="1800" i="1"/>
            </a:pPr>
            <a:r>
              <a:rPr lang="en-AU" sz="1200" i="0" dirty="0"/>
              <a:t>brief description of what the caller wanted</a:t>
            </a:r>
          </a:p>
          <a:p>
            <a:pPr marL="249168" indent="-249168">
              <a:buSzPct val="75000"/>
              <a:buChar char="•"/>
              <a:defRPr sz="1800" i="1"/>
            </a:pPr>
            <a:r>
              <a:rPr lang="en-AU" sz="1200" i="0" dirty="0"/>
              <a:t>best contact phone number for caller</a:t>
            </a:r>
          </a:p>
          <a:p>
            <a:pPr marL="249168" indent="-249168">
              <a:buSzPct val="75000"/>
              <a:buChar char="•"/>
              <a:defRPr sz="1800" i="1"/>
            </a:pPr>
            <a:r>
              <a:rPr lang="en-AU" sz="1200" i="0" dirty="0"/>
              <a:t>name of person taking message</a:t>
            </a:r>
          </a:p>
          <a:p>
            <a:pPr marL="249168" indent="-249168">
              <a:buSzPct val="75000"/>
              <a:buChar char="•"/>
              <a:defRPr sz="1800" i="1"/>
            </a:pPr>
            <a:endParaRPr lang="en-AU" sz="1200" i="0" dirty="0"/>
          </a:p>
          <a:p>
            <a:pPr defTabSz="1025149">
              <a:defRPr sz="1800" i="1"/>
            </a:pPr>
            <a:r>
              <a:rPr lang="en-AU" sz="1200" b="1" i="0" dirty="0"/>
              <a:t>Click to transition slide to next point</a:t>
            </a:r>
          </a:p>
          <a:p>
            <a:pPr>
              <a:defRPr sz="1800" i="1"/>
            </a:pPr>
            <a:r>
              <a:rPr lang="en-AU" sz="1200" i="0" dirty="0"/>
              <a:t>What are the protocols for transferring calls at your school? </a:t>
            </a:r>
          </a:p>
          <a:p>
            <a:pPr>
              <a:defRPr sz="1800" i="1"/>
            </a:pPr>
            <a:r>
              <a:rPr lang="en-AU" sz="1200" i="0" dirty="0"/>
              <a:t>Do staff take responsibility for the calls that they answer or forward to someone else?</a:t>
            </a:r>
          </a:p>
          <a:p>
            <a:pPr>
              <a:defRPr sz="1800" i="1"/>
            </a:pPr>
            <a:r>
              <a:rPr lang="en-AU" sz="1200" i="0" dirty="0"/>
              <a:t>Include in the procedures what staff are expected to do with calls.</a:t>
            </a:r>
          </a:p>
          <a:p>
            <a:pPr>
              <a:defRPr sz="1800" i="1"/>
            </a:pPr>
            <a:r>
              <a:rPr lang="en-AU" sz="1200" i="0" dirty="0"/>
              <a:t>Some examples are:</a:t>
            </a:r>
          </a:p>
          <a:p>
            <a:pPr marL="249168" indent="-249168">
              <a:buSzPct val="75000"/>
              <a:buChar char="•"/>
              <a:defRPr sz="1800" i="1"/>
            </a:pPr>
            <a:r>
              <a:rPr lang="en-AU" sz="1200" i="0" dirty="0"/>
              <a:t>do not transfer calls if you can help the caller to find a resolution to their problem in an effective and efficient manner. Where necessary ask the caller if you can place them on hold while you find the answer to their question or ask them for a number where you can call them back</a:t>
            </a:r>
          </a:p>
          <a:p>
            <a:pPr marL="249168" indent="-249168">
              <a:buSzPct val="75000"/>
              <a:buChar char="•"/>
              <a:defRPr sz="1800" i="1"/>
            </a:pPr>
            <a:r>
              <a:rPr lang="en-AU" sz="1200" i="0" dirty="0"/>
              <a:t>try to help the person by looking up a phone number, transferring the call to the right person, or find out the correct information</a:t>
            </a:r>
          </a:p>
          <a:p>
            <a:pPr marL="249168" indent="-249168">
              <a:buSzPct val="75000"/>
              <a:buChar char="•"/>
              <a:defRPr sz="1800" i="1"/>
            </a:pPr>
            <a:r>
              <a:rPr lang="en-AU" sz="1200" i="0" dirty="0"/>
              <a:t>advise the caller that you are putting them on hold. Place the caller on hold while you place calls to get necessary information to assist the caller</a:t>
            </a:r>
          </a:p>
          <a:p>
            <a:pPr marL="249168" indent="-249168">
              <a:buSzPct val="75000"/>
              <a:buChar char="•"/>
              <a:defRPr sz="1800" i="1"/>
            </a:pPr>
            <a:r>
              <a:rPr lang="en-AU" sz="1200" i="0" dirty="0"/>
              <a:t>if the transferred call is not answered promptly return to the caller and explain the situation and take a message.</a:t>
            </a:r>
          </a:p>
          <a:p>
            <a:pPr marL="249168" indent="-249168">
              <a:buSzPct val="75000"/>
              <a:buChar char="•"/>
              <a:defRPr sz="1800" i="1"/>
            </a:pPr>
            <a:endParaRPr lang="en-AU" sz="1200" i="0" dirty="0"/>
          </a:p>
          <a:p>
            <a:pPr>
              <a:defRPr sz="1800" i="1"/>
            </a:pPr>
            <a:r>
              <a:rPr lang="en-AU" sz="1200" b="1" i="0" dirty="0"/>
              <a:t>Click to transition slide to next point</a:t>
            </a:r>
          </a:p>
          <a:p>
            <a:pPr>
              <a:defRPr sz="1800" i="1"/>
            </a:pPr>
            <a:r>
              <a:rPr lang="en-AU" sz="1200" i="0" dirty="0"/>
              <a:t>Ensure staff are aware of their obligations in regard to not giving out any personal information about students or staff as we discussed in the previous session.</a:t>
            </a:r>
          </a:p>
          <a:p>
            <a:pPr>
              <a:defRPr sz="1800" i="1"/>
            </a:pPr>
            <a:endParaRPr lang="en-AU" sz="1200" i="0" dirty="0"/>
          </a:p>
          <a:p>
            <a:pPr defTabSz="1025149">
              <a:defRPr sz="1800" i="1"/>
            </a:pPr>
            <a:r>
              <a:rPr lang="en-AU" sz="1200" b="1" i="0" dirty="0"/>
              <a:t>Click to transition slide to next point</a:t>
            </a:r>
          </a:p>
          <a:p>
            <a:pPr>
              <a:defRPr sz="1800" i="1"/>
            </a:pPr>
            <a:r>
              <a:rPr lang="en-AU" sz="1200" i="0" dirty="0"/>
              <a:t>Include outgoing calls and what staff need to know when making outgoing calls:</a:t>
            </a:r>
          </a:p>
          <a:p>
            <a:pPr marL="249168" indent="-249168">
              <a:buSzPct val="75000"/>
              <a:buChar char="•"/>
              <a:defRPr sz="1800" i="1"/>
            </a:pPr>
            <a:r>
              <a:rPr lang="en-AU" sz="1200" i="0" dirty="0"/>
              <a:t>should they leave the main office number if they have to leave a message</a:t>
            </a:r>
          </a:p>
          <a:p>
            <a:pPr marL="249168" indent="-249168">
              <a:buSzPct val="75000"/>
              <a:buChar char="•"/>
              <a:defRPr sz="1800" i="1"/>
            </a:pPr>
            <a:r>
              <a:rPr lang="en-AU" sz="1200" i="0" dirty="0"/>
              <a:t>can they let the office know if someone is going to call them back?</a:t>
            </a:r>
          </a:p>
          <a:p>
            <a:pPr>
              <a:defRPr sz="1800" i="1"/>
            </a:pPr>
            <a:r>
              <a:rPr lang="en-AU" sz="1200" i="0" dirty="0"/>
              <a:t>These are all good points to include in your procedures.</a:t>
            </a:r>
          </a:p>
          <a:p>
            <a:endParaRPr lang="en-AU" sz="700" i="0" dirty="0"/>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a:p>
        </p:txBody>
      </p:sp>
    </p:spTree>
    <p:extLst>
      <p:ext uri="{BB962C8B-B14F-4D97-AF65-F5344CB8AC3E}">
        <p14:creationId xmlns:p14="http://schemas.microsoft.com/office/powerpoint/2010/main" val="84650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b="1"/>
            </a:pPr>
            <a:r>
              <a:rPr lang="en-AU" sz="1200" i="0" dirty="0"/>
              <a:t>Activity (10 minutes)</a:t>
            </a:r>
          </a:p>
          <a:p>
            <a:pPr>
              <a:lnSpc>
                <a:spcPct val="120000"/>
              </a:lnSpc>
              <a:defRPr sz="1800" i="1"/>
            </a:pPr>
            <a:endParaRPr lang="en-AU" sz="1200" i="0" dirty="0"/>
          </a:p>
          <a:p>
            <a:pPr>
              <a:lnSpc>
                <a:spcPct val="120000"/>
              </a:lnSpc>
              <a:defRPr sz="1800" b="1"/>
            </a:pPr>
            <a:r>
              <a:rPr lang="en-AU" sz="1200" i="0" dirty="0"/>
              <a:t>Hand out blank sample school telephone procedures (refer to pre-reading)</a:t>
            </a:r>
          </a:p>
          <a:p>
            <a:pPr>
              <a:lnSpc>
                <a:spcPct val="120000"/>
              </a:lnSpc>
              <a:defRPr sz="1800" b="1"/>
            </a:pPr>
            <a:endParaRPr lang="en-AU" sz="1200" i="0" dirty="0"/>
          </a:p>
          <a:p>
            <a:pPr>
              <a:lnSpc>
                <a:spcPct val="120000"/>
              </a:lnSpc>
              <a:defRPr sz="1800" b="1"/>
            </a:pPr>
            <a:r>
              <a:rPr lang="en-AU" sz="1200" i="0" dirty="0"/>
              <a:t>Ask participants in groups of 3-4 to develop procedures for their school.</a:t>
            </a:r>
          </a:p>
          <a:p>
            <a:pPr>
              <a:lnSpc>
                <a:spcPct val="120000"/>
              </a:lnSpc>
              <a:defRPr sz="1800" b="1"/>
            </a:pPr>
            <a:endParaRPr lang="en-AU" sz="1200" i="0" dirty="0"/>
          </a:p>
          <a:p>
            <a:pPr>
              <a:lnSpc>
                <a:spcPct val="120000"/>
              </a:lnSpc>
              <a:defRPr sz="1800" i="1"/>
            </a:pPr>
            <a:r>
              <a:rPr lang="en-AU" sz="1200" i="0" dirty="0"/>
              <a:t>Using all the points we discussed in the previous slide, develop some procedures for your school staff in answering the phones</a:t>
            </a:r>
          </a:p>
          <a:p>
            <a:pPr>
              <a:lnSpc>
                <a:spcPct val="120000"/>
              </a:lnSpc>
              <a:defRPr sz="1800" i="1"/>
            </a:pPr>
            <a:endParaRPr lang="en-AU" sz="1200" i="0" dirty="0"/>
          </a:p>
          <a:p>
            <a:pPr>
              <a:lnSpc>
                <a:spcPct val="120000"/>
              </a:lnSpc>
              <a:defRPr sz="1800" b="1"/>
            </a:pPr>
            <a:r>
              <a:rPr lang="en-AU" sz="1200" i="0" dirty="0"/>
              <a:t>Q:</a:t>
            </a:r>
          </a:p>
          <a:p>
            <a:pPr>
              <a:lnSpc>
                <a:spcPct val="120000"/>
              </a:lnSpc>
              <a:defRPr sz="1800" i="1"/>
            </a:pPr>
            <a:r>
              <a:rPr lang="en-AU" sz="1200" i="0" dirty="0"/>
              <a:t>Would anyone like to share their draft procedures?</a:t>
            </a:r>
          </a:p>
          <a:p>
            <a:endParaRPr lang="en-AU" sz="700" dirty="0"/>
          </a:p>
        </p:txBody>
      </p:sp>
      <p:sp>
        <p:nvSpPr>
          <p:cNvPr id="4" name="Slide Number Placeholder 3"/>
          <p:cNvSpPr>
            <a:spLocks noGrp="1"/>
          </p:cNvSpPr>
          <p:nvPr>
            <p:ph type="sldNum" sz="quarter" idx="10"/>
          </p:nvPr>
        </p:nvSpPr>
        <p:spPr/>
        <p:txBody>
          <a:bodyPr/>
          <a:lstStyle/>
          <a:p>
            <a:fld id="{6A09040B-DA09-4C58-8D66-C8AD5AEB9F52}" type="slidenum">
              <a:rPr lang="en-AU" smtClean="0"/>
              <a:t>8</a:t>
            </a:fld>
            <a:endParaRPr lang="en-AU"/>
          </a:p>
        </p:txBody>
      </p:sp>
    </p:spTree>
    <p:extLst>
      <p:ext uri="{BB962C8B-B14F-4D97-AF65-F5344CB8AC3E}">
        <p14:creationId xmlns:p14="http://schemas.microsoft.com/office/powerpoint/2010/main" val="231693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121"/>
              </a:spcAft>
            </a:pPr>
            <a:r>
              <a:rPr lang="en-AU" sz="1200" b="1" i="0" dirty="0">
                <a:cs typeface="Times New Roman"/>
              </a:rPr>
              <a:t>Ask participants to reflect on what they have learned in this session</a:t>
            </a:r>
          </a:p>
          <a:p>
            <a:pPr>
              <a:lnSpc>
                <a:spcPct val="115000"/>
              </a:lnSpc>
              <a:spcAft>
                <a:spcPts val="1121"/>
              </a:spcAft>
            </a:pPr>
            <a:endParaRPr lang="en-AU" sz="1200" i="0" dirty="0">
              <a:cs typeface="Times New Roman"/>
            </a:endParaRPr>
          </a:p>
          <a:p>
            <a:pPr>
              <a:lnSpc>
                <a:spcPct val="115000"/>
              </a:lnSpc>
              <a:spcAft>
                <a:spcPts val="1121"/>
              </a:spcAft>
            </a:pPr>
            <a:r>
              <a:rPr lang="en-AU" sz="1200" i="0" dirty="0">
                <a:cs typeface="Times New Roman"/>
              </a:rPr>
              <a:t>Has this session given you an understanding of how to: </a:t>
            </a:r>
          </a:p>
          <a:p>
            <a:pPr marL="192216" indent="-192216" defTabSz="1025149">
              <a:lnSpc>
                <a:spcPct val="115000"/>
              </a:lnSpc>
              <a:spcAft>
                <a:spcPts val="1121"/>
              </a:spcAft>
              <a:buFont typeface="Arial" panose="020B0604020202020204" pitchFamily="34" charset="0"/>
              <a:buChar char="•"/>
              <a:defRPr/>
            </a:pPr>
            <a:r>
              <a:rPr lang="en-AU" sz="1200" i="0" dirty="0"/>
              <a:t>develop school telephone communication procedures?</a:t>
            </a:r>
          </a:p>
          <a:p>
            <a:pPr defTabSz="1025149">
              <a:lnSpc>
                <a:spcPct val="115000"/>
              </a:lnSpc>
              <a:spcAft>
                <a:spcPts val="1121"/>
              </a:spcAft>
              <a:defRPr/>
            </a:pPr>
            <a:endParaRPr lang="en-AU" sz="1200" i="0" dirty="0"/>
          </a:p>
          <a:p>
            <a:pPr>
              <a:lnSpc>
                <a:spcPct val="115000"/>
              </a:lnSpc>
              <a:spcAft>
                <a:spcPts val="1121"/>
              </a:spcAft>
            </a:pPr>
            <a:r>
              <a:rPr lang="en-AU" sz="1200" b="1" i="0" dirty="0">
                <a:cs typeface="Times New Roman"/>
              </a:rPr>
              <a:t>Ask  participant's to reflect individually and then share with the person next to them</a:t>
            </a:r>
          </a:p>
          <a:p>
            <a:endParaRPr lang="en-AU" sz="1200" dirty="0"/>
          </a:p>
        </p:txBody>
      </p:sp>
      <p:sp>
        <p:nvSpPr>
          <p:cNvPr id="4" name="Slide Number Placeholder 3"/>
          <p:cNvSpPr>
            <a:spLocks noGrp="1"/>
          </p:cNvSpPr>
          <p:nvPr>
            <p:ph type="sldNum" sz="quarter" idx="10"/>
          </p:nvPr>
        </p:nvSpPr>
        <p:spPr/>
        <p:txBody>
          <a:bodyPr/>
          <a:lstStyle/>
          <a:p>
            <a:fld id="{6A09040B-DA09-4C58-8D66-C8AD5AEB9F52}" type="slidenum">
              <a:rPr lang="en-AU" smtClean="0"/>
              <a:t>9</a:t>
            </a:fld>
            <a:endParaRPr lang="en-AU"/>
          </a:p>
        </p:txBody>
      </p:sp>
    </p:spTree>
    <p:extLst>
      <p:ext uri="{BB962C8B-B14F-4D97-AF65-F5344CB8AC3E}">
        <p14:creationId xmlns:p14="http://schemas.microsoft.com/office/powerpoint/2010/main" val="3207276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6732240"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436716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4367160"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2813127"/>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8"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1.1(b) Telephone Communication - Telephone Communication Procedures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5599767"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1.1(b) Telephone Communication - Telephone Communication Procedures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962974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4555926"/>
            <a:ext cx="9144000" cy="669166"/>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0" y="0"/>
            <a:ext cx="9144000" cy="1707654"/>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johnAq\Desktop\images\DoE_Corporate_PPT_2015_Page_05_Image_00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01" b="5501"/>
          <a:stretch/>
        </p:blipFill>
        <p:spPr bwMode="auto">
          <a:xfrm>
            <a:off x="0" y="1707654"/>
            <a:ext cx="9144000" cy="28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95537" y="1059582"/>
            <a:ext cx="7272808" cy="648072"/>
          </a:xfrm>
        </p:spPr>
        <p:txBody>
          <a:bodyPr lIns="0"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1" name="Straight Connector 10"/>
          <p:cNvCxnSpPr>
            <a:endCxn id="14" idx="2"/>
          </p:cNvCxnSpPr>
          <p:nvPr userDrawn="1"/>
        </p:nvCxnSpPr>
        <p:spPr>
          <a:xfrm>
            <a:off x="395536" y="987574"/>
            <a:ext cx="74168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812360" y="555526"/>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1.1(b) Telephone Communication - Telephone Communication Procedures | V9.0 | November 2018</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13" name="Group 12"/>
          <p:cNvGrpSpPr/>
          <p:nvPr userDrawn="1"/>
        </p:nvGrpSpPr>
        <p:grpSpPr>
          <a:xfrm>
            <a:off x="8048039" y="853827"/>
            <a:ext cx="392738" cy="25317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1.1(b) Telephone Communication - Telephone Communication Procedures | V9.0 | November 2018</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8895502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1.1(b) Telephone Communication - Telephone Communication Procedures | V9.0 | November 2018</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837350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r>
              <a:rPr lang="en-US" smtClean="0"/>
              <a:t>May 2018</a:t>
            </a:r>
            <a:endParaRPr lang="en-AU" dirty="0"/>
          </a:p>
        </p:txBody>
      </p:sp>
      <p:sp>
        <p:nvSpPr>
          <p:cNvPr id="2067" name="Footer Placeholder 2066"/>
          <p:cNvSpPr>
            <a:spLocks noGrp="1"/>
          </p:cNvSpPr>
          <p:nvPr>
            <p:ph type="ftr" sz="quarter" idx="11"/>
          </p:nvPr>
        </p:nvSpPr>
        <p:spPr/>
        <p:txBody>
          <a:bodyPr/>
          <a:lstStyle/>
          <a:p>
            <a:r>
              <a:rPr lang="en-AU" smtClean="0"/>
              <a:t>© NSW Department of Education | Leadership &amp; High Performance Directorate | ESA | 1.1(b) Telephone Communication - Telephone Communication Procedures | V9.0 | November 2018</a:t>
            </a:r>
            <a:endParaRPr lang="en-AU" dirty="0"/>
          </a:p>
        </p:txBody>
      </p:sp>
      <p:sp>
        <p:nvSpPr>
          <p:cNvPr id="2068" name="Slide Number Placeholder 2067"/>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40127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86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Date Placeholder 10"/>
          <p:cNvSpPr>
            <a:spLocks noGrp="1"/>
          </p:cNvSpPr>
          <p:nvPr>
            <p:ph type="dt" sz="half" idx="10"/>
          </p:nvPr>
        </p:nvSpPr>
        <p:spPr/>
        <p:txBody>
          <a:bodyPr/>
          <a:lstStyle/>
          <a:p>
            <a:r>
              <a:rPr lang="en-US" smtClean="0"/>
              <a:t>May 2018</a:t>
            </a:r>
            <a:endParaRPr lang="en-AU" dirty="0"/>
          </a:p>
        </p:txBody>
      </p:sp>
      <p:sp>
        <p:nvSpPr>
          <p:cNvPr id="12" name="Footer Placeholder 11"/>
          <p:cNvSpPr>
            <a:spLocks noGrp="1"/>
          </p:cNvSpPr>
          <p:nvPr>
            <p:ph type="ftr" sz="quarter" idx="11"/>
          </p:nvPr>
        </p:nvSpPr>
        <p:spPr/>
        <p:txBody>
          <a:bodyPr/>
          <a:lstStyle/>
          <a:p>
            <a:r>
              <a:rPr lang="en-AU" smtClean="0"/>
              <a:t>© NSW Department of Education | Leadership &amp; High Performance Directorate | ESA | 1.1(b) Telephone Communication - Telephone Communication Procedures | V9.0 | November 2018</a:t>
            </a:r>
            <a:endParaRPr lang="en-AU" dirty="0"/>
          </a:p>
        </p:txBody>
      </p:sp>
      <p:sp>
        <p:nvSpPr>
          <p:cNvPr id="13" name="Slide Number Placeholder 12"/>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9541992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395537" y="1151335"/>
            <a:ext cx="410185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7"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572000" y="1151335"/>
            <a:ext cx="4114801"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Date Placeholder 12"/>
          <p:cNvSpPr>
            <a:spLocks noGrp="1"/>
          </p:cNvSpPr>
          <p:nvPr>
            <p:ph type="dt" sz="half" idx="10"/>
          </p:nvPr>
        </p:nvSpPr>
        <p:spPr/>
        <p:txBody>
          <a:bodyPr/>
          <a:lstStyle/>
          <a:p>
            <a:r>
              <a:rPr lang="en-US" smtClean="0"/>
              <a:t>May 2018</a:t>
            </a:r>
            <a:endParaRPr lang="en-AU" dirty="0"/>
          </a:p>
        </p:txBody>
      </p:sp>
      <p:sp>
        <p:nvSpPr>
          <p:cNvPr id="14" name="Footer Placeholder 13"/>
          <p:cNvSpPr>
            <a:spLocks noGrp="1"/>
          </p:cNvSpPr>
          <p:nvPr>
            <p:ph type="ftr" sz="quarter" idx="11"/>
          </p:nvPr>
        </p:nvSpPr>
        <p:spPr/>
        <p:txBody>
          <a:bodyPr/>
          <a:lstStyle/>
          <a:p>
            <a:r>
              <a:rPr lang="en-AU" smtClean="0"/>
              <a:t>© NSW Department of Education | Leadership &amp; High Performance Directorate | ESA | 1.1(b) Telephone Communication - Telephone Communication Procedures | V9.0 | November 2018</a:t>
            </a:r>
            <a:endParaRPr lang="en-AU" dirty="0"/>
          </a:p>
        </p:txBody>
      </p:sp>
      <p:sp>
        <p:nvSpPr>
          <p:cNvPr id="15" name="Slide Number Placeholder 14"/>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89358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1264632"/>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892654"/>
            <a:ext cx="436716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315674"/>
            <a:ext cx="4367160"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cxnSp>
        <p:nvCxnSpPr>
          <p:cNvPr id="1045" name="Straight Connector 1044"/>
          <p:cNvCxnSpPr/>
          <p:nvPr userDrawn="1"/>
        </p:nvCxnSpPr>
        <p:spPr>
          <a:xfrm>
            <a:off x="395536" y="3142143"/>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Date Placeholder 38"/>
          <p:cNvSpPr>
            <a:spLocks noGrp="1"/>
          </p:cNvSpPr>
          <p:nvPr>
            <p:ph type="dt" sz="half" idx="10"/>
          </p:nvPr>
        </p:nvSpPr>
        <p:spPr/>
        <p:txBody>
          <a:bodyPr/>
          <a:lstStyle>
            <a:lvl1pPr>
              <a:defRPr>
                <a:solidFill>
                  <a:schemeClr val="tx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tx1"/>
                </a:solidFill>
              </a:defRPr>
            </a:lvl1pPr>
          </a:lstStyle>
          <a:p>
            <a:r>
              <a:rPr lang="en-AU" smtClean="0"/>
              <a:t>© NSW Department of Education | Leadership &amp; High Performance Directorate | ESA | 1.1(b) Telephone Communication - Telephone Communication Procedures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tx1"/>
                </a:solidFill>
              </a:defRPr>
            </a:lvl1pPr>
          </a:lstStyle>
          <a:p>
            <a:r>
              <a:rPr lang="en-AU" smtClean="0"/>
              <a:t>Page </a:t>
            </a:r>
            <a:fld id="{4A2A1DA9-8CAF-4BCA-B496-545B076AED2D}" type="slidenum">
              <a:rPr lang="en-AU" smtClean="0"/>
              <a:pPr/>
              <a:t>‹#›</a:t>
            </a:fld>
            <a:endParaRPr lang="en-AU" dirty="0"/>
          </a:p>
        </p:txBody>
      </p:sp>
      <p:pic>
        <p:nvPicPr>
          <p:cNvPr id="1026" name="Picture 2" descr="https://detwww.det.nsw.edu.au/media/downloads/intranet/thelogo/PublicSchools/Black/DoE_Public%20Schools_Logo_K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245504"/>
            <a:ext cx="2444989" cy="76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90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7668344"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243264"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1.1(b) Telephone Communication - Telephone Communication Procedures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6391855"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userDrawn="1"/>
        </p:nvSpPr>
        <p:spPr>
          <a:xfrm>
            <a:off x="0" y="1264632"/>
            <a:ext cx="7668344" cy="3274423"/>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Straight Connector 91"/>
          <p:cNvCxnSpPr>
            <a:endCxn id="93" idx="2"/>
          </p:cNvCxnSpPr>
          <p:nvPr userDrawn="1"/>
        </p:nvCxnSpPr>
        <p:spPr>
          <a:xfrm>
            <a:off x="395536" y="3133746"/>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701698"/>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3007161"/>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395536" y="1892654"/>
            <a:ext cx="540060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315674"/>
            <a:ext cx="5400600"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r>
              <a:rPr lang="en-US" smtClean="0"/>
              <a:t>May 2018</a:t>
            </a:r>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1.1(b) Telephone Communication - Telephone Communication Procedures | V9.0 | November 2018</a:t>
            </a:r>
            <a:endParaRPr lang="en-AU" dirty="0">
              <a:latin typeface="+mj-lt"/>
            </a:endParaRPr>
          </a:p>
        </p:txBody>
      </p:sp>
      <p:sp>
        <p:nvSpPr>
          <p:cNvPr id="6" name="Slide Number Placeholder 5"/>
          <p:cNvSpPr>
            <a:spLocks noGrp="1"/>
          </p:cNvSpPr>
          <p:nvPr>
            <p:ph type="sldNum" sz="quarter" idx="12"/>
          </p:nvPr>
        </p:nvSpPr>
        <p:spPr/>
        <p:txBody>
          <a:bodyPr/>
          <a:lstStyle/>
          <a:p>
            <a:fld id="{36D755C9-3689-40D6-BF31-A2E23E708225}" type="slidenum">
              <a:rPr lang="en-AU" smtClean="0"/>
              <a:t>‹#›</a:t>
            </a:fld>
            <a:r>
              <a:rPr lang="en-AU" smtClean="0"/>
              <a:t>e </a:t>
            </a:r>
            <a:fld id="{4A2A1DA9-8CAF-4BCA-B496-545B076AED2D}" type="slidenum">
              <a:rPr lang="en-AU" smtClean="0"/>
              <a:pPr/>
              <a:t>‹#›</a:t>
            </a:fld>
            <a:endParaRPr lang="en-AU" dirty="0"/>
          </a:p>
        </p:txBody>
      </p:sp>
    </p:spTree>
    <p:extLst>
      <p:ext uri="{BB962C8B-B14F-4D97-AF65-F5344CB8AC3E}">
        <p14:creationId xmlns:p14="http://schemas.microsoft.com/office/powerpoint/2010/main" val="1833043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328592"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1.1(b) Telephone Communication - Telephone Communication Procedures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91" name="Straight Connector 90"/>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2686542"/>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1.1(b) Telephone Communication - Telephone Communication Procedures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6516216" y="1200150"/>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1.1(b) Telephone Communication - Telephone Communication Procedures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7279511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r>
              <a:rPr lang="en-US" smtClean="0"/>
              <a:t>May 2018</a:t>
            </a:r>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1.1(b) Telephone Communication - Telephone Communication Procedures | V9.0 | November 2018</a:t>
            </a:r>
            <a:endParaRPr lang="en-AU" dirty="0"/>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1.1(b) Telephone Communication - Telephone Communication Procedures | V9.0 | November 2018</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7" name="Straight Connector 6"/>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67494"/>
            <a:ext cx="8280920" cy="709587"/>
          </a:xfrm>
          <a:prstGeom prst="rect">
            <a:avLst/>
          </a:prstGeom>
        </p:spPr>
        <p:txBody>
          <a:bodyPr vert="horz" lIns="0" tIns="45720" rIns="91440" bIns="45720" rtlCol="0" anchor="b">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95536" y="1200150"/>
            <a:ext cx="8280920" cy="3531839"/>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Date Placeholder 3"/>
          <p:cNvSpPr>
            <a:spLocks noGrp="1"/>
          </p:cNvSpPr>
          <p:nvPr>
            <p:ph type="dt" sz="half" idx="2"/>
          </p:nvPr>
        </p:nvSpPr>
        <p:spPr>
          <a:xfrm>
            <a:off x="7020272" y="4749626"/>
            <a:ext cx="1656184" cy="273844"/>
          </a:xfrm>
          <a:prstGeom prst="rect">
            <a:avLst/>
          </a:prstGeom>
        </p:spPr>
        <p:txBody>
          <a:bodyPr rIns="0" anchor="b"/>
          <a:lstStyle>
            <a:lvl1pPr algn="r">
              <a:defRPr sz="700">
                <a:solidFill>
                  <a:schemeClr val="tx2"/>
                </a:solidFill>
              </a:defRPr>
            </a:lvl1pPr>
          </a:lstStyle>
          <a:p>
            <a:r>
              <a:rPr lang="en-US" smtClean="0"/>
              <a:t>May 2018</a:t>
            </a:r>
            <a:endParaRPr lang="en-AU" dirty="0"/>
          </a:p>
        </p:txBody>
      </p:sp>
      <p:sp>
        <p:nvSpPr>
          <p:cNvPr id="9" name="Footer Placeholder 4"/>
          <p:cNvSpPr>
            <a:spLocks noGrp="1"/>
          </p:cNvSpPr>
          <p:nvPr>
            <p:ph type="ftr" sz="quarter" idx="3"/>
          </p:nvPr>
        </p:nvSpPr>
        <p:spPr>
          <a:xfrm>
            <a:off x="395536" y="4749626"/>
            <a:ext cx="2736305" cy="273844"/>
          </a:xfrm>
          <a:prstGeom prst="rect">
            <a:avLst/>
          </a:prstGeom>
        </p:spPr>
        <p:txBody>
          <a:bodyPr lIns="0" anchor="b"/>
          <a:lstStyle>
            <a:lvl1pPr algn="l">
              <a:defRPr sz="700">
                <a:solidFill>
                  <a:schemeClr val="tx2"/>
                </a:solidFill>
              </a:defRPr>
            </a:lvl1pPr>
          </a:lstStyle>
          <a:p>
            <a:r>
              <a:rPr lang="en-AU" smtClean="0"/>
              <a:t>© NSW Department of Education | Leadership &amp; High Performance Directorate | ESA | 1.1(b) Telephone Communication - Telephone Communication Procedures | V9.0 | November 2018</a:t>
            </a:r>
            <a:endParaRPr lang="en-AU" dirty="0">
              <a:latin typeface="+mj-lt"/>
            </a:endParaRPr>
          </a:p>
        </p:txBody>
      </p:sp>
      <p:sp>
        <p:nvSpPr>
          <p:cNvPr id="10" name="Slide Number Placeholder 5"/>
          <p:cNvSpPr>
            <a:spLocks noGrp="1"/>
          </p:cNvSpPr>
          <p:nvPr>
            <p:ph type="sldNum" sz="quarter" idx="4"/>
          </p:nvPr>
        </p:nvSpPr>
        <p:spPr>
          <a:xfrm>
            <a:off x="3505200" y="4749626"/>
            <a:ext cx="2133600" cy="273844"/>
          </a:xfrm>
          <a:prstGeom prst="rect">
            <a:avLst/>
          </a:prstGeom>
        </p:spPr>
        <p:txBody>
          <a:bodyPr anchor="b"/>
          <a:lstStyle>
            <a:lvl1pPr algn="ctr">
              <a:defRPr sz="700">
                <a:solidFill>
                  <a:schemeClr val="tx2"/>
                </a:solidFill>
              </a:defRPr>
            </a:lvl1pPr>
          </a:lstStyle>
          <a:p>
            <a:r>
              <a:rPr lang="en-AU" dirty="0" smtClean="0"/>
              <a:t>Page </a:t>
            </a:r>
            <a:fld id="{4A2A1DA9-8CAF-4BCA-B496-545B076AED2D}" type="slidenum">
              <a:rPr lang="en-AU" smtClean="0"/>
              <a:pPr/>
              <a:t>‹#›</a:t>
            </a:fld>
            <a:endParaRPr lang="en-AU" dirty="0"/>
          </a:p>
        </p:txBody>
      </p:sp>
      <p:cxnSp>
        <p:nvCxnSpPr>
          <p:cNvPr id="13" name="Straight Connector 12"/>
          <p:cNvCxnSpPr/>
          <p:nvPr userDrawn="1"/>
        </p:nvCxnSpPr>
        <p:spPr>
          <a:xfrm>
            <a:off x="395536" y="987574"/>
            <a:ext cx="82809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4" r:id="rId5"/>
    <p:sldLayoutId id="2147483650" r:id="rId6"/>
    <p:sldLayoutId id="2147483659" r:id="rId7"/>
    <p:sldLayoutId id="2147483657" r:id="rId8"/>
    <p:sldLayoutId id="2147483658" r:id="rId9"/>
    <p:sldLayoutId id="2147483656" r:id="rId10"/>
    <p:sldLayoutId id="2147483651" r:id="rId11"/>
    <p:sldLayoutId id="2147483654" r:id="rId12"/>
    <p:sldLayoutId id="2147483663" r:id="rId13"/>
    <p:sldLayoutId id="2147483655" r:id="rId14"/>
    <p:sldLayoutId id="2147483652" r:id="rId15"/>
    <p:sldLayoutId id="2147483653" r:id="rId16"/>
  </p:sldLayoutIdLst>
  <p:timing>
    <p:tnLst>
      <p:par>
        <p:cTn id="1" dur="indefinite" restart="never" nodeType="tmRoot"/>
      </p:par>
    </p:tnLst>
  </p:timing>
  <p:hf hdr="0" dt="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nsw.gov.au/teaching-and-learning/professional-learning"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6707" y="1332170"/>
            <a:ext cx="5815493" cy="792088"/>
          </a:xfrm>
        </p:spPr>
        <p:txBody>
          <a:bodyPr/>
          <a:lstStyle/>
          <a:p>
            <a:pPr algn="ctr"/>
            <a:r>
              <a:rPr lang="en-AU" sz="2000" dirty="0" smtClean="0"/>
              <a:t>Excellence in School Administration</a:t>
            </a:r>
            <a:br>
              <a:rPr lang="en-AU" sz="2000" dirty="0" smtClean="0"/>
            </a:br>
            <a:r>
              <a:rPr lang="en-AU" sz="2000" dirty="0" smtClean="0"/>
              <a:t>framework – Relationships</a:t>
            </a:r>
            <a:endParaRPr lang="en-AU" sz="1600" dirty="0"/>
          </a:p>
        </p:txBody>
      </p:sp>
      <p:sp>
        <p:nvSpPr>
          <p:cNvPr id="12" name="Title 7"/>
          <p:cNvSpPr txBox="1">
            <a:spLocks/>
          </p:cNvSpPr>
          <p:nvPr/>
        </p:nvSpPr>
        <p:spPr>
          <a:xfrm>
            <a:off x="371343" y="2355726"/>
            <a:ext cx="4920737" cy="720080"/>
          </a:xfrm>
          <a:prstGeom prst="rect">
            <a:avLst/>
          </a:prstGeom>
        </p:spPr>
        <p:txBody>
          <a:bodyPr vert="horz" lIns="0" tIns="45720" rIns="91440" bIns="45720" rtlCol="0" anchor="b">
            <a:noAutofit/>
          </a:bodyPr>
          <a:lstStyle>
            <a:lvl1pPr algn="l" defTabSz="914400" rtl="0" eaLnBrk="1" latinLnBrk="0" hangingPunct="1">
              <a:spcBef>
                <a:spcPct val="0"/>
              </a:spcBef>
              <a:buNone/>
              <a:defRPr sz="2800" kern="1200" cap="all" baseline="0">
                <a:solidFill>
                  <a:schemeClr val="bg1"/>
                </a:solidFill>
                <a:latin typeface="+mj-lt"/>
                <a:ea typeface="+mj-ea"/>
                <a:cs typeface="+mj-cs"/>
              </a:defRPr>
            </a:lvl1pPr>
          </a:lstStyle>
          <a:p>
            <a:r>
              <a:rPr lang="en-AU" sz="1800" dirty="0" smtClean="0"/>
              <a:t>Aspect: Communicate effectively</a:t>
            </a:r>
          </a:p>
          <a:p>
            <a:r>
              <a:rPr lang="en-AU" sz="1800" dirty="0" smtClean="0"/>
              <a:t>Focus: oral communication</a:t>
            </a:r>
            <a:endParaRPr lang="en-AU" sz="1600" dirty="0"/>
          </a:p>
        </p:txBody>
      </p:sp>
      <p:sp>
        <p:nvSpPr>
          <p:cNvPr id="9" name="Subtitle 8"/>
          <p:cNvSpPr>
            <a:spLocks noGrp="1"/>
          </p:cNvSpPr>
          <p:nvPr>
            <p:ph type="subTitle" idx="1"/>
          </p:nvPr>
        </p:nvSpPr>
        <p:spPr>
          <a:xfrm>
            <a:off x="395536" y="3591784"/>
            <a:ext cx="4367160" cy="552220"/>
          </a:xfrm>
        </p:spPr>
        <p:txBody>
          <a:bodyPr>
            <a:normAutofit/>
          </a:bodyPr>
          <a:lstStyle/>
          <a:p>
            <a:pPr algn="ctr"/>
            <a:r>
              <a:rPr lang="en-AU" sz="1600" dirty="0" smtClean="0"/>
              <a:t>Module: 1.1(b) Telephone Communication</a:t>
            </a:r>
            <a:endParaRPr lang="en-AU" dirty="0"/>
          </a:p>
        </p:txBody>
      </p:sp>
      <p:sp>
        <p:nvSpPr>
          <p:cNvPr id="3" name="Rectangle 2"/>
          <p:cNvSpPr/>
          <p:nvPr/>
        </p:nvSpPr>
        <p:spPr>
          <a:xfrm>
            <a:off x="6732240" y="1270130"/>
            <a:ext cx="2411760" cy="237757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600" dirty="0" smtClean="0">
                <a:solidFill>
                  <a:schemeClr val="bg1">
                    <a:lumMod val="50000"/>
                  </a:schemeClr>
                </a:solidFill>
              </a:rPr>
              <a:t>Sessions in this module</a:t>
            </a:r>
            <a:endParaRPr lang="en-AU" sz="1600" dirty="0">
              <a:solidFill>
                <a:schemeClr val="bg1">
                  <a:lumMod val="50000"/>
                </a:schemeClr>
              </a:solidFill>
            </a:endParaRPr>
          </a:p>
          <a:p>
            <a:endParaRPr lang="en-AU" sz="1600" dirty="0"/>
          </a:p>
          <a:p>
            <a:pPr marL="342900" indent="-342900">
              <a:buFont typeface="+mj-lt"/>
              <a:buAutoNum type="arabicPeriod"/>
            </a:pPr>
            <a:r>
              <a:rPr lang="en-AU" sz="1600" dirty="0" smtClean="0">
                <a:solidFill>
                  <a:schemeClr val="bg1">
                    <a:lumMod val="50000"/>
                  </a:schemeClr>
                </a:solidFill>
              </a:rPr>
              <a:t>Telephone communication</a:t>
            </a:r>
            <a:endParaRPr lang="en-AU" sz="1600" dirty="0">
              <a:solidFill>
                <a:schemeClr val="bg1">
                  <a:lumMod val="50000"/>
                </a:schemeClr>
              </a:solidFill>
            </a:endParaRPr>
          </a:p>
          <a:p>
            <a:pPr marL="228600" indent="-228600">
              <a:buFont typeface="+mj-lt"/>
              <a:buAutoNum type="arabicPeriod"/>
            </a:pPr>
            <a:endParaRPr lang="en-AU" sz="1050" dirty="0"/>
          </a:p>
          <a:p>
            <a:pPr marL="342900" indent="-342900">
              <a:buFont typeface="+mj-lt"/>
              <a:buAutoNum type="arabicPeriod"/>
            </a:pPr>
            <a:r>
              <a:rPr lang="en-AU" sz="1600" dirty="0" smtClean="0">
                <a:solidFill>
                  <a:srgbClr val="00ABC3"/>
                </a:solidFill>
              </a:rPr>
              <a:t>Telephone communication </a:t>
            </a:r>
            <a:r>
              <a:rPr lang="en-AU" sz="1600" dirty="0">
                <a:solidFill>
                  <a:srgbClr val="00ABC3"/>
                </a:solidFill>
              </a:rPr>
              <a:t>p</a:t>
            </a:r>
            <a:r>
              <a:rPr lang="en-AU" sz="1600" dirty="0" smtClean="0">
                <a:solidFill>
                  <a:srgbClr val="00ABC3"/>
                </a:solidFill>
              </a:rPr>
              <a:t>rocedures</a:t>
            </a:r>
            <a:endParaRPr lang="en-AU" sz="1600" dirty="0">
              <a:solidFill>
                <a:srgbClr val="00ABC3"/>
              </a:solidFill>
            </a:endParaRPr>
          </a:p>
          <a:p>
            <a:endParaRPr lang="en-AU" sz="1000" dirty="0">
              <a:solidFill>
                <a:schemeClr val="bg1">
                  <a:lumMod val="50000"/>
                </a:schemeClr>
              </a:solidFill>
            </a:endParaRPr>
          </a:p>
          <a:p>
            <a:endParaRPr lang="en-AU" sz="1600" dirty="0"/>
          </a:p>
        </p:txBody>
      </p:sp>
      <p:sp>
        <p:nvSpPr>
          <p:cNvPr id="22" name="Footer Placeholder 21"/>
          <p:cNvSpPr>
            <a:spLocks noGrp="1"/>
          </p:cNvSpPr>
          <p:nvPr>
            <p:ph type="ftr" sz="quarter" idx="11"/>
          </p:nvPr>
        </p:nvSpPr>
        <p:spPr>
          <a:xfrm>
            <a:off x="395535" y="4749626"/>
            <a:ext cx="7488833" cy="273844"/>
          </a:xfrm>
        </p:spPr>
        <p:txBody>
          <a:bodyPr/>
          <a:lstStyle/>
          <a:p>
            <a:r>
              <a:rPr lang="en-AU" dirty="0" smtClean="0"/>
              <a:t>© NSW Department of Education | Leadership &amp; High Performance Directorate | ESA | 1.1(b) Telephone Communication - Telephone Communication Procedures | V9.0 | November 2018</a:t>
            </a:r>
            <a:endParaRPr lang="en-AU" dirty="0"/>
          </a:p>
        </p:txBody>
      </p:sp>
      <p:sp>
        <p:nvSpPr>
          <p:cNvPr id="23" name="Slide Number Placeholder 22"/>
          <p:cNvSpPr>
            <a:spLocks noGrp="1"/>
          </p:cNvSpPr>
          <p:nvPr>
            <p:ph type="sldNum" sz="quarter" idx="12"/>
          </p:nvPr>
        </p:nvSpPr>
        <p:spPr>
          <a:xfrm>
            <a:off x="8172400" y="4749626"/>
            <a:ext cx="864096" cy="273844"/>
          </a:xfrm>
        </p:spPr>
        <p:txBody>
          <a:bodyPr/>
          <a:lstStyle/>
          <a:p>
            <a:r>
              <a:rPr lang="en-AU" dirty="0" smtClean="0"/>
              <a:t>Slide  </a:t>
            </a:r>
            <a:fld id="{4A2A1DA9-8CAF-4BCA-B496-545B076AED2D}" type="slidenum">
              <a:rPr lang="en-AU" smtClean="0"/>
              <a:pPr/>
              <a:t>1</a:t>
            </a:fld>
            <a:endParaRPr lang="en-AU" dirty="0"/>
          </a:p>
        </p:txBody>
      </p:sp>
      <p:sp>
        <p:nvSpPr>
          <p:cNvPr id="2" name="Rectangle 1"/>
          <p:cNvSpPr/>
          <p:nvPr/>
        </p:nvSpPr>
        <p:spPr>
          <a:xfrm>
            <a:off x="251520" y="267494"/>
            <a:ext cx="252028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343" y="387794"/>
            <a:ext cx="1689382" cy="599780"/>
          </a:xfrm>
          <a:prstGeom prst="rect">
            <a:avLst/>
          </a:prstGeom>
        </p:spPr>
      </p:pic>
    </p:spTree>
    <p:extLst>
      <p:ext uri="{BB962C8B-B14F-4D97-AF65-F5344CB8AC3E}">
        <p14:creationId xmlns:p14="http://schemas.microsoft.com/office/powerpoint/2010/main" val="39440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4909" y="162689"/>
            <a:ext cx="8280920" cy="329193"/>
          </a:xfrm>
        </p:spPr>
        <p:txBody>
          <a:bodyPr/>
          <a:lstStyle/>
          <a:p>
            <a:r>
              <a:rPr lang="en-AU" dirty="0" err="1" smtClean="0"/>
              <a:t>Esa</a:t>
            </a:r>
            <a:r>
              <a:rPr lang="en-AU" dirty="0" smtClean="0"/>
              <a:t> relationship modules</a:t>
            </a:r>
            <a:endParaRPr lang="en-AU" dirty="0">
              <a:latin typeface="+mn-lt"/>
            </a:endParaRPr>
          </a:p>
        </p:txBody>
      </p:sp>
      <p:sp>
        <p:nvSpPr>
          <p:cNvPr id="7" name="TextBox 6"/>
          <p:cNvSpPr txBox="1"/>
          <p:nvPr/>
        </p:nvSpPr>
        <p:spPr>
          <a:xfrm>
            <a:off x="4952808" y="117188"/>
            <a:ext cx="3960440" cy="246221"/>
          </a:xfrm>
          <a:prstGeom prst="rect">
            <a:avLst/>
          </a:prstGeom>
          <a:noFill/>
        </p:spPr>
        <p:txBody>
          <a:bodyPr wrap="square" rtlCol="0">
            <a:spAutoFit/>
          </a:bodyPr>
          <a:lstStyle/>
          <a:p>
            <a:r>
              <a:rPr lang="en-AU" sz="1000" u="sng" dirty="0" smtClean="0">
                <a:hlinkClick r:id="rId3"/>
              </a:rPr>
              <a:t>Click here for the Professional Learning website</a:t>
            </a:r>
            <a:endParaRPr lang="en-AU" sz="1000" dirty="0"/>
          </a:p>
        </p:txBody>
      </p:sp>
      <p:graphicFrame>
        <p:nvGraphicFramePr>
          <p:cNvPr id="9" name="Table 8" descr="ESA Relationship Modules"/>
          <p:cNvGraphicFramePr>
            <a:graphicFrameLocks noGrp="1"/>
          </p:cNvGraphicFramePr>
          <p:nvPr>
            <p:extLst>
              <p:ext uri="{D42A27DB-BD31-4B8C-83A1-F6EECF244321}">
                <p14:modId xmlns:p14="http://schemas.microsoft.com/office/powerpoint/2010/main" val="2498682313"/>
              </p:ext>
            </p:extLst>
          </p:nvPr>
        </p:nvGraphicFramePr>
        <p:xfrm>
          <a:off x="464909" y="565158"/>
          <a:ext cx="8424937" cy="4068000"/>
        </p:xfrm>
        <a:graphic>
          <a:graphicData uri="http://schemas.openxmlformats.org/drawingml/2006/table">
            <a:tbl>
              <a:tblPr bandRow="1">
                <a:tableStyleId>{2D5ABB26-0587-4C30-8999-92F81FD0307C}</a:tableStyleId>
              </a:tblPr>
              <a:tblGrid>
                <a:gridCol w="79208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38260">
                  <a:extLst>
                    <a:ext uri="{9D8B030D-6E8A-4147-A177-3AD203B41FA5}">
                      <a16:colId xmlns:a16="http://schemas.microsoft.com/office/drawing/2014/main" val="20002"/>
                    </a:ext>
                  </a:extLst>
                </a:gridCol>
                <a:gridCol w="2214070">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gridCol w="2016223">
                  <a:extLst>
                    <a:ext uri="{9D8B030D-6E8A-4147-A177-3AD203B41FA5}">
                      <a16:colId xmlns:a16="http://schemas.microsoft.com/office/drawing/2014/main" val="20005"/>
                    </a:ext>
                  </a:extLst>
                </a:gridCol>
              </a:tblGrid>
              <a:tr h="332841">
                <a:tc gridSpan="3">
                  <a:txBody>
                    <a:bodyPr/>
                    <a:lstStyle/>
                    <a:p>
                      <a:pPr algn="ctr"/>
                      <a:r>
                        <a:rPr lang="en-AU" sz="1200" b="1" dirty="0" smtClean="0">
                          <a:solidFill>
                            <a:schemeClr val="bg1"/>
                          </a:solidFill>
                        </a:rPr>
                        <a:t>1.1 Oral communication</a:t>
                      </a:r>
                      <a:endParaRPr lang="en-AU" sz="1200" b="1" dirty="0">
                        <a:solidFill>
                          <a:schemeClr val="bg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1.2 Written communication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1.3 Building relationships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a:txBody>
                    <a:bodyPr/>
                    <a:lstStyle/>
                    <a:p>
                      <a:pPr algn="ctr"/>
                      <a:r>
                        <a:rPr lang="en-AU" sz="1200" b="1" dirty="0" smtClean="0">
                          <a:solidFill>
                            <a:schemeClr val="bg1"/>
                          </a:solidFill>
                        </a:rPr>
                        <a:t>1.4 Teamwork</a:t>
                      </a:r>
                      <a:endParaRPr lang="en-AU" sz="12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0"/>
                  </a:ext>
                </a:extLst>
              </a:tr>
              <a:tr h="26337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Face-to-face communication</a:t>
                      </a:r>
                      <a:endParaRPr lang="en-AU" sz="1050" b="1" dirty="0" smtClean="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Communication guidelines</a:t>
                      </a:r>
                      <a:endParaRPr lang="en-AU" sz="1050" b="1"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Students as customers</a:t>
                      </a:r>
                      <a:endParaRPr lang="en-AU" sz="1050" b="1"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algn="ctr"/>
                      <a:r>
                        <a:rPr lang="en-AU" sz="1050" dirty="0" smtClean="0"/>
                        <a:t>Keeping staff informed</a:t>
                      </a:r>
                      <a:endParaRPr lang="en-AU" sz="1050" b="1"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7135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Quality communication</a:t>
                      </a:r>
                      <a:endParaRPr lang="en-AU" sz="10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t>1. DoE style</a:t>
                      </a:r>
                      <a:r>
                        <a:rPr lang="en-AU" sz="1100" baseline="0" dirty="0" smtClean="0"/>
                        <a:t> guide</a:t>
                      </a:r>
                      <a:endParaRPr lang="en-AU" sz="11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Supporting students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Keeping</a:t>
                      </a:r>
                      <a:r>
                        <a:rPr lang="en-AU" sz="1000" baseline="0" dirty="0" smtClean="0"/>
                        <a:t> staff informed</a:t>
                      </a:r>
                      <a:endParaRPr lang="en-AU" sz="1000"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r h="26337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Create</a:t>
                      </a:r>
                      <a:r>
                        <a:rPr lang="en-AU" sz="1000" baseline="0" dirty="0" smtClean="0"/>
                        <a:t> a positive image</a:t>
                      </a:r>
                      <a:endParaRPr lang="en-AU" sz="10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dirty="0" smtClean="0"/>
                        <a:t>2. Written communication</a:t>
                      </a:r>
                      <a:endParaRPr lang="en-AU" sz="105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r>
                        <a:rPr lang="en-AU" sz="1000" dirty="0" smtClean="0"/>
                        <a:t>2. Student wellbeing</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endParaRPr lang="en-AU" sz="105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3"/>
                  </a:ext>
                </a:extLst>
              </a:tr>
              <a:tr h="4309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dirty="0" smtClean="0"/>
                        <a:t>3. Develop a customer service</a:t>
                      </a:r>
                      <a:r>
                        <a:rPr lang="en-AU" sz="1050" baseline="0" dirty="0" smtClean="0"/>
                        <a:t> statement</a:t>
                      </a:r>
                      <a:endParaRPr lang="en-AU" sz="105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Digital content - email</a:t>
                      </a:r>
                      <a:endParaRPr lang="en-AU" sz="1050" b="1" dirty="0" smtClean="0">
                        <a:solidFill>
                          <a:schemeClr val="tx1">
                            <a:lumMod val="75000"/>
                            <a:lumOff val="25000"/>
                          </a:schemeClr>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Connecting with customers</a:t>
                      </a:r>
                      <a:endParaRPr lang="en-AU" sz="1050" b="1" dirty="0" smtClean="0">
                        <a:solidFill>
                          <a:schemeClr val="tx1">
                            <a:lumMod val="75000"/>
                            <a:lumOff val="25000"/>
                          </a:schemeClr>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endParaRPr lang="en-AU" sz="1100" b="1"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4"/>
                  </a:ext>
                </a:extLst>
              </a:tr>
              <a:tr h="47886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Telephone communication</a:t>
                      </a:r>
                      <a:endParaRPr lang="en-AU" sz="1050" b="1" dirty="0" smtClean="0"/>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hMerge="1">
                  <a:txBody>
                    <a:bodyPr/>
                    <a:lstStyle/>
                    <a:p>
                      <a:endParaRPr lang="en-AU"/>
                    </a:p>
                  </a:txBody>
                  <a:tcPr/>
                </a:tc>
                <a:tc hMerge="1">
                  <a:txBody>
                    <a:bodyPr/>
                    <a:lstStyle/>
                    <a:p>
                      <a:endParaRPr lang="en-AU"/>
                    </a:p>
                  </a:txBody>
                  <a:tcPr/>
                </a:tc>
                <a:tc>
                  <a:txBody>
                    <a:bodyPr/>
                    <a:lstStyle/>
                    <a:p>
                      <a:r>
                        <a:rPr lang="en-AU" sz="1000" dirty="0" smtClean="0"/>
                        <a:t>1. DoE email policy</a:t>
                      </a:r>
                      <a:r>
                        <a:rPr lang="en-AU" sz="1000" baseline="0" dirty="0" smtClean="0"/>
                        <a:t> and procedures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Cultural diversity</a:t>
                      </a:r>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1.5 Promoting the school and its vision</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5"/>
                  </a:ext>
                </a:extLst>
              </a:tr>
              <a:tr h="430980">
                <a:tc gridSpan="3">
                  <a:txBody>
                    <a:bodyPr/>
                    <a:lstStyle/>
                    <a:p>
                      <a:pPr algn="l"/>
                      <a:r>
                        <a:rPr lang="en-AU" sz="1000" dirty="0" smtClean="0"/>
                        <a:t>1. Telephone communication</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hMerge="1">
                  <a:txBody>
                    <a:bodyPr/>
                    <a:lstStyle/>
                    <a:p>
                      <a:endParaRPr lang="en-AU"/>
                    </a:p>
                  </a:txBody>
                  <a:tcPr/>
                </a:tc>
                <a:tc hMerge="1">
                  <a:txBody>
                    <a:bodyPr/>
                    <a:lstStyle/>
                    <a:p>
                      <a:endParaRPr lang="en-AU"/>
                    </a:p>
                  </a:txBody>
                  <a:tcPr/>
                </a:tc>
                <a:tc>
                  <a:txBody>
                    <a:bodyPr/>
                    <a:lstStyle/>
                    <a:p>
                      <a:r>
                        <a:rPr lang="en-AU" sz="1000" dirty="0" smtClean="0"/>
                        <a:t>2.</a:t>
                      </a:r>
                      <a:r>
                        <a:rPr lang="en-AU" sz="1000" baseline="0" dirty="0" smtClean="0"/>
                        <a:t> Storing school emails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Aboriginal &amp; Torres Strait Islander customers</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algn="ctr"/>
                      <a:r>
                        <a:rPr lang="en-AU" sz="1050" dirty="0" smtClean="0"/>
                        <a:t>School plan and school culture</a:t>
                      </a:r>
                      <a:endParaRPr lang="en-AU" sz="1050" b="1" dirty="0">
                        <a:solidFill>
                          <a:schemeClr val="tx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415019">
                <a:tc gridSpan="3">
                  <a:txBody>
                    <a:bodyPr/>
                    <a:lstStyle/>
                    <a:p>
                      <a:pPr algn="l"/>
                      <a:r>
                        <a:rPr lang="en-AU" sz="1000" dirty="0" smtClean="0"/>
                        <a:t>2. Telephone communication</a:t>
                      </a:r>
                      <a:r>
                        <a:rPr lang="en-AU" sz="1000" baseline="0" dirty="0" smtClean="0"/>
                        <a:t> procedures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r>
                        <a:rPr lang="en-AU" sz="1000" dirty="0" smtClean="0"/>
                        <a:t>3. Structuring emails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3. Welcoming customers</a:t>
                      </a:r>
                      <a:r>
                        <a:rPr lang="en-AU" sz="1000" baseline="0" dirty="0" smtClean="0"/>
                        <a:t> with disability</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School plan and school culture</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7"/>
                  </a:ext>
                </a:extLst>
              </a:tr>
              <a:tr h="415019">
                <a:tc gridSpan="3">
                  <a:txBody>
                    <a:bodyPr/>
                    <a:lstStyle/>
                    <a:p>
                      <a:pPr algn="ctr"/>
                      <a:r>
                        <a:rPr lang="en-AU" sz="1000" b="1" dirty="0" smtClean="0">
                          <a:solidFill>
                            <a:schemeClr val="tx1">
                              <a:lumMod val="75000"/>
                              <a:lumOff val="25000"/>
                            </a:schemeClr>
                          </a:solidFill>
                        </a:rPr>
                        <a:t>Key to modules</a:t>
                      </a:r>
                      <a:r>
                        <a:rPr lang="en-AU" sz="1000" b="1" baseline="0" dirty="0" smtClean="0">
                          <a:solidFill>
                            <a:schemeClr val="tx1">
                              <a:lumMod val="75000"/>
                              <a:lumOff val="25000"/>
                            </a:schemeClr>
                          </a:solidFill>
                        </a:rPr>
                        <a:t> table</a:t>
                      </a:r>
                      <a:endParaRPr lang="en-AU" sz="1000" b="1" dirty="0">
                        <a:solidFill>
                          <a:schemeClr val="tx1">
                            <a:lumMod val="75000"/>
                            <a:lumOff val="25000"/>
                          </a:schemeClr>
                        </a:solidFill>
                      </a:endParaRPr>
                    </a:p>
                  </a:txBody>
                  <a:tcPr anchor="b">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smtClean="0"/>
                        <a:t>Digital content - website</a:t>
                      </a:r>
                      <a:endParaRPr lang="en-AU" sz="1000" b="1" dirty="0" smtClean="0">
                        <a:solidFill>
                          <a:schemeClr val="tx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4. Customer complaints – role of</a:t>
                      </a:r>
                      <a:r>
                        <a:rPr lang="en-AU" sz="1000" baseline="0" dirty="0" smtClean="0"/>
                        <a:t> SAS staff</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8"/>
                  </a:ext>
                </a:extLst>
              </a:tr>
              <a:tr h="383092">
                <a:tc>
                  <a:txBody>
                    <a:bodyPr/>
                    <a:lstStyle/>
                    <a:p>
                      <a:pPr algn="ctr"/>
                      <a:r>
                        <a:rPr lang="en-AU" sz="800" b="1" dirty="0" smtClean="0">
                          <a:solidFill>
                            <a:schemeClr val="bg1"/>
                          </a:solidFill>
                        </a:rPr>
                        <a:t>Framework</a:t>
                      </a:r>
                      <a:r>
                        <a:rPr lang="en-AU" sz="800" b="1" baseline="0" dirty="0" smtClean="0">
                          <a:solidFill>
                            <a:schemeClr val="bg1"/>
                          </a:solidFill>
                        </a:rPr>
                        <a:t> focus area</a:t>
                      </a:r>
                      <a:endParaRPr lang="en-AU" sz="800" b="1" dirty="0">
                        <a:solidFill>
                          <a:schemeClr val="bg1"/>
                        </a:solidFill>
                      </a:endParaRPr>
                    </a:p>
                  </a:txBody>
                  <a:tcPr>
                    <a:lnL w="19050" cap="flat" cmpd="sng" algn="ctr">
                      <a:solidFill>
                        <a:schemeClr val="accent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a:r>
                        <a:rPr lang="en-AU" sz="800" baseline="0" dirty="0" smtClean="0">
                          <a:solidFill>
                            <a:schemeClr val="tx1">
                              <a:lumMod val="75000"/>
                              <a:lumOff val="25000"/>
                            </a:schemeClr>
                          </a:solidFill>
                        </a:rPr>
                        <a:t>Name of module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AU" sz="800" dirty="0" smtClean="0"/>
                        <a:t>Name</a:t>
                      </a:r>
                      <a:r>
                        <a:rPr lang="en-AU" sz="800" baseline="0" dirty="0" smtClean="0"/>
                        <a:t> of session</a:t>
                      </a:r>
                      <a:endParaRPr lang="en-AU" sz="800" dirty="0"/>
                    </a:p>
                  </a:txBody>
                  <a:tcPr>
                    <a:lnL w="19050" cap="flat" cmpd="sng" algn="ctr">
                      <a:solidFill>
                        <a:schemeClr val="bg1"/>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r>
                        <a:rPr lang="en-AU" sz="1000" dirty="0" smtClean="0"/>
                        <a:t>1. Keeping your website current</a:t>
                      </a:r>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smtClean="0"/>
                        <a:t>Customer feedback</a:t>
                      </a:r>
                      <a:endParaRPr lang="en-AU" sz="1000" b="1" dirty="0" smtClean="0"/>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9"/>
                  </a:ext>
                </a:extLst>
              </a:tr>
              <a:tr h="383092">
                <a:tc gridSpan="3">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School website team</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Customer feedback</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a:xfrm>
            <a:off x="7956376" y="4749626"/>
            <a:ext cx="864096" cy="273844"/>
          </a:xfrm>
        </p:spPr>
        <p:txBody>
          <a:bodyPr/>
          <a:lstStyle/>
          <a:p>
            <a:r>
              <a:rPr lang="en-AU" dirty="0" smtClean="0"/>
              <a:t>Slide </a:t>
            </a:r>
            <a:fld id="{4A2A1DA9-8CAF-4BCA-B496-545B076AED2D}" type="slidenum">
              <a:rPr lang="en-AU" smtClean="0"/>
              <a:pPr/>
              <a:t>10</a:t>
            </a:fld>
            <a:endParaRPr lang="en-AU" dirty="0"/>
          </a:p>
        </p:txBody>
      </p:sp>
      <p:sp>
        <p:nvSpPr>
          <p:cNvPr id="3" name="Footer Placeholder 2"/>
          <p:cNvSpPr>
            <a:spLocks noGrp="1"/>
          </p:cNvSpPr>
          <p:nvPr>
            <p:ph type="ftr" sz="quarter" idx="11"/>
          </p:nvPr>
        </p:nvSpPr>
        <p:spPr>
          <a:xfrm>
            <a:off x="395536" y="4749626"/>
            <a:ext cx="7632848" cy="273844"/>
          </a:xfrm>
        </p:spPr>
        <p:txBody>
          <a:bodyPr/>
          <a:lstStyle/>
          <a:p>
            <a:r>
              <a:rPr lang="en-AU" dirty="0" smtClean="0"/>
              <a:t>© NSW Department of Education | Leadership &amp; High Performance Directorate | ESA | 1.1(b) Telephone Communication - Telephone Communication Procedures | V9.0 | November 2018</a:t>
            </a:r>
            <a:endParaRPr lang="en-AU" dirty="0"/>
          </a:p>
        </p:txBody>
      </p:sp>
    </p:spTree>
    <p:extLst>
      <p:ext uri="{BB962C8B-B14F-4D97-AF65-F5344CB8AC3E}">
        <p14:creationId xmlns:p14="http://schemas.microsoft.com/office/powerpoint/2010/main" val="2918938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Professional development</a:t>
            </a:r>
            <a:endParaRPr lang="en-AU" dirty="0">
              <a:latin typeface="+mn-lt"/>
            </a:endParaRPr>
          </a:p>
        </p:txBody>
      </p:sp>
      <p:sp>
        <p:nvSpPr>
          <p:cNvPr id="8" name="Content Placeholder 7"/>
          <p:cNvSpPr>
            <a:spLocks noGrp="1"/>
          </p:cNvSpPr>
          <p:nvPr>
            <p:ph idx="1"/>
          </p:nvPr>
        </p:nvSpPr>
        <p:spPr>
          <a:xfrm>
            <a:off x="395536" y="1200150"/>
            <a:ext cx="4032448" cy="3549476"/>
          </a:xfrm>
        </p:spPr>
        <p:txBody>
          <a:bodyPr>
            <a:noAutofit/>
          </a:bodyPr>
          <a:lstStyle/>
          <a:p>
            <a:pPr marL="0" lvl="2" indent="0">
              <a:buNone/>
            </a:pPr>
            <a:r>
              <a:rPr lang="en-AU" sz="1800" dirty="0" smtClean="0"/>
              <a:t>SAS staff Reference Group (SRG)</a:t>
            </a:r>
          </a:p>
          <a:p>
            <a:pPr marL="0" lvl="2" indent="0">
              <a:buNone/>
            </a:pPr>
            <a:r>
              <a:rPr lang="en-AU" sz="1800" dirty="0" smtClean="0"/>
              <a:t>Professional learning calendar</a:t>
            </a:r>
          </a:p>
          <a:p>
            <a:pPr marL="0" lvl="2" indent="0">
              <a:buNone/>
            </a:pPr>
            <a:endParaRPr lang="en-AU" sz="1800" dirty="0"/>
          </a:p>
          <a:p>
            <a:pPr marL="0" lvl="2" indent="0">
              <a:buNone/>
            </a:pPr>
            <a:endParaRPr lang="en-AU" sz="1800" dirty="0" smtClean="0"/>
          </a:p>
          <a:p>
            <a:pPr marL="0" lvl="2" indent="0">
              <a:buNone/>
            </a:pPr>
            <a:r>
              <a:rPr lang="en-AU" sz="1800" dirty="0" smtClean="0"/>
              <a:t>Thank you</a:t>
            </a:r>
          </a:p>
          <a:p>
            <a:pPr marL="0" lvl="2" indent="0">
              <a:buNone/>
            </a:pPr>
            <a:r>
              <a:rPr lang="en-AU" sz="1800" dirty="0"/>
              <a:t>f</a:t>
            </a:r>
            <a:r>
              <a:rPr lang="en-AU" sz="1800" dirty="0" smtClean="0"/>
              <a:t>or participating in this session </a:t>
            </a:r>
            <a:endParaRPr lang="en-AU" sz="1800" dirty="0"/>
          </a:p>
        </p:txBody>
      </p:sp>
      <p:pic>
        <p:nvPicPr>
          <p:cNvPr id="1026" name="Picture 2" descr="Screen capture from SAS Staff Reference Group Professional Learning Calendar"/>
          <p:cNvPicPr>
            <a:picLocks noChangeAspect="1" noChangeArrowheads="1"/>
          </p:cNvPicPr>
          <p:nvPr/>
        </p:nvPicPr>
        <p:blipFill rotWithShape="1">
          <a:blip r:embed="rId3">
            <a:extLst>
              <a:ext uri="{28A0092B-C50C-407E-A947-70E740481C1C}">
                <a14:useLocalDpi xmlns:a14="http://schemas.microsoft.com/office/drawing/2010/main" val="0"/>
              </a:ext>
            </a:extLst>
          </a:blip>
          <a:srcRect t="1416" r="811"/>
          <a:stretch/>
        </p:blipFill>
        <p:spPr bwMode="auto">
          <a:xfrm>
            <a:off x="3923928" y="1234234"/>
            <a:ext cx="4785424" cy="336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395536" y="4749626"/>
            <a:ext cx="7704856" cy="273844"/>
          </a:xfrm>
        </p:spPr>
        <p:txBody>
          <a:bodyPr/>
          <a:lstStyle/>
          <a:p>
            <a:r>
              <a:rPr lang="en-AU" dirty="0" smtClean="0"/>
              <a:t>© NSW Department of Education | Leadership &amp; High Performance Directorate | ESA | 1.1(b) Telephone Communication - Telephone Communication Procedures | V9.0 | November 2018</a:t>
            </a:r>
            <a:endParaRPr lang="en-AU" dirty="0"/>
          </a:p>
        </p:txBody>
      </p:sp>
      <p:sp>
        <p:nvSpPr>
          <p:cNvPr id="6" name="Slide Number Placeholder 5"/>
          <p:cNvSpPr>
            <a:spLocks noGrp="1"/>
          </p:cNvSpPr>
          <p:nvPr>
            <p:ph type="sldNum" sz="quarter" idx="12"/>
          </p:nvPr>
        </p:nvSpPr>
        <p:spPr>
          <a:xfrm>
            <a:off x="8003646" y="4749626"/>
            <a:ext cx="716124" cy="273844"/>
          </a:xfrm>
        </p:spPr>
        <p:txBody>
          <a:bodyPr/>
          <a:lstStyle/>
          <a:p>
            <a:r>
              <a:rPr lang="en-AU" dirty="0"/>
              <a:t>Slide </a:t>
            </a:r>
            <a:fld id="{4A2A1DA9-8CAF-4BCA-B496-545B076AED2D}" type="slidenum">
              <a:rPr lang="en-AU" smtClean="0"/>
              <a:pPr/>
              <a:t>11</a:t>
            </a:fld>
            <a:endParaRPr lang="en-AU" dirty="0"/>
          </a:p>
        </p:txBody>
      </p:sp>
    </p:spTree>
    <p:extLst>
      <p:ext uri="{BB962C8B-B14F-4D97-AF65-F5344CB8AC3E}">
        <p14:creationId xmlns:p14="http://schemas.microsoft.com/office/powerpoint/2010/main" val="794138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 of the module</a:t>
            </a:r>
            <a:endParaRPr lang="en-AU" dirty="0"/>
          </a:p>
        </p:txBody>
      </p:sp>
      <p:sp>
        <p:nvSpPr>
          <p:cNvPr id="3" name="Content Placeholder 2"/>
          <p:cNvSpPr>
            <a:spLocks noGrp="1"/>
          </p:cNvSpPr>
          <p:nvPr>
            <p:ph idx="1"/>
          </p:nvPr>
        </p:nvSpPr>
        <p:spPr/>
        <p:txBody>
          <a:bodyPr>
            <a:normAutofit/>
          </a:bodyPr>
          <a:lstStyle/>
          <a:p>
            <a:r>
              <a:rPr lang="en-US" sz="1200" dirty="0"/>
              <a:t>This module contains </a:t>
            </a:r>
            <a:r>
              <a:rPr lang="en-US" sz="1200" dirty="0" smtClean="0"/>
              <a:t>2 sessions </a:t>
            </a:r>
            <a:r>
              <a:rPr lang="en-US" sz="1200" dirty="0"/>
              <a:t>and has a total delivery time </a:t>
            </a:r>
            <a:r>
              <a:rPr lang="en-US" sz="1200" dirty="0" smtClean="0"/>
              <a:t>of </a:t>
            </a:r>
            <a:r>
              <a:rPr lang="en-US" sz="1200" dirty="0"/>
              <a:t>1</a:t>
            </a:r>
            <a:r>
              <a:rPr lang="en-US" sz="1200" dirty="0" smtClean="0"/>
              <a:t> hour and 30 minutes. </a:t>
            </a:r>
            <a:r>
              <a:rPr lang="en-US" sz="1200" dirty="0"/>
              <a:t>Resources for this module include:</a:t>
            </a:r>
            <a:endParaRPr lang="en-AU" sz="1200" dirty="0"/>
          </a:p>
          <a:p>
            <a:pPr marL="266700" lvl="0" indent="-171450">
              <a:buFont typeface="Arial" panose="020B0604020202020204" pitchFamily="34" charset="0"/>
              <a:buChar char="•"/>
            </a:pPr>
            <a:r>
              <a:rPr lang="en-US" sz="1200" dirty="0"/>
              <a:t>PowerPoint presentation </a:t>
            </a:r>
            <a:r>
              <a:rPr lang="en-US" sz="1200" dirty="0" smtClean="0"/>
              <a:t>session</a:t>
            </a:r>
          </a:p>
          <a:p>
            <a:pPr marL="714375"/>
            <a:r>
              <a:rPr lang="en-US" sz="1200" dirty="0"/>
              <a:t>Session 1 – Telephone Communication – </a:t>
            </a:r>
            <a:r>
              <a:rPr lang="en-US" sz="1200" dirty="0" smtClean="0"/>
              <a:t>55 minutes</a:t>
            </a:r>
            <a:endParaRPr lang="en-AU" sz="1200" dirty="0"/>
          </a:p>
          <a:p>
            <a:pPr marL="714375"/>
            <a:r>
              <a:rPr lang="en-US" sz="1200" dirty="0"/>
              <a:t>Session 2 – Telephone Communication procedures </a:t>
            </a:r>
            <a:r>
              <a:rPr lang="en-US" sz="1200"/>
              <a:t>– </a:t>
            </a:r>
            <a:r>
              <a:rPr lang="en-US" sz="1200" smtClean="0"/>
              <a:t>35 </a:t>
            </a:r>
            <a:r>
              <a:rPr lang="en-US" sz="1200" dirty="0"/>
              <a:t>minutes</a:t>
            </a:r>
            <a:endParaRPr lang="en-AU" sz="1200" dirty="0"/>
          </a:p>
          <a:p>
            <a:pPr marL="266700" lvl="0" indent="-171450">
              <a:buFont typeface="Arial" panose="020B0604020202020204" pitchFamily="34" charset="0"/>
              <a:buChar char="•"/>
            </a:pPr>
            <a:r>
              <a:rPr lang="en-US" sz="1200" dirty="0"/>
              <a:t>p</a:t>
            </a:r>
            <a:r>
              <a:rPr lang="en-US" sz="1200" dirty="0" smtClean="0"/>
              <a:t>resenter </a:t>
            </a:r>
            <a:r>
              <a:rPr lang="en-US" sz="1200" dirty="0"/>
              <a:t>notes with pre-reading and guidelines to successfully deliver sessions</a:t>
            </a:r>
            <a:endParaRPr lang="en-AU" sz="1200" dirty="0"/>
          </a:p>
          <a:p>
            <a:pPr marL="266700" indent="-171450">
              <a:buFont typeface="Arial" panose="020B0604020202020204" pitchFamily="34" charset="0"/>
              <a:buChar char="•"/>
            </a:pPr>
            <a:r>
              <a:rPr lang="en-US" sz="1200" dirty="0"/>
              <a:t>h</a:t>
            </a:r>
            <a:r>
              <a:rPr lang="en-US" sz="1200" dirty="0" smtClean="0"/>
              <a:t>andouts </a:t>
            </a:r>
            <a:r>
              <a:rPr lang="en-US" sz="1200" dirty="0"/>
              <a:t>and activities</a:t>
            </a:r>
            <a:endParaRPr lang="en-AU" sz="1200" dirty="0"/>
          </a:p>
        </p:txBody>
      </p:sp>
      <p:sp>
        <p:nvSpPr>
          <p:cNvPr id="7" name="Content Placeholder 2"/>
          <p:cNvSpPr txBox="1">
            <a:spLocks/>
          </p:cNvSpPr>
          <p:nvPr/>
        </p:nvSpPr>
        <p:spPr>
          <a:xfrm>
            <a:off x="6581328" y="627534"/>
            <a:ext cx="2232248" cy="3531839"/>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b="1" dirty="0" smtClean="0">
                <a:solidFill>
                  <a:schemeClr val="bg1"/>
                </a:solidFill>
              </a:rPr>
              <a:t>Purpose</a:t>
            </a:r>
            <a:endParaRPr lang="en-AU" sz="1800" b="1" dirty="0" smtClean="0">
              <a:solidFill>
                <a:schemeClr val="bg1"/>
              </a:solidFill>
            </a:endParaRPr>
          </a:p>
          <a:p>
            <a:r>
              <a:rPr lang="en-US" sz="1800" dirty="0" smtClean="0">
                <a:solidFill>
                  <a:schemeClr val="bg1"/>
                </a:solidFill>
              </a:rPr>
              <a:t>This module is one of a series of modules which have been developed to support the implementation of the Excellence in School Administration Framework</a:t>
            </a:r>
            <a:endParaRPr lang="en-AU" sz="1800" dirty="0">
              <a:solidFill>
                <a:schemeClr val="bg1"/>
              </a:solidFill>
            </a:endParaRPr>
          </a:p>
        </p:txBody>
      </p:sp>
      <p:sp>
        <p:nvSpPr>
          <p:cNvPr id="5" name="Footer Placeholder 4"/>
          <p:cNvSpPr>
            <a:spLocks noGrp="1"/>
          </p:cNvSpPr>
          <p:nvPr>
            <p:ph type="ftr" sz="quarter" idx="11"/>
          </p:nvPr>
        </p:nvSpPr>
        <p:spPr>
          <a:xfrm>
            <a:off x="395536" y="4723950"/>
            <a:ext cx="7704856" cy="273844"/>
          </a:xfrm>
        </p:spPr>
        <p:txBody>
          <a:bodyPr/>
          <a:lstStyle/>
          <a:p>
            <a:r>
              <a:rPr lang="en-AU" dirty="0" smtClean="0"/>
              <a:t>© NSW Department of Education | Leadership &amp; High Performance Directorate | ESA | 1.1(b) Telephone Communication - Telephone Communication Procedures | V9.0 | November 2018</a:t>
            </a:r>
            <a:endParaRPr lang="en-AU" dirty="0"/>
          </a:p>
        </p:txBody>
      </p:sp>
      <p:sp>
        <p:nvSpPr>
          <p:cNvPr id="6" name="Slide Number Placeholder 5"/>
          <p:cNvSpPr>
            <a:spLocks noGrp="1"/>
          </p:cNvSpPr>
          <p:nvPr>
            <p:ph type="sldNum" sz="quarter" idx="12"/>
          </p:nvPr>
        </p:nvSpPr>
        <p:spPr>
          <a:xfrm>
            <a:off x="8244408" y="4808731"/>
            <a:ext cx="720080" cy="198388"/>
          </a:xfrm>
        </p:spPr>
        <p:txBody>
          <a:bodyPr/>
          <a:lstStyle/>
          <a:p>
            <a:r>
              <a:rPr lang="en-AU" dirty="0" smtClean="0">
                <a:solidFill>
                  <a:schemeClr val="bg1"/>
                </a:solidFill>
              </a:rPr>
              <a:t>Slide  </a:t>
            </a:r>
            <a:fld id="{4A2A1DA9-8CAF-4BCA-B496-545B076AED2D}" type="slidenum">
              <a:rPr lang="en-AU" smtClean="0">
                <a:solidFill>
                  <a:schemeClr val="bg1"/>
                </a:solidFill>
              </a:rPr>
              <a:pPr/>
              <a:t>2</a:t>
            </a:fld>
            <a:endParaRPr lang="en-AU" dirty="0">
              <a:solidFill>
                <a:schemeClr val="bg1"/>
              </a:solidFill>
            </a:endParaRPr>
          </a:p>
        </p:txBody>
      </p:sp>
    </p:spTree>
    <p:extLst>
      <p:ext uri="{BB962C8B-B14F-4D97-AF65-F5344CB8AC3E}">
        <p14:creationId xmlns:p14="http://schemas.microsoft.com/office/powerpoint/2010/main" val="3983037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delivery</a:t>
            </a:r>
            <a:endParaRPr lang="en-AU" dirty="0"/>
          </a:p>
        </p:txBody>
      </p:sp>
      <p:sp>
        <p:nvSpPr>
          <p:cNvPr id="3" name="Content Placeholder 2"/>
          <p:cNvSpPr>
            <a:spLocks noGrp="1"/>
          </p:cNvSpPr>
          <p:nvPr>
            <p:ph idx="1"/>
          </p:nvPr>
        </p:nvSpPr>
        <p:spPr>
          <a:xfrm>
            <a:off x="395536" y="1200150"/>
            <a:ext cx="5760640" cy="3531839"/>
          </a:xfrm>
        </p:spPr>
        <p:txBody>
          <a:bodyPr>
            <a:normAutofit/>
          </a:bodyPr>
          <a:lstStyle/>
          <a:p>
            <a:r>
              <a:rPr lang="en-US" sz="1200" dirty="0" smtClean="0"/>
              <a:t>This </a:t>
            </a:r>
            <a:r>
              <a:rPr lang="en-US" sz="1200" dirty="0"/>
              <a:t>module can be completed in the following manner:</a:t>
            </a:r>
            <a:endParaRPr lang="en-AU" sz="1200" dirty="0"/>
          </a:p>
          <a:p>
            <a:pPr marL="361950" lvl="0" indent="-171450">
              <a:buFont typeface="Arial" panose="020B0604020202020204" pitchFamily="34" charset="0"/>
              <a:buChar char="•"/>
            </a:pPr>
            <a:r>
              <a:rPr lang="en-US" sz="1200" b="1" dirty="0"/>
              <a:t>p</a:t>
            </a:r>
            <a:r>
              <a:rPr lang="en-US" sz="1200" b="1" dirty="0" smtClean="0"/>
              <a:t>resentation </a:t>
            </a:r>
            <a:r>
              <a:rPr lang="en-US" sz="1200" b="1" dirty="0"/>
              <a:t>style </a:t>
            </a:r>
            <a:r>
              <a:rPr lang="en-US" sz="1200" dirty="0"/>
              <a:t>– facilitator follows notes/slides and works through activities in a group setting</a:t>
            </a:r>
            <a:endParaRPr lang="en-AU" sz="1200" dirty="0"/>
          </a:p>
          <a:p>
            <a:pPr marL="361950" lvl="0" indent="-171450">
              <a:buFont typeface="Arial" panose="020B0604020202020204" pitchFamily="34" charset="0"/>
              <a:buChar char="•"/>
            </a:pPr>
            <a:r>
              <a:rPr lang="en-US" sz="1200" b="1" dirty="0"/>
              <a:t>i</a:t>
            </a:r>
            <a:r>
              <a:rPr lang="en-US" sz="1200" b="1" dirty="0" smtClean="0"/>
              <a:t>ndependently</a:t>
            </a:r>
            <a:r>
              <a:rPr lang="en-US" sz="1200" dirty="0" smtClean="0"/>
              <a:t> </a:t>
            </a:r>
            <a:r>
              <a:rPr lang="en-US" sz="1200" dirty="0"/>
              <a:t>– individual follows slides, notes and works through learning tasks and activities.</a:t>
            </a:r>
            <a:endParaRPr lang="en-AU" sz="1200" dirty="0"/>
          </a:p>
          <a:p>
            <a:r>
              <a:rPr lang="en-US" sz="1200" dirty="0" smtClean="0"/>
              <a:t>To </a:t>
            </a:r>
            <a:r>
              <a:rPr lang="en-US" sz="1200" dirty="0"/>
              <a:t>ensure the delivery meets the needs of your audience presenter should consider the following:</a:t>
            </a:r>
            <a:endParaRPr lang="en-AU" sz="1200" dirty="0"/>
          </a:p>
          <a:p>
            <a:pPr marL="361950" lvl="0" indent="-171450">
              <a:buFont typeface="Arial" panose="020B0604020202020204" pitchFamily="34" charset="0"/>
              <a:buChar char="•"/>
            </a:pPr>
            <a:r>
              <a:rPr lang="en-AU" sz="1200" b="1" dirty="0"/>
              <a:t>f</a:t>
            </a:r>
            <a:r>
              <a:rPr lang="en-AU" sz="1200" b="1" dirty="0" smtClean="0"/>
              <a:t>or </a:t>
            </a:r>
            <a:r>
              <a:rPr lang="en-AU" sz="1200" b="1" dirty="0"/>
              <a:t>internal presentations (to own staff)</a:t>
            </a:r>
            <a:r>
              <a:rPr lang="en-AU" sz="1200" dirty="0"/>
              <a:t> prior to presenting the session assess your knowledge of each participant’s experience in this topic, adjust notes and resources where necessary</a:t>
            </a:r>
          </a:p>
          <a:p>
            <a:pPr marL="361950" indent="-171450">
              <a:buFont typeface="Arial" panose="020B0604020202020204" pitchFamily="34" charset="0"/>
              <a:buChar char="•"/>
            </a:pPr>
            <a:r>
              <a:rPr lang="en-AU" sz="1200" b="1" dirty="0"/>
              <a:t>f</a:t>
            </a:r>
            <a:r>
              <a:rPr lang="en-AU" sz="1200" b="1" dirty="0" smtClean="0"/>
              <a:t>or </a:t>
            </a:r>
            <a:r>
              <a:rPr lang="en-AU" sz="1200" b="1" dirty="0"/>
              <a:t>external presentations</a:t>
            </a:r>
            <a:r>
              <a:rPr lang="en-AU" sz="1200" dirty="0"/>
              <a:t> at the commencement of the session ask participants to introduce themselves and briefly explain their reasons for attending, adjust notes and resources where necessary</a:t>
            </a:r>
          </a:p>
        </p:txBody>
      </p:sp>
      <p:sp>
        <p:nvSpPr>
          <p:cNvPr id="7" name="Content Placeholder 2"/>
          <p:cNvSpPr txBox="1">
            <a:spLocks/>
          </p:cNvSpPr>
          <p:nvPr/>
        </p:nvSpPr>
        <p:spPr>
          <a:xfrm>
            <a:off x="6540946" y="627534"/>
            <a:ext cx="2151856" cy="3531839"/>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b="1" dirty="0" smtClean="0">
                <a:solidFill>
                  <a:schemeClr val="bg1"/>
                </a:solidFill>
              </a:rPr>
              <a:t>Audience</a:t>
            </a:r>
            <a:endParaRPr lang="en-AU" sz="1800" b="1" dirty="0" smtClean="0">
              <a:solidFill>
                <a:schemeClr val="bg1"/>
              </a:solidFill>
            </a:endParaRPr>
          </a:p>
          <a:p>
            <a:r>
              <a:rPr lang="en-US" sz="1800" dirty="0">
                <a:solidFill>
                  <a:schemeClr val="bg1"/>
                </a:solidFill>
              </a:rPr>
              <a:t>Key audience is the front office administration staff,  however it is a useful resource for all non-teaching staff in schools.</a:t>
            </a:r>
            <a:endParaRPr lang="en-AU" sz="1800" dirty="0">
              <a:solidFill>
                <a:schemeClr val="bg1"/>
              </a:solidFill>
            </a:endParaRPr>
          </a:p>
        </p:txBody>
      </p:sp>
      <p:sp>
        <p:nvSpPr>
          <p:cNvPr id="5" name="Footer Placeholder 4"/>
          <p:cNvSpPr>
            <a:spLocks noGrp="1"/>
          </p:cNvSpPr>
          <p:nvPr>
            <p:ph type="ftr" sz="quarter" idx="11"/>
          </p:nvPr>
        </p:nvSpPr>
        <p:spPr>
          <a:xfrm>
            <a:off x="251520" y="4749626"/>
            <a:ext cx="7632848" cy="273844"/>
          </a:xfrm>
        </p:spPr>
        <p:txBody>
          <a:bodyPr/>
          <a:lstStyle/>
          <a:p>
            <a:r>
              <a:rPr lang="en-AU" smtClean="0"/>
              <a:t>© NSW Department of Education | Leadership &amp; High Performance Directorate | ESA | 1.1(b) Telephone Communication - Telephone Communication Procedures | V9.0 | November 2018</a:t>
            </a:r>
            <a:endParaRPr lang="en-AU" dirty="0"/>
          </a:p>
        </p:txBody>
      </p:sp>
      <p:sp>
        <p:nvSpPr>
          <p:cNvPr id="6" name="Slide Number Placeholder 5"/>
          <p:cNvSpPr>
            <a:spLocks noGrp="1"/>
          </p:cNvSpPr>
          <p:nvPr>
            <p:ph type="sldNum" sz="quarter" idx="12"/>
          </p:nvPr>
        </p:nvSpPr>
        <p:spPr>
          <a:xfrm>
            <a:off x="8100392" y="4731989"/>
            <a:ext cx="864096" cy="273844"/>
          </a:xfrm>
        </p:spPr>
        <p:txBody>
          <a:bodyPr/>
          <a:lstStyle/>
          <a:p>
            <a:r>
              <a:rPr lang="en-AU" dirty="0" smtClean="0">
                <a:solidFill>
                  <a:schemeClr val="bg1"/>
                </a:solidFill>
              </a:rPr>
              <a:t>Slide  </a:t>
            </a:r>
            <a:fld id="{4A2A1DA9-8CAF-4BCA-B496-545B076AED2D}" type="slidenum">
              <a:rPr lang="en-AU" smtClean="0">
                <a:solidFill>
                  <a:schemeClr val="bg1"/>
                </a:solidFill>
              </a:rPr>
              <a:pPr/>
              <a:t>3</a:t>
            </a:fld>
            <a:endParaRPr lang="en-AU" dirty="0">
              <a:solidFill>
                <a:schemeClr val="bg1"/>
              </a:solidFill>
            </a:endParaRPr>
          </a:p>
        </p:txBody>
      </p:sp>
    </p:spTree>
    <p:extLst>
      <p:ext uri="{BB962C8B-B14F-4D97-AF65-F5344CB8AC3E}">
        <p14:creationId xmlns:p14="http://schemas.microsoft.com/office/powerpoint/2010/main" val="3378706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267494"/>
            <a:ext cx="8568952" cy="709587"/>
          </a:xfrm>
        </p:spPr>
        <p:txBody>
          <a:bodyPr/>
          <a:lstStyle/>
          <a:p>
            <a:r>
              <a:rPr lang="en-AU" sz="2200" dirty="0" smtClean="0"/>
              <a:t>Outcome of the module – telephone communication</a:t>
            </a:r>
            <a:endParaRPr lang="en-AU" sz="2200" dirty="0">
              <a:latin typeface="+mn-lt"/>
            </a:endParaRPr>
          </a:p>
        </p:txBody>
      </p:sp>
      <p:sp>
        <p:nvSpPr>
          <p:cNvPr id="11" name="TextBox 10"/>
          <p:cNvSpPr txBox="1"/>
          <p:nvPr/>
        </p:nvSpPr>
        <p:spPr>
          <a:xfrm>
            <a:off x="4355976" y="1382435"/>
            <a:ext cx="4320480" cy="707886"/>
          </a:xfrm>
          <a:prstGeom prst="rect">
            <a:avLst/>
          </a:prstGeom>
          <a:noFill/>
        </p:spPr>
        <p:txBody>
          <a:bodyPr wrap="square" rtlCol="0">
            <a:spAutoFit/>
          </a:bodyPr>
          <a:lstStyle/>
          <a:p>
            <a:pPr indent="1588"/>
            <a:r>
              <a:rPr lang="en-AU" sz="2000" dirty="0" smtClean="0">
                <a:solidFill>
                  <a:schemeClr val="bg1"/>
                </a:solidFill>
                <a:latin typeface="+mj-lt"/>
              </a:rPr>
              <a:t>At the completion of this module, participants should be able to:</a:t>
            </a:r>
            <a:endParaRPr lang="en-AU" dirty="0">
              <a:solidFill>
                <a:schemeClr val="bg1"/>
              </a:solidFill>
            </a:endParaRPr>
          </a:p>
        </p:txBody>
      </p:sp>
      <p:sp>
        <p:nvSpPr>
          <p:cNvPr id="18" name="Rectangle 17"/>
          <p:cNvSpPr/>
          <p:nvPr/>
        </p:nvSpPr>
        <p:spPr>
          <a:xfrm>
            <a:off x="4321257" y="2211710"/>
            <a:ext cx="4572000" cy="2376264"/>
          </a:xfrm>
          <a:prstGeom prst="rect">
            <a:avLst/>
          </a:prstGeom>
          <a:solidFill>
            <a:schemeClr val="bg1"/>
          </a:solidFill>
        </p:spPr>
        <p:txBody>
          <a:bodyPr lIns="144000" tIns="144000" rIns="144000" bIns="144000" anchor="ctr">
            <a:noAutofit/>
          </a:bodyPr>
          <a:lstStyle/>
          <a:p>
            <a:pPr marL="285750" indent="-285750">
              <a:buFont typeface="Arial" panose="020B0604020202020204" pitchFamily="34" charset="0"/>
              <a:buChar char="•"/>
            </a:pPr>
            <a:r>
              <a:rPr lang="en-AU" dirty="0" smtClean="0">
                <a:solidFill>
                  <a:schemeClr val="tx2"/>
                </a:solidFill>
              </a:rPr>
              <a:t>describe the skills necessary to deliver oral communication and demonstrate these skills in a professional manner to meet the needs of all customers including those of diverse language, cultural, religious, and </a:t>
            </a:r>
            <a:r>
              <a:rPr lang="en-AU" smtClean="0">
                <a:solidFill>
                  <a:schemeClr val="tx2"/>
                </a:solidFill>
              </a:rPr>
              <a:t>socio-economic backgrounds.</a:t>
            </a:r>
            <a:endParaRPr lang="en-AU" dirty="0">
              <a:solidFill>
                <a:schemeClr val="tx2"/>
              </a:solidFill>
            </a:endParaRPr>
          </a:p>
        </p:txBody>
      </p:sp>
      <p:sp>
        <p:nvSpPr>
          <p:cNvPr id="4" name="Footer Placeholder 3"/>
          <p:cNvSpPr>
            <a:spLocks noGrp="1"/>
          </p:cNvSpPr>
          <p:nvPr>
            <p:ph type="ftr" sz="quarter" idx="11"/>
          </p:nvPr>
        </p:nvSpPr>
        <p:spPr>
          <a:xfrm>
            <a:off x="395535" y="4749626"/>
            <a:ext cx="7705633" cy="273844"/>
          </a:xfrm>
        </p:spPr>
        <p:txBody>
          <a:bodyPr/>
          <a:lstStyle/>
          <a:p>
            <a:r>
              <a:rPr lang="en-AU" dirty="0" smtClean="0"/>
              <a:t>© NSW Department of Education | Leadership &amp; High Performance Directorate | ESA | 1.1(b) Telephone Communication - Telephone Communication Procedures | V9.0 | November 2018</a:t>
            </a:r>
            <a:endParaRPr lang="en-AU" dirty="0"/>
          </a:p>
        </p:txBody>
      </p:sp>
      <p:sp>
        <p:nvSpPr>
          <p:cNvPr id="5" name="Slide Number Placeholder 4"/>
          <p:cNvSpPr>
            <a:spLocks noGrp="1"/>
          </p:cNvSpPr>
          <p:nvPr>
            <p:ph type="sldNum" sz="quarter" idx="12"/>
          </p:nvPr>
        </p:nvSpPr>
        <p:spPr>
          <a:xfrm>
            <a:off x="8101169" y="4743099"/>
            <a:ext cx="792088" cy="273844"/>
          </a:xfrm>
        </p:spPr>
        <p:txBody>
          <a:bodyPr/>
          <a:lstStyle/>
          <a:p>
            <a:r>
              <a:rPr lang="en-AU" dirty="0" smtClean="0"/>
              <a:t>Slide  </a:t>
            </a:r>
            <a:fld id="{4A2A1DA9-8CAF-4BCA-B496-545B076AED2D}" type="slidenum">
              <a:rPr lang="en-AU" smtClean="0"/>
              <a:pPr/>
              <a:t>4</a:t>
            </a:fld>
            <a:endParaRPr lang="en-AU" dirty="0"/>
          </a:p>
        </p:txBody>
      </p:sp>
      <p:pic>
        <p:nvPicPr>
          <p:cNvPr id="28" name="circle-arrow2.png" descr="Three quarter circle with arrow pointing towards text"/>
          <p:cNvPicPr>
            <a:picLocks noChangeAspect="1"/>
          </p:cNvPicPr>
          <p:nvPr/>
        </p:nvPicPr>
        <p:blipFill>
          <a:blip r:embed="rId3">
            <a:extLst/>
          </a:blip>
          <a:stretch>
            <a:fillRect/>
          </a:stretch>
        </p:blipFill>
        <p:spPr>
          <a:xfrm>
            <a:off x="580191" y="1382435"/>
            <a:ext cx="2651885" cy="2629475"/>
          </a:xfrm>
          <a:prstGeom prst="rect">
            <a:avLst/>
          </a:prstGeom>
          <a:ln w="12700">
            <a:miter lim="400000"/>
          </a:ln>
        </p:spPr>
      </p:pic>
    </p:spTree>
    <p:extLst>
      <p:ext uri="{BB962C8B-B14F-4D97-AF65-F5344CB8AC3E}">
        <p14:creationId xmlns:p14="http://schemas.microsoft.com/office/powerpoint/2010/main" val="1401858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2200" dirty="0" smtClean="0"/>
              <a:t>Outcome of this session – </a:t>
            </a:r>
            <a:r>
              <a:rPr lang="en-AU" sz="2200" dirty="0"/>
              <a:t>telephone </a:t>
            </a:r>
            <a:r>
              <a:rPr lang="en-AU" sz="2200" dirty="0" smtClean="0"/>
              <a:t>communication procedures</a:t>
            </a:r>
            <a:endParaRPr lang="en-AU" sz="2200" dirty="0">
              <a:latin typeface="+mn-lt"/>
            </a:endParaRPr>
          </a:p>
        </p:txBody>
      </p:sp>
      <p:sp>
        <p:nvSpPr>
          <p:cNvPr id="11" name="TextBox 10"/>
          <p:cNvSpPr txBox="1"/>
          <p:nvPr/>
        </p:nvSpPr>
        <p:spPr>
          <a:xfrm>
            <a:off x="3491880" y="1059582"/>
            <a:ext cx="4320480" cy="707886"/>
          </a:xfrm>
          <a:prstGeom prst="rect">
            <a:avLst/>
          </a:prstGeom>
          <a:noFill/>
        </p:spPr>
        <p:txBody>
          <a:bodyPr wrap="square" rtlCol="0">
            <a:spAutoFit/>
          </a:bodyPr>
          <a:lstStyle/>
          <a:p>
            <a:pPr indent="1588"/>
            <a:r>
              <a:rPr lang="en-AU" sz="2000" dirty="0" smtClean="0">
                <a:solidFill>
                  <a:schemeClr val="bg1"/>
                </a:solidFill>
                <a:latin typeface="+mj-lt"/>
              </a:rPr>
              <a:t>At the completion of </a:t>
            </a:r>
            <a:r>
              <a:rPr lang="en-AU" sz="2000" smtClean="0">
                <a:solidFill>
                  <a:schemeClr val="bg1"/>
                </a:solidFill>
                <a:latin typeface="+mj-lt"/>
              </a:rPr>
              <a:t>this session, </a:t>
            </a:r>
            <a:r>
              <a:rPr lang="en-AU" sz="2000" dirty="0" smtClean="0">
                <a:solidFill>
                  <a:schemeClr val="bg1"/>
                </a:solidFill>
                <a:latin typeface="+mj-lt"/>
              </a:rPr>
              <a:t>participants should be able to:</a:t>
            </a:r>
            <a:endParaRPr lang="en-AU" dirty="0">
              <a:solidFill>
                <a:schemeClr val="bg1"/>
              </a:solidFill>
            </a:endParaRPr>
          </a:p>
        </p:txBody>
      </p:sp>
      <p:sp>
        <p:nvSpPr>
          <p:cNvPr id="18" name="Rectangle 17"/>
          <p:cNvSpPr/>
          <p:nvPr/>
        </p:nvSpPr>
        <p:spPr>
          <a:xfrm>
            <a:off x="3491880" y="2095500"/>
            <a:ext cx="5401377" cy="2132434"/>
          </a:xfrm>
          <a:prstGeom prst="rect">
            <a:avLst/>
          </a:prstGeom>
          <a:solidFill>
            <a:schemeClr val="bg1"/>
          </a:solidFill>
        </p:spPr>
        <p:txBody>
          <a:bodyPr lIns="144000" tIns="144000" rIns="144000" bIns="144000" anchor="ctr">
            <a:noAutofit/>
          </a:bodyPr>
          <a:lstStyle/>
          <a:p>
            <a:pPr marL="285750" indent="-285750">
              <a:spcAft>
                <a:spcPts val="1200"/>
              </a:spcAft>
              <a:buFont typeface="Arial" panose="020B0604020202020204" pitchFamily="34" charset="0"/>
              <a:buChar char="•"/>
            </a:pPr>
            <a:r>
              <a:rPr lang="en-AU" dirty="0">
                <a:solidFill>
                  <a:schemeClr val="tx2"/>
                </a:solidFill>
              </a:rPr>
              <a:t>d</a:t>
            </a:r>
            <a:r>
              <a:rPr lang="en-AU" dirty="0" smtClean="0">
                <a:solidFill>
                  <a:schemeClr val="tx2"/>
                </a:solidFill>
              </a:rPr>
              <a:t>evelop school telephone communication procedures</a:t>
            </a:r>
            <a:endParaRPr lang="en-AU" dirty="0">
              <a:solidFill>
                <a:schemeClr val="tx2"/>
              </a:solidFill>
            </a:endParaRPr>
          </a:p>
        </p:txBody>
      </p:sp>
      <p:sp>
        <p:nvSpPr>
          <p:cNvPr id="4" name="Footer Placeholder 3"/>
          <p:cNvSpPr>
            <a:spLocks noGrp="1"/>
          </p:cNvSpPr>
          <p:nvPr>
            <p:ph type="ftr" sz="quarter" idx="11"/>
          </p:nvPr>
        </p:nvSpPr>
        <p:spPr>
          <a:xfrm>
            <a:off x="395536" y="4749626"/>
            <a:ext cx="7488832" cy="273844"/>
          </a:xfrm>
        </p:spPr>
        <p:txBody>
          <a:bodyPr/>
          <a:lstStyle/>
          <a:p>
            <a:r>
              <a:rPr lang="en-AU" dirty="0" smtClean="0"/>
              <a:t>© NSW Department of Education | Leadership &amp; High Performance Directorate | ESA | 1.1(b) Telephone Communication - Telephone Communication Procedures | V9.0 | November 2018</a:t>
            </a:r>
            <a:endParaRPr lang="en-AU" dirty="0"/>
          </a:p>
        </p:txBody>
      </p:sp>
      <p:sp>
        <p:nvSpPr>
          <p:cNvPr id="5" name="Slide Number Placeholder 4"/>
          <p:cNvSpPr>
            <a:spLocks noGrp="1"/>
          </p:cNvSpPr>
          <p:nvPr>
            <p:ph type="sldNum" sz="quarter" idx="12"/>
          </p:nvPr>
        </p:nvSpPr>
        <p:spPr>
          <a:xfrm>
            <a:off x="8172400" y="4732304"/>
            <a:ext cx="648072" cy="273844"/>
          </a:xfrm>
        </p:spPr>
        <p:txBody>
          <a:bodyPr/>
          <a:lstStyle/>
          <a:p>
            <a:r>
              <a:rPr lang="en-AU" dirty="0" smtClean="0"/>
              <a:t>Slide  </a:t>
            </a:r>
            <a:fld id="{4A2A1DA9-8CAF-4BCA-B496-545B076AED2D}" type="slidenum">
              <a:rPr lang="en-AU" smtClean="0"/>
              <a:pPr/>
              <a:t>5</a:t>
            </a:fld>
            <a:endParaRPr lang="en-AU" dirty="0"/>
          </a:p>
        </p:txBody>
      </p:sp>
      <p:pic>
        <p:nvPicPr>
          <p:cNvPr id="9" name="session.png" descr="Triangle pointing towards text"/>
          <p:cNvPicPr>
            <a:picLocks noChangeAspect="1"/>
          </p:cNvPicPr>
          <p:nvPr/>
        </p:nvPicPr>
        <p:blipFill>
          <a:blip r:embed="rId3">
            <a:extLst/>
          </a:blip>
          <a:stretch>
            <a:fillRect/>
          </a:stretch>
        </p:blipFill>
        <p:spPr>
          <a:xfrm>
            <a:off x="362082" y="1409203"/>
            <a:ext cx="2493213" cy="2771612"/>
          </a:xfrm>
          <a:prstGeom prst="rect">
            <a:avLst/>
          </a:prstGeom>
          <a:ln w="12700">
            <a:miter lim="400000"/>
          </a:ln>
        </p:spPr>
      </p:pic>
    </p:spTree>
    <p:extLst>
      <p:ext uri="{BB962C8B-B14F-4D97-AF65-F5344CB8AC3E}">
        <p14:creationId xmlns:p14="http://schemas.microsoft.com/office/powerpoint/2010/main" val="420730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Telephone list</a:t>
            </a:r>
            <a:endParaRPr lang="en-AU" dirty="0"/>
          </a:p>
        </p:txBody>
      </p:sp>
      <p:pic>
        <p:nvPicPr>
          <p:cNvPr id="7" name="image1.png" descr="Old fashioned phorograph"/>
          <p:cNvPicPr>
            <a:picLocks noChangeAspect="1"/>
          </p:cNvPicPr>
          <p:nvPr/>
        </p:nvPicPr>
        <p:blipFill>
          <a:blip r:embed="rId3">
            <a:extLst/>
          </a:blip>
          <a:stretch>
            <a:fillRect/>
          </a:stretch>
        </p:blipFill>
        <p:spPr>
          <a:xfrm>
            <a:off x="2068043" y="1059582"/>
            <a:ext cx="4952229" cy="3689499"/>
          </a:xfrm>
          <a:prstGeom prst="rect">
            <a:avLst/>
          </a:prstGeom>
          <a:ln w="12700">
            <a:miter lim="400000"/>
          </a:ln>
          <a:effectLst>
            <a:outerShdw blurRad="63500" dist="25400" dir="5400000" rotWithShape="0">
              <a:srgbClr val="000000">
                <a:alpha val="50000"/>
              </a:srgbClr>
            </a:outerShdw>
          </a:effectLst>
        </p:spPr>
      </p:pic>
      <p:sp>
        <p:nvSpPr>
          <p:cNvPr id="5" name="Footer Placeholder 4"/>
          <p:cNvSpPr>
            <a:spLocks noGrp="1"/>
          </p:cNvSpPr>
          <p:nvPr>
            <p:ph type="ftr" sz="quarter" idx="11"/>
          </p:nvPr>
        </p:nvSpPr>
        <p:spPr>
          <a:xfrm>
            <a:off x="395536" y="4749626"/>
            <a:ext cx="7704856" cy="273844"/>
          </a:xfrm>
        </p:spPr>
        <p:txBody>
          <a:bodyPr/>
          <a:lstStyle/>
          <a:p>
            <a:r>
              <a:rPr lang="en-AU" dirty="0" smtClean="0"/>
              <a:t>© NSW Department of Education | Leadership &amp; High Performance Directorate | ESA | 1.1(b) Telephone Communication - Telephone Communication Procedures | V9.0 | November 2018</a:t>
            </a:r>
            <a:endParaRPr lang="en-AU" dirty="0"/>
          </a:p>
        </p:txBody>
      </p:sp>
      <p:sp>
        <p:nvSpPr>
          <p:cNvPr id="6" name="Slide Number Placeholder 5"/>
          <p:cNvSpPr>
            <a:spLocks noGrp="1"/>
          </p:cNvSpPr>
          <p:nvPr>
            <p:ph type="sldNum" sz="quarter" idx="12"/>
          </p:nvPr>
        </p:nvSpPr>
        <p:spPr>
          <a:xfrm>
            <a:off x="8208404" y="4749081"/>
            <a:ext cx="648072" cy="273844"/>
          </a:xfrm>
        </p:spPr>
        <p:txBody>
          <a:bodyPr/>
          <a:lstStyle/>
          <a:p>
            <a:r>
              <a:rPr lang="en-AU" dirty="0" smtClean="0"/>
              <a:t>Slide  </a:t>
            </a:r>
            <a:fld id="{4A2A1DA9-8CAF-4BCA-B496-545B076AED2D}" type="slidenum">
              <a:rPr lang="en-AU" smtClean="0"/>
              <a:pPr/>
              <a:t>6</a:t>
            </a:fld>
            <a:endParaRPr lang="en-AU" dirty="0"/>
          </a:p>
        </p:txBody>
      </p:sp>
    </p:spTree>
    <p:extLst>
      <p:ext uri="{BB962C8B-B14F-4D97-AF65-F5344CB8AC3E}">
        <p14:creationId xmlns:p14="http://schemas.microsoft.com/office/powerpoint/2010/main" val="2050399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procedures</a:t>
            </a:r>
            <a:endParaRPr lang="en-AU" dirty="0"/>
          </a:p>
        </p:txBody>
      </p:sp>
      <p:sp>
        <p:nvSpPr>
          <p:cNvPr id="3" name="Content Placeholder 2"/>
          <p:cNvSpPr>
            <a:spLocks noGrp="1"/>
          </p:cNvSpPr>
          <p:nvPr>
            <p:ph idx="1"/>
          </p:nvPr>
        </p:nvSpPr>
        <p:spPr>
          <a:xfrm>
            <a:off x="2051720" y="1080688"/>
            <a:ext cx="6624736" cy="3867326"/>
          </a:xfrm>
        </p:spPr>
        <p:txBody>
          <a:bodyPr>
            <a:normAutofit/>
          </a:bodyPr>
          <a:lstStyle/>
          <a:p>
            <a:pPr marL="85725"/>
            <a:r>
              <a:rPr lang="en-AU" sz="2000" dirty="0" smtClean="0"/>
              <a:t>answering incoming calls</a:t>
            </a:r>
          </a:p>
          <a:p>
            <a:pPr marL="809625"/>
            <a:r>
              <a:rPr lang="en-AU" sz="2000" dirty="0" smtClean="0"/>
              <a:t>greeting</a:t>
            </a:r>
          </a:p>
          <a:p>
            <a:pPr marL="809625"/>
            <a:endParaRPr lang="en-AU" dirty="0" smtClean="0"/>
          </a:p>
          <a:p>
            <a:pPr marL="1257300"/>
            <a:r>
              <a:rPr lang="en-AU" sz="2000" dirty="0" smtClean="0"/>
              <a:t>taking messages</a:t>
            </a:r>
          </a:p>
          <a:p>
            <a:pPr marL="1257300"/>
            <a:endParaRPr lang="en-AU" sz="1400" dirty="0" smtClean="0"/>
          </a:p>
          <a:p>
            <a:pPr marL="1257300"/>
            <a:r>
              <a:rPr lang="en-AU" sz="2000" dirty="0"/>
              <a:t>t</a:t>
            </a:r>
            <a:r>
              <a:rPr lang="en-AU" sz="2000" dirty="0" smtClean="0"/>
              <a:t>ransferring calls</a:t>
            </a:r>
          </a:p>
          <a:p>
            <a:pPr marL="1257300"/>
            <a:endParaRPr lang="en-AU" sz="1000" dirty="0" smtClean="0"/>
          </a:p>
          <a:p>
            <a:pPr marL="809625"/>
            <a:r>
              <a:rPr lang="en-AU" sz="2000" dirty="0"/>
              <a:t>c</a:t>
            </a:r>
            <a:r>
              <a:rPr lang="en-AU" sz="2000" dirty="0" smtClean="0"/>
              <a:t>onfidentiality</a:t>
            </a:r>
          </a:p>
          <a:p>
            <a:pPr marL="85725"/>
            <a:r>
              <a:rPr lang="en-AU" sz="2000" dirty="0" smtClean="0"/>
              <a:t>outgoing calls</a:t>
            </a:r>
            <a:endParaRPr lang="en-AU" sz="2000" dirty="0"/>
          </a:p>
        </p:txBody>
      </p:sp>
      <p:sp>
        <p:nvSpPr>
          <p:cNvPr id="5" name="Footer Placeholder 4"/>
          <p:cNvSpPr>
            <a:spLocks noGrp="1"/>
          </p:cNvSpPr>
          <p:nvPr>
            <p:ph type="ftr" sz="quarter" idx="11"/>
          </p:nvPr>
        </p:nvSpPr>
        <p:spPr>
          <a:xfrm>
            <a:off x="395536" y="4749626"/>
            <a:ext cx="7704856" cy="273844"/>
          </a:xfrm>
        </p:spPr>
        <p:txBody>
          <a:bodyPr/>
          <a:lstStyle/>
          <a:p>
            <a:r>
              <a:rPr lang="en-AU" dirty="0" smtClean="0"/>
              <a:t>© NSW Department of Education | Leadership &amp; High Performance Directorate | ESA | 1.1(b) Telephone Communication - Telephone Communication Procedures | V9.0 | November 2018</a:t>
            </a:r>
            <a:endParaRPr lang="en-AU" dirty="0"/>
          </a:p>
        </p:txBody>
      </p:sp>
      <p:sp>
        <p:nvSpPr>
          <p:cNvPr id="6" name="Slide Number Placeholder 5"/>
          <p:cNvSpPr>
            <a:spLocks noGrp="1"/>
          </p:cNvSpPr>
          <p:nvPr>
            <p:ph type="sldNum" sz="quarter" idx="12"/>
          </p:nvPr>
        </p:nvSpPr>
        <p:spPr>
          <a:xfrm>
            <a:off x="8172400" y="4749626"/>
            <a:ext cx="576064" cy="273844"/>
          </a:xfrm>
        </p:spPr>
        <p:txBody>
          <a:bodyPr/>
          <a:lstStyle/>
          <a:p>
            <a:r>
              <a:rPr lang="en-AU" dirty="0"/>
              <a:t>Slide </a:t>
            </a:r>
            <a:fld id="{4A2A1DA9-8CAF-4BCA-B496-545B076AED2D}" type="slidenum">
              <a:rPr lang="en-AU" smtClean="0"/>
              <a:pPr/>
              <a:t>7</a:t>
            </a:fld>
            <a:endParaRPr lang="en-AU" dirty="0"/>
          </a:p>
        </p:txBody>
      </p:sp>
      <p:pic>
        <p:nvPicPr>
          <p:cNvPr id="7" name="procedures.png" descr="Telephone symbol"/>
          <p:cNvPicPr>
            <a:picLocks noChangeAspect="1"/>
          </p:cNvPicPr>
          <p:nvPr/>
        </p:nvPicPr>
        <p:blipFill>
          <a:blip r:embed="rId3">
            <a:extLst/>
          </a:blip>
          <a:stretch>
            <a:fillRect/>
          </a:stretch>
        </p:blipFill>
        <p:spPr>
          <a:xfrm>
            <a:off x="467544" y="1080688"/>
            <a:ext cx="2808312" cy="3765796"/>
          </a:xfrm>
          <a:prstGeom prst="rect">
            <a:avLst/>
          </a:prstGeom>
          <a:ln w="12700">
            <a:miter lim="400000"/>
          </a:ln>
        </p:spPr>
      </p:pic>
    </p:spTree>
    <p:extLst>
      <p:ext uri="{BB962C8B-B14F-4D97-AF65-F5344CB8AC3E}">
        <p14:creationId xmlns:p14="http://schemas.microsoft.com/office/powerpoint/2010/main" val="962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1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School telephone procedures</a:t>
            </a:r>
            <a:endParaRPr lang="en-AU" dirty="0"/>
          </a:p>
        </p:txBody>
      </p:sp>
      <p:graphicFrame>
        <p:nvGraphicFramePr>
          <p:cNvPr id="7" name="Table 186" descr="Telephone communication procedures"/>
          <p:cNvGraphicFramePr/>
          <p:nvPr>
            <p:extLst>
              <p:ext uri="{D42A27DB-BD31-4B8C-83A1-F6EECF244321}">
                <p14:modId xmlns:p14="http://schemas.microsoft.com/office/powerpoint/2010/main" val="761941887"/>
              </p:ext>
            </p:extLst>
          </p:nvPr>
        </p:nvGraphicFramePr>
        <p:xfrm>
          <a:off x="386036" y="1218798"/>
          <a:ext cx="8136904" cy="2865120"/>
        </p:xfrm>
        <a:graphic>
          <a:graphicData uri="http://schemas.openxmlformats.org/drawingml/2006/table">
            <a:tbl>
              <a:tblPr firstRow="1" firstCol="1" bandRow="1">
                <a:tableStyleId>{5C22544A-7EE6-4342-B048-85BDC9FD1C3A}</a:tableStyleId>
              </a:tblPr>
              <a:tblGrid>
                <a:gridCol w="2253570">
                  <a:extLst>
                    <a:ext uri="{9D8B030D-6E8A-4147-A177-3AD203B41FA5}">
                      <a16:colId xmlns:a16="http://schemas.microsoft.com/office/drawing/2014/main" val="20000"/>
                    </a:ext>
                  </a:extLst>
                </a:gridCol>
                <a:gridCol w="5883334">
                  <a:extLst>
                    <a:ext uri="{9D8B030D-6E8A-4147-A177-3AD203B41FA5}">
                      <a16:colId xmlns:a16="http://schemas.microsoft.com/office/drawing/2014/main" val="20001"/>
                    </a:ext>
                  </a:extLst>
                </a:gridCol>
              </a:tblGrid>
              <a:tr h="599888">
                <a:tc gridSpan="2">
                  <a:txBody>
                    <a:bodyPr/>
                    <a:lstStyle/>
                    <a:p>
                      <a:pPr algn="ctr" defTabSz="914400">
                        <a:defRPr b="0">
                          <a:solidFill>
                            <a:srgbClr val="000000"/>
                          </a:solidFill>
                        </a:defRPr>
                      </a:pPr>
                      <a:r>
                        <a:rPr sz="2400" dirty="0">
                          <a:solidFill>
                            <a:schemeClr val="bg1"/>
                          </a:solidFill>
                          <a:sym typeface="Helvetica"/>
                        </a:rPr>
                        <a:t>Telephone communication procedures for 
</a:t>
                      </a:r>
                      <a:endParaRPr sz="2400" b="1" dirty="0">
                        <a:solidFill>
                          <a:schemeClr val="bg1"/>
                        </a:solidFill>
                        <a:sym typeface="Helvetica"/>
                      </a:endParaRPr>
                    </a:p>
                  </a:txBody>
                  <a:tcPr marL="45720" marR="45720" anchor="ctr" horzOverflow="overflow"/>
                </a:tc>
                <a:tc hMerge="1">
                  <a:txBody>
                    <a:bodyPr/>
                    <a:lstStyle/>
                    <a:p>
                      <a:endParaRPr lang="en-US"/>
                    </a:p>
                  </a:txBody>
                  <a:tcPr/>
                </a:tc>
                <a:extLst>
                  <a:ext uri="{0D108BD9-81ED-4DB2-BD59-A6C34878D82A}">
                    <a16:rowId xmlns:a16="http://schemas.microsoft.com/office/drawing/2014/main" val="10000"/>
                  </a:ext>
                </a:extLst>
              </a:tr>
              <a:tr h="273468">
                <a:tc>
                  <a:txBody>
                    <a:bodyPr/>
                    <a:lstStyle/>
                    <a:p>
                      <a:pPr algn="l" defTabSz="914400"/>
                      <a:r>
                        <a:rPr sz="1600" dirty="0" smtClean="0">
                          <a:sym typeface="Calibri"/>
                        </a:rPr>
                        <a:t>1. </a:t>
                      </a:r>
                      <a:r>
                        <a:rPr lang="en-AU" sz="1600" dirty="0" smtClean="0">
                          <a:sym typeface="Calibri"/>
                        </a:rPr>
                        <a:t>Answering</a:t>
                      </a:r>
                      <a:r>
                        <a:rPr sz="1600" dirty="0" smtClean="0">
                          <a:sym typeface="Calibri"/>
                        </a:rPr>
                        <a:t> calls</a:t>
                      </a:r>
                      <a:endParaRPr sz="1600" b="1" dirty="0">
                        <a:solidFill>
                          <a:srgbClr val="FFFFFF"/>
                        </a:solidFill>
                        <a:latin typeface="Calibri"/>
                        <a:ea typeface="Calibri"/>
                        <a:cs typeface="Calibri"/>
                        <a:sym typeface="Calibri"/>
                      </a:endParaRPr>
                    </a:p>
                  </a:txBody>
                  <a:tcPr marL="45720" marR="45720" anchor="ctr" horzOverflow="overflow"/>
                </a:tc>
                <a:tc>
                  <a:txBody>
                    <a:bodyPr/>
                    <a:lstStyle/>
                    <a:p>
                      <a:pPr defTabSz="914400">
                        <a:defRPr sz="2000">
                          <a:latin typeface="Calibri"/>
                          <a:ea typeface="Calibri"/>
                          <a:cs typeface="Calibri"/>
                          <a:sym typeface="Calibri"/>
                        </a:defRPr>
                      </a:pPr>
                      <a:endParaRPr sz="1800" dirty="0"/>
                    </a:p>
                  </a:txBody>
                  <a:tcPr marL="45720" marR="45720" anchor="ctr" horzOverflow="overflow"/>
                </a:tc>
                <a:extLst>
                  <a:ext uri="{0D108BD9-81ED-4DB2-BD59-A6C34878D82A}">
                    <a16:rowId xmlns:a16="http://schemas.microsoft.com/office/drawing/2014/main" val="10001"/>
                  </a:ext>
                </a:extLst>
              </a:tr>
              <a:tr h="305954">
                <a:tc>
                  <a:txBody>
                    <a:bodyPr/>
                    <a:lstStyle/>
                    <a:p>
                      <a:pPr algn="l" defTabSz="914400"/>
                      <a:r>
                        <a:rPr sz="1600" dirty="0">
                          <a:sym typeface="Calibri"/>
                        </a:rPr>
                        <a:t>2. </a:t>
                      </a:r>
                      <a:r>
                        <a:rPr lang="en-AU" sz="1600" dirty="0" smtClean="0">
                          <a:sym typeface="Calibri"/>
                        </a:rPr>
                        <a:t>Taking</a:t>
                      </a:r>
                      <a:r>
                        <a:rPr sz="1600" dirty="0" smtClean="0">
                          <a:sym typeface="Calibri"/>
                        </a:rPr>
                        <a:t> </a:t>
                      </a:r>
                      <a:r>
                        <a:rPr sz="1600" dirty="0">
                          <a:sym typeface="Calibri"/>
                        </a:rPr>
                        <a:t>messages</a:t>
                      </a:r>
                      <a:endParaRPr sz="1600" b="1" dirty="0">
                        <a:solidFill>
                          <a:srgbClr val="FFFFFF"/>
                        </a:solidFill>
                        <a:latin typeface="Calibri"/>
                        <a:ea typeface="Calibri"/>
                        <a:cs typeface="Calibri"/>
                        <a:sym typeface="Calibri"/>
                      </a:endParaRPr>
                    </a:p>
                  </a:txBody>
                  <a:tcPr marL="45720" marR="45720" anchor="ctr" horzOverflow="overflow"/>
                </a:tc>
                <a:tc>
                  <a:txBody>
                    <a:bodyPr/>
                    <a:lstStyle/>
                    <a:p>
                      <a:pPr defTabSz="914400">
                        <a:defRPr>
                          <a:latin typeface="Calibri"/>
                          <a:ea typeface="Calibri"/>
                          <a:cs typeface="Calibri"/>
                          <a:sym typeface="Calibri"/>
                        </a:defRPr>
                      </a:pPr>
                      <a:endParaRPr sz="1600" dirty="0"/>
                    </a:p>
                  </a:txBody>
                  <a:tcPr marL="45720" marR="45720" anchor="ctr" horzOverflow="overflow"/>
                </a:tc>
                <a:extLst>
                  <a:ext uri="{0D108BD9-81ED-4DB2-BD59-A6C34878D82A}">
                    <a16:rowId xmlns:a16="http://schemas.microsoft.com/office/drawing/2014/main" val="10002"/>
                  </a:ext>
                </a:extLst>
              </a:tr>
              <a:tr h="268322">
                <a:tc>
                  <a:txBody>
                    <a:bodyPr/>
                    <a:lstStyle/>
                    <a:p>
                      <a:pPr algn="l" defTabSz="914400"/>
                      <a:r>
                        <a:rPr sz="1600" dirty="0">
                          <a:sym typeface="Calibri"/>
                        </a:rPr>
                        <a:t>3. </a:t>
                      </a:r>
                      <a:r>
                        <a:rPr lang="en-AU" sz="1600" dirty="0" smtClean="0">
                          <a:sym typeface="Calibri"/>
                        </a:rPr>
                        <a:t>Transferring</a:t>
                      </a:r>
                      <a:r>
                        <a:rPr lang="en-AU" sz="1600" baseline="0" dirty="0" smtClean="0">
                          <a:sym typeface="Calibri"/>
                        </a:rPr>
                        <a:t> </a:t>
                      </a:r>
                      <a:r>
                        <a:rPr sz="1600" dirty="0" smtClean="0">
                          <a:sym typeface="Calibri"/>
                        </a:rPr>
                        <a:t>calls</a:t>
                      </a:r>
                      <a:endParaRPr sz="1600" b="1" dirty="0">
                        <a:solidFill>
                          <a:srgbClr val="FFFFFF"/>
                        </a:solidFill>
                        <a:latin typeface="Calibri"/>
                        <a:ea typeface="Calibri"/>
                        <a:cs typeface="Calibri"/>
                        <a:sym typeface="Calibri"/>
                      </a:endParaRPr>
                    </a:p>
                  </a:txBody>
                  <a:tcPr marL="45720" marR="45720" anchor="ctr" horzOverflow="overflow"/>
                </a:tc>
                <a:tc>
                  <a:txBody>
                    <a:bodyPr/>
                    <a:lstStyle/>
                    <a:p>
                      <a:pPr defTabSz="914400">
                        <a:defRPr>
                          <a:latin typeface="Calibri"/>
                          <a:ea typeface="Calibri"/>
                          <a:cs typeface="Calibri"/>
                          <a:sym typeface="Calibri"/>
                        </a:defRPr>
                      </a:pPr>
                      <a:endParaRPr sz="1600" dirty="0"/>
                    </a:p>
                  </a:txBody>
                  <a:tcPr marL="45720" marR="45720" anchor="ctr" horzOverflow="overflow"/>
                </a:tc>
                <a:extLst>
                  <a:ext uri="{0D108BD9-81ED-4DB2-BD59-A6C34878D82A}">
                    <a16:rowId xmlns:a16="http://schemas.microsoft.com/office/drawing/2014/main" val="10003"/>
                  </a:ext>
                </a:extLst>
              </a:tr>
              <a:tr h="279856">
                <a:tc>
                  <a:txBody>
                    <a:bodyPr/>
                    <a:lstStyle/>
                    <a:p>
                      <a:pPr algn="l" defTabSz="914400"/>
                      <a:r>
                        <a:rPr sz="1600" dirty="0" smtClean="0">
                          <a:sym typeface="Calibri"/>
                        </a:rPr>
                        <a:t>4. </a:t>
                      </a:r>
                      <a:r>
                        <a:rPr lang="en-AU" sz="1600" dirty="0" smtClean="0">
                          <a:sym typeface="Calibri"/>
                        </a:rPr>
                        <a:t>Confidentiality </a:t>
                      </a:r>
                      <a:endParaRPr sz="1600" b="1" dirty="0">
                        <a:solidFill>
                          <a:srgbClr val="FFFFFF"/>
                        </a:solidFill>
                        <a:latin typeface="Calibri"/>
                        <a:ea typeface="Calibri"/>
                        <a:cs typeface="Calibri"/>
                        <a:sym typeface="Calibri"/>
                      </a:endParaRPr>
                    </a:p>
                  </a:txBody>
                  <a:tcPr marL="45720" marR="45720" anchor="ctr" horzOverflow="overflow"/>
                </a:tc>
                <a:tc>
                  <a:txBody>
                    <a:bodyPr/>
                    <a:lstStyle/>
                    <a:p>
                      <a:pPr defTabSz="914400">
                        <a:defRPr>
                          <a:latin typeface="Calibri"/>
                          <a:ea typeface="Calibri"/>
                          <a:cs typeface="Calibri"/>
                          <a:sym typeface="Calibri"/>
                        </a:defRPr>
                      </a:pPr>
                      <a:endParaRPr sz="1600" dirty="0"/>
                    </a:p>
                  </a:txBody>
                  <a:tcPr marL="45720" marR="45720" anchor="ctr" horzOverflow="overflow"/>
                </a:tc>
                <a:extLst>
                  <a:ext uri="{0D108BD9-81ED-4DB2-BD59-A6C34878D82A}">
                    <a16:rowId xmlns:a16="http://schemas.microsoft.com/office/drawing/2014/main" val="10004"/>
                  </a:ext>
                </a:extLst>
              </a:tr>
              <a:tr h="285205">
                <a:tc>
                  <a:txBody>
                    <a:bodyPr/>
                    <a:lstStyle/>
                    <a:p>
                      <a:pPr algn="l" defTabSz="914400"/>
                      <a:r>
                        <a:rPr sz="1600" dirty="0">
                          <a:sym typeface="Calibri"/>
                        </a:rPr>
                        <a:t>5. </a:t>
                      </a:r>
                      <a:r>
                        <a:rPr lang="en-AU" sz="1600" dirty="0" smtClean="0">
                          <a:sym typeface="Calibri"/>
                        </a:rPr>
                        <a:t>Outgoing</a:t>
                      </a:r>
                      <a:r>
                        <a:rPr lang="en-AU" sz="1600" baseline="0" dirty="0" smtClean="0">
                          <a:sym typeface="Calibri"/>
                        </a:rPr>
                        <a:t> </a:t>
                      </a:r>
                      <a:r>
                        <a:rPr sz="1600" dirty="0" smtClean="0">
                          <a:sym typeface="Calibri"/>
                        </a:rPr>
                        <a:t>calls</a:t>
                      </a:r>
                      <a:endParaRPr sz="1600" b="1" dirty="0">
                        <a:solidFill>
                          <a:srgbClr val="FFFFFF"/>
                        </a:solidFill>
                        <a:latin typeface="Calibri"/>
                        <a:ea typeface="Calibri"/>
                        <a:cs typeface="Calibri"/>
                        <a:sym typeface="Calibri"/>
                      </a:endParaRPr>
                    </a:p>
                  </a:txBody>
                  <a:tcPr marL="45720" marR="45720" anchor="ctr" horzOverflow="overflow"/>
                </a:tc>
                <a:tc>
                  <a:txBody>
                    <a:bodyPr/>
                    <a:lstStyle/>
                    <a:p>
                      <a:pPr defTabSz="914400">
                        <a:defRPr>
                          <a:latin typeface="Calibri"/>
                          <a:ea typeface="Calibri"/>
                          <a:cs typeface="Calibri"/>
                          <a:sym typeface="Calibri"/>
                        </a:defRPr>
                      </a:pPr>
                      <a:endParaRPr sz="1600" dirty="0"/>
                    </a:p>
                  </a:txBody>
                  <a:tcPr marL="45720" marR="45720" anchor="ctr" horzOverflow="overflow"/>
                </a:tc>
                <a:extLst>
                  <a:ext uri="{0D108BD9-81ED-4DB2-BD59-A6C34878D82A}">
                    <a16:rowId xmlns:a16="http://schemas.microsoft.com/office/drawing/2014/main" val="10005"/>
                  </a:ext>
                </a:extLst>
              </a:tr>
              <a:tr h="291563">
                <a:tc>
                  <a:txBody>
                    <a:bodyPr/>
                    <a:lstStyle/>
                    <a:p>
                      <a:pPr algn="l" defTabSz="914400"/>
                      <a:r>
                        <a:rPr sz="1600" dirty="0">
                          <a:sym typeface="Calibri"/>
                        </a:rPr>
                        <a:t>6. </a:t>
                      </a:r>
                      <a:r>
                        <a:rPr lang="en-AU" sz="1600" dirty="0" smtClean="0">
                          <a:sym typeface="Calibri"/>
                        </a:rPr>
                        <a:t>Sharing </a:t>
                      </a:r>
                      <a:r>
                        <a:rPr sz="1600" dirty="0" smtClean="0">
                          <a:sym typeface="Calibri"/>
                        </a:rPr>
                        <a:t>information</a:t>
                      </a:r>
                      <a:endParaRPr sz="1600" b="1" dirty="0">
                        <a:solidFill>
                          <a:srgbClr val="FFFFFF"/>
                        </a:solidFill>
                        <a:latin typeface="Calibri"/>
                        <a:ea typeface="Calibri"/>
                        <a:cs typeface="Calibri"/>
                        <a:sym typeface="Calibri"/>
                      </a:endParaRPr>
                    </a:p>
                  </a:txBody>
                  <a:tcPr marL="45720" marR="45720" anchor="ctr" horzOverflow="overflow"/>
                </a:tc>
                <a:tc>
                  <a:txBody>
                    <a:bodyPr/>
                    <a:lstStyle/>
                    <a:p>
                      <a:pPr defTabSz="914400">
                        <a:defRPr>
                          <a:latin typeface="Calibri"/>
                          <a:ea typeface="Calibri"/>
                          <a:cs typeface="Calibri"/>
                          <a:sym typeface="Calibri"/>
                        </a:defRPr>
                      </a:pPr>
                      <a:endParaRPr sz="1600" dirty="0"/>
                    </a:p>
                  </a:txBody>
                  <a:tcPr marL="45720" marR="45720" anchor="ctr" horzOverflow="overflow"/>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1"/>
          </p:nvPr>
        </p:nvSpPr>
        <p:spPr>
          <a:xfrm>
            <a:off x="395536" y="4749626"/>
            <a:ext cx="7560840" cy="273844"/>
          </a:xfrm>
        </p:spPr>
        <p:txBody>
          <a:bodyPr/>
          <a:lstStyle/>
          <a:p>
            <a:r>
              <a:rPr lang="en-AU" dirty="0" smtClean="0"/>
              <a:t>© NSW Department of Education | Leadership &amp; High Performance Directorate | ESA | 1.1(b) Telephone Communication - Telephone Communication Procedures | V9.0 | November 2018</a:t>
            </a:r>
            <a:endParaRPr lang="en-AU" dirty="0"/>
          </a:p>
        </p:txBody>
      </p:sp>
      <p:sp>
        <p:nvSpPr>
          <p:cNvPr id="6" name="Slide Number Placeholder 5"/>
          <p:cNvSpPr>
            <a:spLocks noGrp="1"/>
          </p:cNvSpPr>
          <p:nvPr>
            <p:ph type="sldNum" sz="quarter" idx="12"/>
          </p:nvPr>
        </p:nvSpPr>
        <p:spPr>
          <a:xfrm>
            <a:off x="7874868" y="4749626"/>
            <a:ext cx="648072" cy="273844"/>
          </a:xfrm>
        </p:spPr>
        <p:txBody>
          <a:bodyPr/>
          <a:lstStyle/>
          <a:p>
            <a:r>
              <a:rPr lang="en-AU" dirty="0"/>
              <a:t>Slide </a:t>
            </a:r>
            <a:fld id="{4A2A1DA9-8CAF-4BCA-B496-545B076AED2D}" type="slidenum">
              <a:rPr lang="en-AU" smtClean="0"/>
              <a:pPr/>
              <a:t>8</a:t>
            </a:fld>
            <a:endParaRPr lang="en-AU" dirty="0"/>
          </a:p>
        </p:txBody>
      </p:sp>
    </p:spTree>
    <p:extLst>
      <p:ext uri="{BB962C8B-B14F-4D97-AF65-F5344CB8AC3E}">
        <p14:creationId xmlns:p14="http://schemas.microsoft.com/office/powerpoint/2010/main" val="677162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2200" dirty="0" smtClean="0"/>
              <a:t>Reflecting on this session – </a:t>
            </a:r>
            <a:r>
              <a:rPr lang="en-AU" sz="2200" dirty="0"/>
              <a:t>telephone communication procedures</a:t>
            </a:r>
            <a:endParaRPr lang="en-AU" sz="2200" dirty="0">
              <a:latin typeface="+mn-lt"/>
            </a:endParaRPr>
          </a:p>
        </p:txBody>
      </p:sp>
      <p:sp>
        <p:nvSpPr>
          <p:cNvPr id="11" name="TextBox 10"/>
          <p:cNvSpPr txBox="1"/>
          <p:nvPr/>
        </p:nvSpPr>
        <p:spPr>
          <a:xfrm>
            <a:off x="395536" y="1009856"/>
            <a:ext cx="4320480" cy="707886"/>
          </a:xfrm>
          <a:prstGeom prst="rect">
            <a:avLst/>
          </a:prstGeom>
          <a:noFill/>
        </p:spPr>
        <p:txBody>
          <a:bodyPr wrap="square" rtlCol="0">
            <a:spAutoFit/>
          </a:bodyPr>
          <a:lstStyle/>
          <a:p>
            <a:pPr indent="1588"/>
            <a:r>
              <a:rPr lang="en-AU" sz="2000" dirty="0" smtClean="0">
                <a:solidFill>
                  <a:schemeClr val="bg1"/>
                </a:solidFill>
                <a:latin typeface="+mj-lt"/>
              </a:rPr>
              <a:t>Has this session given you an understanding of how to:</a:t>
            </a:r>
            <a:endParaRPr lang="en-AU" dirty="0">
              <a:solidFill>
                <a:schemeClr val="bg1"/>
              </a:solidFill>
            </a:endParaRPr>
          </a:p>
        </p:txBody>
      </p:sp>
      <p:sp>
        <p:nvSpPr>
          <p:cNvPr id="18" name="Rectangle 17"/>
          <p:cNvSpPr/>
          <p:nvPr/>
        </p:nvSpPr>
        <p:spPr>
          <a:xfrm>
            <a:off x="387152" y="1923678"/>
            <a:ext cx="5401377" cy="2088232"/>
          </a:xfrm>
          <a:prstGeom prst="rect">
            <a:avLst/>
          </a:prstGeom>
          <a:solidFill>
            <a:schemeClr val="bg1"/>
          </a:solidFill>
        </p:spPr>
        <p:txBody>
          <a:bodyPr lIns="144000" tIns="144000" rIns="144000" bIns="144000" anchor="ctr">
            <a:noAutofit/>
          </a:bodyPr>
          <a:lstStyle/>
          <a:p>
            <a:pPr marL="285750" indent="-285750">
              <a:spcBef>
                <a:spcPts val="1200"/>
              </a:spcBef>
              <a:buFont typeface="Arial" panose="020B0604020202020204" pitchFamily="34" charset="0"/>
              <a:buChar char="•"/>
            </a:pPr>
            <a:r>
              <a:rPr lang="en-AU" sz="2000" dirty="0" smtClean="0">
                <a:solidFill>
                  <a:schemeClr val="tx2"/>
                </a:solidFill>
              </a:rPr>
              <a:t>develop school telephone communication procedures?</a:t>
            </a:r>
          </a:p>
        </p:txBody>
      </p:sp>
      <p:sp>
        <p:nvSpPr>
          <p:cNvPr id="4" name="Footer Placeholder 3"/>
          <p:cNvSpPr>
            <a:spLocks noGrp="1"/>
          </p:cNvSpPr>
          <p:nvPr>
            <p:ph type="ftr" sz="quarter" idx="11"/>
          </p:nvPr>
        </p:nvSpPr>
        <p:spPr>
          <a:xfrm>
            <a:off x="395536" y="4749626"/>
            <a:ext cx="7632848" cy="273844"/>
          </a:xfrm>
        </p:spPr>
        <p:txBody>
          <a:bodyPr/>
          <a:lstStyle/>
          <a:p>
            <a:r>
              <a:rPr lang="en-AU" dirty="0" smtClean="0"/>
              <a:t>© NSW Department of Education | Leadership &amp; High Performance Directorate | ESA | 1.1(b) Telephone Communication - Telephone Communication Procedures | V9.0 | November 2018</a:t>
            </a:r>
            <a:endParaRPr lang="en-AU" dirty="0"/>
          </a:p>
        </p:txBody>
      </p:sp>
      <p:sp>
        <p:nvSpPr>
          <p:cNvPr id="5" name="Slide Number Placeholder 4"/>
          <p:cNvSpPr>
            <a:spLocks noGrp="1"/>
          </p:cNvSpPr>
          <p:nvPr>
            <p:ph type="sldNum" sz="quarter" idx="12"/>
          </p:nvPr>
        </p:nvSpPr>
        <p:spPr>
          <a:xfrm>
            <a:off x="8064388" y="4731990"/>
            <a:ext cx="792088" cy="273844"/>
          </a:xfrm>
        </p:spPr>
        <p:txBody>
          <a:bodyPr/>
          <a:lstStyle/>
          <a:p>
            <a:r>
              <a:rPr lang="en-AU" dirty="0" smtClean="0"/>
              <a:t>Slide  </a:t>
            </a:r>
            <a:fld id="{4A2A1DA9-8CAF-4BCA-B496-545B076AED2D}" type="slidenum">
              <a:rPr lang="en-AU" smtClean="0"/>
              <a:pPr/>
              <a:t>9</a:t>
            </a:fld>
            <a:endParaRPr lang="en-AU" dirty="0"/>
          </a:p>
        </p:txBody>
      </p:sp>
      <p:pic>
        <p:nvPicPr>
          <p:cNvPr id="9" name="session.png" descr="Triangle pointing towards text"/>
          <p:cNvPicPr>
            <a:picLocks noChangeAspect="1"/>
          </p:cNvPicPr>
          <p:nvPr/>
        </p:nvPicPr>
        <p:blipFill>
          <a:blip r:embed="rId3">
            <a:extLst/>
          </a:blip>
          <a:stretch>
            <a:fillRect/>
          </a:stretch>
        </p:blipFill>
        <p:spPr>
          <a:xfrm rot="18147255">
            <a:off x="6577161" y="1419622"/>
            <a:ext cx="2493213" cy="2771612"/>
          </a:xfrm>
          <a:prstGeom prst="rect">
            <a:avLst/>
          </a:prstGeom>
          <a:ln w="12700">
            <a:miter lim="400000"/>
          </a:ln>
        </p:spPr>
      </p:pic>
    </p:spTree>
    <p:extLst>
      <p:ext uri="{BB962C8B-B14F-4D97-AF65-F5344CB8AC3E}">
        <p14:creationId xmlns:p14="http://schemas.microsoft.com/office/powerpoint/2010/main" val="2868132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TotalTime>
  <Words>2151</Words>
  <Application>Microsoft Office PowerPoint</Application>
  <PresentationFormat>On-screen Show (16:9)</PresentationFormat>
  <Paragraphs>242</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Helvetica</vt:lpstr>
      <vt:lpstr>Montserrat</vt:lpstr>
      <vt:lpstr>Montserrat Light</vt:lpstr>
      <vt:lpstr>Times New Roman</vt:lpstr>
      <vt:lpstr>Wingdings</vt:lpstr>
      <vt:lpstr>Office Theme</vt:lpstr>
      <vt:lpstr>Excellence in School Administration framework – Relationships</vt:lpstr>
      <vt:lpstr>Structure of the module</vt:lpstr>
      <vt:lpstr>delivery</vt:lpstr>
      <vt:lpstr>Outcome of the module – telephone communication</vt:lpstr>
      <vt:lpstr>Outcome of this session – telephone communication procedures</vt:lpstr>
      <vt:lpstr>Telephone list</vt:lpstr>
      <vt:lpstr>procedures</vt:lpstr>
      <vt:lpstr>School telephone procedures</vt:lpstr>
      <vt:lpstr>Reflecting on this session – telephone communication procedures</vt:lpstr>
      <vt:lpstr>Esa relationship modules</vt:lpstr>
      <vt:lpstr>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Sharryn Marshall</cp:lastModifiedBy>
  <cp:revision>236</cp:revision>
  <cp:lastPrinted>2017-05-02T02:41:15Z</cp:lastPrinted>
  <dcterms:created xsi:type="dcterms:W3CDTF">2015-09-06T11:20:53Z</dcterms:created>
  <dcterms:modified xsi:type="dcterms:W3CDTF">2018-11-30T00:30:12Z</dcterms:modified>
</cp:coreProperties>
</file>