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87" r:id="rId3"/>
    <p:sldId id="288" r:id="rId4"/>
    <p:sldId id="265" r:id="rId5"/>
    <p:sldId id="271" r:id="rId6"/>
    <p:sldId id="273" r:id="rId7"/>
    <p:sldId id="274" r:id="rId8"/>
    <p:sldId id="275" r:id="rId9"/>
    <p:sldId id="290" r:id="rId10"/>
    <p:sldId id="277" r:id="rId11"/>
    <p:sldId id="278" r:id="rId12"/>
    <p:sldId id="279" r:id="rId13"/>
    <p:sldId id="280" r:id="rId14"/>
    <p:sldId id="281" r:id="rId15"/>
    <p:sldId id="283" r:id="rId16"/>
    <p:sldId id="284" r:id="rId17"/>
    <p:sldId id="285" r:id="rId18"/>
    <p:sldId id="272" r:id="rId19"/>
    <p:sldId id="286" r:id="rId20"/>
    <p:sldId id="289" r:id="rId21"/>
  </p:sldIdLst>
  <p:sldSz cx="9144000" cy="5143500" type="screen16x9"/>
  <p:notesSz cx="9939338"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guide id="3" orient="horz" pos="2144">
          <p15:clr>
            <a:srgbClr val="A4A3A4"/>
          </p15:clr>
        </p15:guide>
        <p15:guide id="4"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Gruchy, Lyn" initials="DG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9B9"/>
    <a:srgbClr val="00ABC3"/>
    <a:srgbClr val="425968"/>
    <a:srgbClr val="00B178"/>
    <a:srgbClr val="000000"/>
    <a:srgbClr val="FFFFFF"/>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3726" autoAdjust="0"/>
  </p:normalViewPr>
  <p:slideViewPr>
    <p:cSldViewPr snapToObjects="1">
      <p:cViewPr varScale="1">
        <p:scale>
          <a:sx n="58" d="100"/>
          <a:sy n="58" d="100"/>
        </p:scale>
        <p:origin x="30" y="405"/>
      </p:cViewPr>
      <p:guideLst>
        <p:guide orient="horz" pos="1620"/>
        <p:guide pos="2880"/>
      </p:guideLst>
    </p:cSldViewPr>
  </p:slideViewPr>
  <p:notesTextViewPr>
    <p:cViewPr>
      <p:scale>
        <a:sx n="1" d="1"/>
        <a:sy n="1" d="1"/>
      </p:scale>
      <p:origin x="0" y="0"/>
    </p:cViewPr>
  </p:notesTextViewPr>
  <p:notesViewPr>
    <p:cSldViewPr snapToObjects="1">
      <p:cViewPr varScale="1">
        <p:scale>
          <a:sx n="111" d="100"/>
          <a:sy n="111" d="100"/>
        </p:scale>
        <p:origin x="-1422" y="3312"/>
      </p:cViewPr>
      <p:guideLst>
        <p:guide orient="horz" pos="3131"/>
        <p:guide pos="2144"/>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7047" cy="340280"/>
          </a:xfrm>
          <a:prstGeom prst="rect">
            <a:avLst/>
          </a:prstGeom>
        </p:spPr>
        <p:txBody>
          <a:bodyPr vert="horz" lIns="83234" tIns="41617" rIns="83234" bIns="41617" rtlCol="0"/>
          <a:lstStyle>
            <a:lvl1pPr algn="l">
              <a:defRPr sz="1100"/>
            </a:lvl1pPr>
          </a:lstStyle>
          <a:p>
            <a:endParaRPr lang="en-AU"/>
          </a:p>
        </p:txBody>
      </p:sp>
      <p:sp>
        <p:nvSpPr>
          <p:cNvPr id="3" name="Date Placeholder 2"/>
          <p:cNvSpPr>
            <a:spLocks noGrp="1"/>
          </p:cNvSpPr>
          <p:nvPr>
            <p:ph type="dt" idx="1"/>
          </p:nvPr>
        </p:nvSpPr>
        <p:spPr>
          <a:xfrm>
            <a:off x="5629996" y="1"/>
            <a:ext cx="4307047" cy="340280"/>
          </a:xfrm>
          <a:prstGeom prst="rect">
            <a:avLst/>
          </a:prstGeom>
        </p:spPr>
        <p:txBody>
          <a:bodyPr vert="horz" lIns="83234" tIns="41617" rIns="83234" bIns="41617" rtlCol="0"/>
          <a:lstStyle>
            <a:lvl1pPr algn="r">
              <a:defRPr sz="1100"/>
            </a:lvl1pPr>
          </a:lstStyle>
          <a:p>
            <a:fld id="{816A575B-F4C7-4011-A893-9E91E51A3214}" type="datetimeFigureOut">
              <a:rPr lang="en-AU" smtClean="0"/>
              <a:t>28/11/2018</a:t>
            </a:fld>
            <a:endParaRPr lang="en-AU"/>
          </a:p>
        </p:txBody>
      </p:sp>
      <p:sp>
        <p:nvSpPr>
          <p:cNvPr id="4" name="Slide Image Placeholder 3"/>
          <p:cNvSpPr>
            <a:spLocks noGrp="1" noRot="1" noChangeAspect="1"/>
          </p:cNvSpPr>
          <p:nvPr>
            <p:ph type="sldImg" idx="2"/>
          </p:nvPr>
        </p:nvSpPr>
        <p:spPr>
          <a:xfrm>
            <a:off x="2700338" y="509588"/>
            <a:ext cx="4538662" cy="2552700"/>
          </a:xfrm>
          <a:prstGeom prst="rect">
            <a:avLst/>
          </a:prstGeom>
          <a:noFill/>
          <a:ln w="12700">
            <a:solidFill>
              <a:prstClr val="black"/>
            </a:solidFill>
          </a:ln>
        </p:spPr>
        <p:txBody>
          <a:bodyPr vert="horz" lIns="83234" tIns="41617" rIns="83234" bIns="41617" rtlCol="0" anchor="ctr"/>
          <a:lstStyle/>
          <a:p>
            <a:endParaRPr lang="en-AU"/>
          </a:p>
        </p:txBody>
      </p:sp>
      <p:sp>
        <p:nvSpPr>
          <p:cNvPr id="5" name="Notes Placeholder 4"/>
          <p:cNvSpPr>
            <a:spLocks noGrp="1"/>
          </p:cNvSpPr>
          <p:nvPr>
            <p:ph type="body" sz="quarter" idx="3"/>
          </p:nvPr>
        </p:nvSpPr>
        <p:spPr>
          <a:xfrm>
            <a:off x="993935" y="3232666"/>
            <a:ext cx="7951470" cy="3062526"/>
          </a:xfrm>
          <a:prstGeom prst="rect">
            <a:avLst/>
          </a:prstGeom>
        </p:spPr>
        <p:txBody>
          <a:bodyPr vert="horz" lIns="83234" tIns="41617" rIns="83234" bIns="416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6464153"/>
            <a:ext cx="4307047" cy="340280"/>
          </a:xfrm>
          <a:prstGeom prst="rect">
            <a:avLst/>
          </a:prstGeom>
        </p:spPr>
        <p:txBody>
          <a:bodyPr vert="horz" lIns="83234" tIns="41617" rIns="83234" bIns="41617" rtlCol="0" anchor="b"/>
          <a:lstStyle>
            <a:lvl1pPr algn="l">
              <a:defRPr sz="1100"/>
            </a:lvl1pPr>
          </a:lstStyle>
          <a:p>
            <a:endParaRPr lang="en-AU"/>
          </a:p>
        </p:txBody>
      </p:sp>
      <p:sp>
        <p:nvSpPr>
          <p:cNvPr id="7" name="Slide Number Placeholder 6"/>
          <p:cNvSpPr>
            <a:spLocks noGrp="1"/>
          </p:cNvSpPr>
          <p:nvPr>
            <p:ph type="sldNum" sz="quarter" idx="5"/>
          </p:nvPr>
        </p:nvSpPr>
        <p:spPr>
          <a:xfrm>
            <a:off x="5629996" y="6464153"/>
            <a:ext cx="4307047" cy="340280"/>
          </a:xfrm>
          <a:prstGeom prst="rect">
            <a:avLst/>
          </a:prstGeom>
        </p:spPr>
        <p:txBody>
          <a:bodyPr vert="horz" lIns="83234" tIns="41617" rIns="83234" bIns="41617"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curriculum/multicultural-education/culture-and-diversity/cultural-inclus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curriculum/multicultural-education/culture-and-diversity/planning-and-report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curriculum/multicultural-education/culture-and-diversity/calendar-for-cultural-divers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curriculum/multicultural-education/culture-and-diversity/cultural-inclus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curriculum/multicultural-education/interpreting-and-translations/telephone-interpret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curriculum/multicultural-education/interpreting-and-translations/telephone-interpret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policy-library/policies/multicultural-education-polic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policy-library/policies/values-in-nsw-public-schoo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se.nsw.gov.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b="1" i="0" dirty="0"/>
              <a:t>Note to presenter:  </a:t>
            </a:r>
            <a:r>
              <a:rPr lang="en-AU" sz="1200" b="1" i="0" dirty="0" smtClean="0"/>
              <a:t>before </a:t>
            </a:r>
            <a:r>
              <a:rPr lang="en-AU" sz="1200" b="1" i="0" dirty="0"/>
              <a:t>commencing this module please read the separate Presenter Notes which outline all  preparation required to successfully present each session </a:t>
            </a:r>
          </a:p>
          <a:p>
            <a:pPr>
              <a:lnSpc>
                <a:spcPct val="120000"/>
              </a:lnSpc>
              <a:defRPr sz="1800" i="1"/>
            </a:pPr>
            <a:endParaRPr lang="en-AU" sz="1200" i="0" dirty="0"/>
          </a:p>
          <a:p>
            <a:pPr>
              <a:lnSpc>
                <a:spcPct val="120000"/>
              </a:lnSpc>
              <a:defRPr sz="1800" i="1"/>
            </a:pPr>
            <a:r>
              <a:rPr lang="en-AU" sz="1200" i="0" dirty="0"/>
              <a:t>Welcome to the first session of the Connecting with Customers module. Supporting the Building Relationships focus area of the Excellence in School Administration Framework.</a:t>
            </a:r>
          </a:p>
          <a:p>
            <a:pPr>
              <a:lnSpc>
                <a:spcPct val="120000"/>
              </a:lnSpc>
              <a:defRPr sz="1800" i="1"/>
            </a:pPr>
            <a:r>
              <a:rPr lang="en-AU" sz="1200" i="0" dirty="0"/>
              <a:t> </a:t>
            </a:r>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a:t>
            </a:r>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420264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dirty="0" smtClean="0">
                <a:hlinkClick r:id="rId3"/>
              </a:rPr>
              <a:t>https://education.nsw.gov.au/curriculum/multicultural-education/culture-and-diversity/cultural-inclusion</a:t>
            </a:r>
            <a:endParaRPr lang="en-AU" sz="1200" dirty="0" smtClean="0"/>
          </a:p>
          <a:p>
            <a:pPr>
              <a:lnSpc>
                <a:spcPct val="120000"/>
              </a:lnSpc>
              <a:defRPr sz="1800" i="1"/>
            </a:pPr>
            <a:endParaRPr lang="en-AU" sz="1200" i="0" dirty="0"/>
          </a:p>
          <a:p>
            <a:pPr>
              <a:lnSpc>
                <a:spcPct val="120000"/>
              </a:lnSpc>
              <a:defRPr sz="1800" i="1"/>
            </a:pPr>
            <a:r>
              <a:rPr lang="en-AU" sz="1200" i="0" dirty="0"/>
              <a:t>The document produced by DoE in 2006  ‘Opening the School Gate' provides teachers and school staff with a range of strategies to specifically encourage parents/carers from diverse cultural and language backgrounds to engage in their children’s learning. This document forms a part of the DoE Multicultural Education Plan which is the department’s </a:t>
            </a:r>
            <a:r>
              <a:rPr lang="en-AU" sz="1200" i="0" dirty="0" smtClean="0"/>
              <a:t>strategic </a:t>
            </a:r>
            <a:r>
              <a:rPr lang="en-AU" sz="1200" i="0" dirty="0"/>
              <a:t>plan to ensure the whole school community’s requirements are met.</a:t>
            </a:r>
          </a:p>
          <a:p>
            <a:pPr>
              <a:lnSpc>
                <a:spcPct val="120000"/>
              </a:lnSpc>
              <a:defRPr sz="1800" i="1"/>
            </a:pPr>
            <a:endParaRPr lang="en-AU" sz="1200" i="0" dirty="0"/>
          </a:p>
          <a:p>
            <a:pPr>
              <a:lnSpc>
                <a:spcPct val="120000"/>
              </a:lnSpc>
              <a:defRPr sz="1800" i="1"/>
            </a:pPr>
            <a:r>
              <a:rPr lang="en-AU" sz="1200" i="0" dirty="0"/>
              <a:t>We are going to look at some strategies of effective communication and discuss how they can be implemented in schools to help parents/carers engage in their child’s education and bridge any cultural or language barriers.</a:t>
            </a:r>
          </a:p>
          <a:p>
            <a:pPr>
              <a:lnSpc>
                <a:spcPct val="120000"/>
              </a:lnSpc>
              <a:defRPr sz="1800" i="1"/>
            </a:pPr>
            <a:endParaRPr lang="en-AU" sz="1200" i="0" dirty="0"/>
          </a:p>
          <a:p>
            <a:pPr>
              <a:lnSpc>
                <a:spcPct val="120000"/>
              </a:lnSpc>
              <a:defRPr sz="1800" i="1"/>
            </a:pPr>
            <a:r>
              <a:rPr lang="en-AU" sz="1200" i="0" dirty="0"/>
              <a:t>Schools need to provide support to staff as this is crucial for the success of the communication strategies. Professional development may be required to allow staff to reach a shared understanding about the needs from diverse cultural and language backgrounds.</a:t>
            </a:r>
          </a:p>
          <a:p>
            <a:pPr>
              <a:lnSpc>
                <a:spcPct val="120000"/>
              </a:lnSpc>
              <a:defRPr sz="1800" i="1"/>
            </a:pPr>
            <a:endParaRPr lang="en-AU" sz="1200" i="0" dirty="0"/>
          </a:p>
          <a:p>
            <a:pPr>
              <a:lnSpc>
                <a:spcPct val="120000"/>
              </a:lnSpc>
              <a:defRPr sz="1800" i="1"/>
            </a:pPr>
            <a:r>
              <a:rPr lang="en-AU" sz="1200" i="0" dirty="0"/>
              <a:t>What schools can do is:</a:t>
            </a:r>
          </a:p>
          <a:p>
            <a:pPr marL="214588" indent="-214588">
              <a:lnSpc>
                <a:spcPct val="120000"/>
              </a:lnSpc>
              <a:buSzPct val="75000"/>
              <a:buChar char="•"/>
              <a:defRPr sz="1800" i="1"/>
            </a:pPr>
            <a:r>
              <a:rPr lang="en-AU" sz="1200" i="0" dirty="0"/>
              <a:t>involve staff in creating a targeted family engagement policy and related strategies – look at what the current practices are for engaging parents/carers from diverse cultural and language backgrounds</a:t>
            </a:r>
          </a:p>
          <a:p>
            <a:pPr marL="214588" indent="-214588">
              <a:lnSpc>
                <a:spcPct val="120000"/>
              </a:lnSpc>
              <a:buSzPct val="75000"/>
              <a:buChar char="•"/>
              <a:defRPr sz="1800" i="1"/>
            </a:pPr>
            <a:r>
              <a:rPr lang="en-AU" sz="1200" i="0" dirty="0"/>
              <a:t>provide staff with relevant professional development – the DoE Multicultural Education intranet has resources to assist schools in developing practices to support a whole-school approach to engaging migrant and refugee communities and engage parents/carers in their children’s education which we will look at later in this session</a:t>
            </a:r>
          </a:p>
          <a:p>
            <a:pPr marL="214588" indent="-214588">
              <a:lnSpc>
                <a:spcPct val="120000"/>
              </a:lnSpc>
              <a:buSzPct val="75000"/>
              <a:buChar char="•"/>
              <a:defRPr sz="1800" i="1"/>
            </a:pPr>
            <a:r>
              <a:rPr lang="en-AU" sz="1200" i="0" dirty="0"/>
              <a:t>appoint a coordinator and/or group of staff to assist with engaging migrant or refugee families</a:t>
            </a:r>
          </a:p>
          <a:p>
            <a:pPr marL="214588" indent="-214588">
              <a:lnSpc>
                <a:spcPct val="120000"/>
              </a:lnSpc>
              <a:buSzPct val="75000"/>
              <a:buChar char="•"/>
              <a:defRPr sz="1800" i="1"/>
            </a:pPr>
            <a:r>
              <a:rPr lang="en-AU" sz="1200" i="0" dirty="0"/>
              <a:t>inform staff about the strategies the school is </a:t>
            </a:r>
            <a:r>
              <a:rPr lang="en-AU" sz="1200" i="0" dirty="0" smtClean="0"/>
              <a:t>using</a:t>
            </a:r>
            <a:endParaRPr lang="en-AU" sz="1200" i="0" dirty="0"/>
          </a:p>
          <a:p>
            <a:pPr>
              <a:lnSpc>
                <a:spcPct val="120000"/>
              </a:lnSpc>
              <a:defRPr sz="1800" i="1"/>
            </a:pPr>
            <a:endParaRPr lang="en-AU" sz="1200" i="0" dirty="0"/>
          </a:p>
          <a:p>
            <a:pPr>
              <a:lnSpc>
                <a:spcPct val="120000"/>
              </a:lnSpc>
              <a:defRPr sz="1800" b="1"/>
            </a:pPr>
            <a:r>
              <a:rPr lang="en-AU" sz="1200" i="0" dirty="0"/>
              <a:t>Q:</a:t>
            </a:r>
          </a:p>
          <a:p>
            <a:pPr>
              <a:lnSpc>
                <a:spcPct val="120000"/>
              </a:lnSpc>
              <a:defRPr sz="1800" i="1"/>
            </a:pPr>
            <a:r>
              <a:rPr lang="en-AU" sz="1200" i="0" dirty="0"/>
              <a:t>Can you think of ways these strategies can be implemented in schools?</a:t>
            </a:r>
          </a:p>
          <a:p>
            <a:pPr>
              <a:lnSpc>
                <a:spcPct val="120000"/>
              </a:lnSpc>
              <a:defRPr sz="1800" b="1"/>
            </a:pPr>
            <a:r>
              <a:rPr lang="en-AU" sz="1200" i="0" dirty="0"/>
              <a:t>A:</a:t>
            </a:r>
          </a:p>
          <a:p>
            <a:pPr>
              <a:lnSpc>
                <a:spcPct val="120000"/>
              </a:lnSpc>
              <a:defRPr sz="1800" i="1"/>
            </a:pPr>
            <a:r>
              <a:rPr lang="en-AU" sz="1200" i="0" dirty="0"/>
              <a:t>At staff meetings informing staff of </a:t>
            </a:r>
            <a:r>
              <a:rPr lang="en-AU" sz="1200" i="0" dirty="0" smtClean="0"/>
              <a:t>strategies.</a:t>
            </a:r>
            <a:endParaRPr lang="en-AU" sz="1200" i="0" dirty="0"/>
          </a:p>
          <a:p>
            <a:pPr>
              <a:lnSpc>
                <a:spcPct val="120000"/>
              </a:lnSpc>
              <a:defRPr sz="1800" i="1"/>
            </a:pPr>
            <a:r>
              <a:rPr lang="en-AU" sz="1200" i="0" dirty="0"/>
              <a:t>Through professional development on l</a:t>
            </a:r>
            <a:r>
              <a:rPr lang="en-AU" sz="1200" dirty="0"/>
              <a:t>anguage and cultural issues specific to that </a:t>
            </a:r>
            <a:r>
              <a:rPr lang="en-AU" sz="1200" dirty="0" smtClean="0"/>
              <a:t>school.</a:t>
            </a:r>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17941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Schools that are welcoming, positive, respectful and supportive of all parents and carers, including those with disabilities or from all cultural, language and socio-economic backgrounds, are more likely to experience the successful engagement of these families in school activities and achieve positive outcomes for students. </a:t>
            </a:r>
            <a:endParaRPr lang="en-AU" sz="1200" i="0" dirty="0" smtClean="0"/>
          </a:p>
          <a:p>
            <a:pPr>
              <a:lnSpc>
                <a:spcPct val="120000"/>
              </a:lnSpc>
              <a:defRPr sz="1800" i="1"/>
            </a:pPr>
            <a:endParaRPr lang="en-AU" sz="1200" i="0" dirty="0"/>
          </a:p>
          <a:p>
            <a:pPr>
              <a:lnSpc>
                <a:spcPct val="120000"/>
              </a:lnSpc>
              <a:defRPr sz="1800" i="1"/>
            </a:pPr>
            <a:r>
              <a:rPr lang="en-AU" sz="1200" i="0" dirty="0"/>
              <a:t>Schools that have ‘welcome’ signs and directions in key languages spoken by students and families not only provide practical assistance, but give the message that the school is inclusive and welcomes diversity. </a:t>
            </a:r>
          </a:p>
          <a:p>
            <a:pPr>
              <a:lnSpc>
                <a:spcPct val="120000"/>
              </a:lnSpc>
              <a:defRPr sz="1800" i="1"/>
            </a:pPr>
            <a:endParaRPr lang="en-AU" sz="1200" i="0" dirty="0"/>
          </a:p>
          <a:p>
            <a:pPr>
              <a:lnSpc>
                <a:spcPct val="120000"/>
              </a:lnSpc>
              <a:defRPr sz="1800" i="1"/>
            </a:pPr>
            <a:r>
              <a:rPr lang="en-AU" sz="1200" i="0" dirty="0"/>
              <a:t>Posters depicting diversity, and traditional artwork in public areas, can also make people feel comfortable and accepted. </a:t>
            </a:r>
          </a:p>
          <a:p>
            <a:pPr>
              <a:lnSpc>
                <a:spcPct val="120000"/>
              </a:lnSpc>
              <a:defRPr sz="1800" i="1"/>
            </a:pPr>
            <a:endParaRPr lang="en-AU" sz="1200" i="0" dirty="0"/>
          </a:p>
          <a:p>
            <a:pPr>
              <a:lnSpc>
                <a:spcPct val="120000"/>
              </a:lnSpc>
              <a:defRPr sz="1800" i="1"/>
            </a:pPr>
            <a:r>
              <a:rPr lang="en-AU" sz="1200" i="0" dirty="0"/>
              <a:t>Student artwork and school photos on display can be a talking point for families and a source of pride.</a:t>
            </a:r>
          </a:p>
          <a:p>
            <a:pPr>
              <a:lnSpc>
                <a:spcPct val="120000"/>
              </a:lnSpc>
              <a:defRPr sz="1800" i="1"/>
            </a:pPr>
            <a:endParaRPr lang="en-AU" sz="1200" i="0" dirty="0"/>
          </a:p>
          <a:p>
            <a:pPr>
              <a:lnSpc>
                <a:spcPct val="120000"/>
              </a:lnSpc>
              <a:defRPr sz="1800" i="1"/>
            </a:pPr>
            <a:r>
              <a:rPr lang="en-AU" sz="1200" i="0" dirty="0"/>
              <a:t>Some practical strategies that can be implemented are:</a:t>
            </a:r>
          </a:p>
          <a:p>
            <a:pPr marL="202666" indent="-202666">
              <a:lnSpc>
                <a:spcPct val="120000"/>
              </a:lnSpc>
              <a:buSzPct val="75000"/>
              <a:buChar char="•"/>
              <a:defRPr sz="1800" i="1"/>
            </a:pPr>
            <a:r>
              <a:rPr lang="en-AU" sz="1200" i="0" dirty="0"/>
              <a:t>at enrolment, find out who should be contacted in relation to the student. For some families it is important that the head of the family (such as an uncle who may not be the legal guardian) is involved in important decisions relating to a student. Others may expect an older sibling to attend meetings as an advocate on their behalf. Family roles may shift over time as relationships change. Rather than discourage different types of support, involve significant family members in a way that meets the needs of the family and primary carers and the legal requirements of the school</a:t>
            </a:r>
          </a:p>
          <a:p>
            <a:pPr marL="202666" indent="-202666">
              <a:lnSpc>
                <a:spcPct val="120000"/>
              </a:lnSpc>
              <a:buSzPct val="75000"/>
              <a:buChar char="•"/>
              <a:defRPr sz="1800" i="1"/>
            </a:pPr>
            <a:r>
              <a:rPr lang="en-AU" sz="1200" i="0" dirty="0"/>
              <a:t>avoid referring to ‘parents’ only. Make sure you talk about ‘families’ and/or ‘parents and carers’ in all school communications</a:t>
            </a:r>
          </a:p>
          <a:p>
            <a:pPr marL="202666" indent="-202666">
              <a:lnSpc>
                <a:spcPct val="120000"/>
              </a:lnSpc>
              <a:buSzPct val="75000"/>
              <a:buChar char="•"/>
              <a:defRPr sz="1800" i="1"/>
            </a:pPr>
            <a:r>
              <a:rPr lang="en-AU" sz="1200" i="0" dirty="0"/>
              <a:t>acknowledge the diversity of family structures in your school and the important role that grandparents, uncles, aunts, siblings and other family members can play in supporting a student’s wellbeing</a:t>
            </a:r>
          </a:p>
          <a:p>
            <a:pPr marL="202666" indent="-202666">
              <a:lnSpc>
                <a:spcPct val="120000"/>
              </a:lnSpc>
              <a:buSzPct val="75000"/>
              <a:buChar char="•"/>
              <a:defRPr sz="1800" i="1"/>
            </a:pPr>
            <a:r>
              <a:rPr lang="en-AU" sz="1200" i="0" dirty="0"/>
              <a:t>ask for the assistance of family members to record the immediate family or guardianship roles on student records and clarify living arrangements </a:t>
            </a:r>
          </a:p>
          <a:p>
            <a:pPr marL="202666" indent="-202666">
              <a:lnSpc>
                <a:spcPct val="120000"/>
              </a:lnSpc>
              <a:buSzPct val="75000"/>
              <a:buChar char="•"/>
              <a:defRPr sz="1800" i="1"/>
            </a:pPr>
            <a:r>
              <a:rPr lang="en-AU" sz="1200" i="0" dirty="0"/>
              <a:t>use interpreters where needed so parents/carers can communicate effectively with the school and advocate for their child</a:t>
            </a:r>
          </a:p>
          <a:p>
            <a:pPr marL="202666" indent="-202666">
              <a:lnSpc>
                <a:spcPct val="120000"/>
              </a:lnSpc>
              <a:buSzPct val="75000"/>
              <a:buChar char="•"/>
              <a:defRPr sz="1800" i="1"/>
            </a:pPr>
            <a:r>
              <a:rPr lang="en-AU" sz="1200" i="0" dirty="0"/>
              <a:t>value the culture, language and religious practices and beliefs of the students and </a:t>
            </a:r>
            <a:r>
              <a:rPr lang="en-AU" sz="1200" i="0" dirty="0" smtClean="0"/>
              <a:t>families</a:t>
            </a:r>
            <a:endParaRPr lang="en-AU" sz="1200" i="0" dirty="0"/>
          </a:p>
          <a:p>
            <a:pPr marL="202666" indent="-202666">
              <a:lnSpc>
                <a:spcPct val="120000"/>
              </a:lnSpc>
              <a:buSzPct val="75000"/>
              <a:buChar char="•"/>
              <a:defRPr sz="1800" i="1"/>
            </a:pPr>
            <a:endParaRPr lang="en-AU" sz="1200" i="0" dirty="0"/>
          </a:p>
          <a:p>
            <a:pPr>
              <a:lnSpc>
                <a:spcPct val="100000"/>
              </a:lnSpc>
              <a:buSzPct val="75000"/>
              <a:defRPr sz="1800" i="1"/>
            </a:pPr>
            <a:r>
              <a:rPr lang="en-AU" sz="1200" i="0" dirty="0"/>
              <a:t>Do you have a staff member from another culture who could help you build your own knowledge? Do you have parents who are willing to share information about their culture with staff?</a:t>
            </a:r>
          </a:p>
          <a:p>
            <a:pPr>
              <a:lnSpc>
                <a:spcPct val="100000"/>
              </a:lnSpc>
              <a:defRPr sz="1800" i="1"/>
            </a:pPr>
            <a:r>
              <a:rPr lang="en-AU" sz="1200" i="0" dirty="0"/>
              <a:t> </a:t>
            </a:r>
          </a:p>
          <a:p>
            <a:pPr>
              <a:lnSpc>
                <a:spcPct val="100000"/>
              </a:lnSpc>
              <a:defRPr sz="1800" i="1"/>
            </a:pPr>
            <a:r>
              <a:rPr lang="en-AU" sz="1200" i="0" dirty="0"/>
              <a:t>Learn to pronounce unfamiliar names correctly or if it is the first time speaking with a particular parent/student repeat your pronunciation back to them and make sure it </a:t>
            </a:r>
            <a:r>
              <a:rPr lang="en-AU" sz="1200" i="0" dirty="0" smtClean="0"/>
              <a:t>is correct</a:t>
            </a:r>
            <a:r>
              <a:rPr lang="en-AU" sz="1200" i="0" dirty="0"/>
              <a:t>. Ask the customer how they would like to be </a:t>
            </a:r>
            <a:r>
              <a:rPr lang="en-AU" sz="1200" i="0" dirty="0" smtClean="0"/>
              <a:t>addressed, for example, Mrs.</a:t>
            </a:r>
            <a:endParaRPr lang="en-AU" sz="1200" i="0" dirty="0"/>
          </a:p>
          <a:p>
            <a:pPr>
              <a:lnSpc>
                <a:spcPct val="100000"/>
              </a:lnSpc>
              <a:defRPr sz="1800" i="1"/>
            </a:pPr>
            <a:r>
              <a:rPr lang="en-AU" sz="1200" i="0" dirty="0"/>
              <a:t> </a:t>
            </a:r>
          </a:p>
          <a:p>
            <a:pPr>
              <a:lnSpc>
                <a:spcPct val="100000"/>
              </a:lnSpc>
              <a:defRPr sz="1800" i="1"/>
            </a:pPr>
            <a:r>
              <a:rPr lang="en-AU" sz="1200" i="0" dirty="0"/>
              <a:t>Relate to each customer as an individual and not as a stereotype. Treat each person with respect and dignity.</a:t>
            </a:r>
          </a:p>
          <a:p>
            <a:pPr>
              <a:lnSpc>
                <a:spcPct val="100000"/>
              </a:lnSpc>
              <a:defRPr sz="1800" i="1"/>
            </a:pPr>
            <a:r>
              <a:rPr lang="en-AU" sz="1200" i="0" dirty="0"/>
              <a:t> </a:t>
            </a:r>
          </a:p>
          <a:p>
            <a:pPr>
              <a:lnSpc>
                <a:spcPct val="100000"/>
              </a:lnSpc>
              <a:defRPr sz="1800" i="1"/>
            </a:pPr>
            <a:r>
              <a:rPr lang="en-AU" sz="1200" i="0" dirty="0"/>
              <a:t>Understand that English may not be the customer’s first language. Offer the services of a translator or interpreter if required.  </a:t>
            </a:r>
          </a:p>
          <a:p>
            <a:pPr>
              <a:lnSpc>
                <a:spcPct val="100000"/>
              </a:lnSpc>
              <a:defRPr sz="1800" i="1"/>
            </a:pPr>
            <a:endParaRPr lang="en-AU" sz="1200" i="0" dirty="0"/>
          </a:p>
          <a:p>
            <a:pPr>
              <a:lnSpc>
                <a:spcPct val="100000"/>
              </a:lnSpc>
              <a:defRPr sz="1800" i="1"/>
            </a:pPr>
            <a:r>
              <a:rPr lang="en-AU" sz="1200" i="0" dirty="0"/>
              <a:t>Your school can access the </a:t>
            </a:r>
            <a:r>
              <a:rPr lang="en-AU" sz="1200" i="0" dirty="0" smtClean="0"/>
              <a:t>current </a:t>
            </a:r>
            <a:r>
              <a:rPr lang="en-AU" sz="1200" i="0" dirty="0"/>
              <a:t>year’s Calendar for cultural diversity on the multicultural education intranet page via the link shown on this slide</a:t>
            </a:r>
            <a:r>
              <a:rPr lang="en-AU" sz="1200" i="0" dirty="0" smtClean="0"/>
              <a:t>.</a:t>
            </a:r>
          </a:p>
          <a:p>
            <a:pPr>
              <a:lnSpc>
                <a:spcPct val="100000"/>
              </a:lnSpc>
              <a:defRPr sz="1800" i="1"/>
            </a:pPr>
            <a:endParaRPr lang="en-AU" sz="1200" i="0" dirty="0"/>
          </a:p>
          <a:p>
            <a:pPr>
              <a:lnSpc>
                <a:spcPct val="120000"/>
              </a:lnSpc>
              <a:defRPr sz="1800" i="1"/>
            </a:pPr>
            <a:r>
              <a:rPr lang="en-AU" i="0" dirty="0" smtClean="0"/>
              <a:t>https://education.nsw.gov.au/teaching-and-learning/curriculum/multicultural-education/culture-and-diversity/planning-and-reporting</a:t>
            </a:r>
          </a:p>
          <a:p>
            <a:pPr>
              <a:lnSpc>
                <a:spcPct val="120000"/>
              </a:lnSpc>
              <a:defRPr sz="1800" i="1"/>
            </a:pPr>
            <a:endParaRPr lang="en-AU" i="0" dirty="0" smtClean="0"/>
          </a:p>
          <a:p>
            <a:pPr marL="0" marR="0" lvl="0" indent="0" algn="l" defTabSz="914400" rtl="0" eaLnBrk="1" fontAlgn="auto" latinLnBrk="0" hangingPunct="1">
              <a:lnSpc>
                <a:spcPct val="120000"/>
              </a:lnSpc>
              <a:spcBef>
                <a:spcPts val="0"/>
              </a:spcBef>
              <a:spcAft>
                <a:spcPts val="0"/>
              </a:spcAft>
              <a:buClrTx/>
              <a:buSzTx/>
              <a:buFontTx/>
              <a:buNone/>
              <a:tabLst/>
              <a:defRPr sz="1800" i="1"/>
            </a:pPr>
            <a:r>
              <a:rPr lang="en-AU" sz="1800" i="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Click here for Planning and reporting and access to the Calendar for cultural diversity</a:t>
            </a:r>
            <a:endParaRPr lang="en-AU" sz="1800" i="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defRPr sz="1800" i="1"/>
            </a:pPr>
            <a:endParaRPr lang="en-AU" i="0" dirty="0"/>
          </a:p>
          <a:p>
            <a:pPr>
              <a:lnSpc>
                <a:spcPct val="120000"/>
              </a:lnSpc>
              <a:defRPr sz="1800" i="1"/>
            </a:pPr>
            <a:endParaRPr lang="en-AU" i="0" dirty="0"/>
          </a:p>
          <a:p>
            <a:endParaRPr lang="en-AU"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a:p>
        </p:txBody>
      </p:sp>
    </p:spTree>
    <p:extLst>
      <p:ext uri="{BB962C8B-B14F-4D97-AF65-F5344CB8AC3E}">
        <p14:creationId xmlns:p14="http://schemas.microsoft.com/office/powerpoint/2010/main" val="197597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5" y="3062288"/>
            <a:ext cx="7951470" cy="3652886"/>
          </a:xfrm>
        </p:spPr>
        <p:txBody>
          <a:bodyPr/>
          <a:lstStyle/>
          <a:p>
            <a:pPr>
              <a:lnSpc>
                <a:spcPct val="120000"/>
              </a:lnSpc>
              <a:defRPr sz="1800" i="1"/>
            </a:pPr>
            <a:r>
              <a:rPr lang="en-AU" sz="1200" i="0" dirty="0"/>
              <a:t>What can you do:</a:t>
            </a:r>
          </a:p>
          <a:p>
            <a:pPr>
              <a:lnSpc>
                <a:spcPct val="120000"/>
              </a:lnSpc>
              <a:defRPr sz="1800" i="1"/>
            </a:pPr>
            <a:r>
              <a:rPr lang="en-AU" sz="1200" i="0" dirty="0" smtClean="0"/>
              <a:t>In </a:t>
            </a:r>
            <a:r>
              <a:rPr lang="en-AU" sz="1200" i="0" dirty="0"/>
              <a:t>the front office:</a:t>
            </a:r>
          </a:p>
          <a:p>
            <a:pPr marL="214588" indent="-214588">
              <a:lnSpc>
                <a:spcPct val="120000"/>
              </a:lnSpc>
              <a:buSzPct val="75000"/>
              <a:buChar char="•"/>
              <a:defRPr sz="1800" i="1"/>
            </a:pPr>
            <a:r>
              <a:rPr lang="en-AU" sz="1200" i="0" dirty="0"/>
              <a:t>display a multilingual welcome poster to welcome parents from a variety of language backgrounds. The electronic copy of the Cultural Diversity calendar and poster is available on the DoE intranet site for schools to download and </a:t>
            </a:r>
            <a:r>
              <a:rPr lang="en-AU" sz="1200" i="0" dirty="0" smtClean="0"/>
              <a:t>reproduce</a:t>
            </a:r>
            <a:endParaRPr lang="en-AU" sz="1200" i="0" dirty="0"/>
          </a:p>
          <a:p>
            <a:pPr marL="214588" indent="-214588">
              <a:lnSpc>
                <a:spcPct val="120000"/>
              </a:lnSpc>
              <a:buSzPct val="75000"/>
              <a:buChar char="•"/>
              <a:defRPr sz="1800" i="1"/>
            </a:pPr>
            <a:r>
              <a:rPr lang="en-AU" sz="1200" i="0" dirty="0"/>
              <a:t>provide multilingual, written information about your school, including school policies, support and orientation programs and multicultural initiatives, to prospective students and their families</a:t>
            </a:r>
          </a:p>
          <a:p>
            <a:pPr marL="214588" indent="-214588">
              <a:lnSpc>
                <a:spcPct val="120000"/>
              </a:lnSpc>
              <a:buSzPct val="75000"/>
              <a:buChar char="•"/>
              <a:defRPr sz="1800" i="1"/>
            </a:pPr>
            <a:r>
              <a:rPr lang="en-AU" sz="1200" i="0" dirty="0"/>
              <a:t>secondary schools may wish to provide information to partner primary schools and Intensive English Centres in other languages. Written translations are especially useful for orientation meetings</a:t>
            </a:r>
          </a:p>
          <a:p>
            <a:pPr marL="214588" indent="-214588">
              <a:lnSpc>
                <a:spcPct val="120000"/>
              </a:lnSpc>
              <a:buSzPct val="75000"/>
              <a:buChar char="•"/>
              <a:defRPr sz="1800" i="1"/>
            </a:pPr>
            <a:r>
              <a:rPr lang="en-AU" sz="1200" i="0" dirty="0"/>
              <a:t>print and display in the front office ‘welcome’ cards in different languages.</a:t>
            </a:r>
          </a:p>
          <a:p>
            <a:pPr>
              <a:lnSpc>
                <a:spcPct val="120000"/>
              </a:lnSpc>
              <a:defRPr sz="1800" b="1"/>
            </a:pPr>
            <a:r>
              <a:rPr lang="en-AU" sz="1200" i="0" dirty="0" smtClean="0"/>
              <a:t>Q</a:t>
            </a:r>
            <a:r>
              <a:rPr lang="en-AU" sz="1200" i="0" dirty="0"/>
              <a:t>:</a:t>
            </a:r>
          </a:p>
          <a:p>
            <a:pPr>
              <a:lnSpc>
                <a:spcPct val="120000"/>
              </a:lnSpc>
              <a:defRPr sz="1800" i="1"/>
            </a:pPr>
            <a:r>
              <a:rPr lang="en-AU" sz="1200" i="0" dirty="0"/>
              <a:t>What are some of the cultural events that schools are encouraged to participate in and celebrate?</a:t>
            </a:r>
          </a:p>
          <a:p>
            <a:pPr>
              <a:lnSpc>
                <a:spcPct val="120000"/>
              </a:lnSpc>
              <a:defRPr sz="1800" b="1"/>
            </a:pPr>
            <a:r>
              <a:rPr lang="en-AU" sz="1200" i="0" dirty="0"/>
              <a:t>A:</a:t>
            </a:r>
          </a:p>
          <a:p>
            <a:pPr>
              <a:lnSpc>
                <a:spcPct val="120000"/>
              </a:lnSpc>
              <a:defRPr sz="1800" i="1"/>
            </a:pPr>
            <a:r>
              <a:rPr lang="en-AU" sz="1200" i="0" dirty="0"/>
              <a:t>Harmony Day celebrates Australia’s cultural diversity. </a:t>
            </a:r>
          </a:p>
          <a:p>
            <a:pPr>
              <a:lnSpc>
                <a:spcPct val="120000"/>
              </a:lnSpc>
              <a:defRPr sz="1800" i="1"/>
            </a:pPr>
            <a:r>
              <a:rPr lang="en-AU" sz="1200" i="0" dirty="0"/>
              <a:t>NAIDOC </a:t>
            </a:r>
            <a:r>
              <a:rPr lang="en-AU" sz="1200" i="0" dirty="0" smtClean="0"/>
              <a:t>week.</a:t>
            </a:r>
            <a:endParaRPr lang="en-AU" sz="1200" i="0" dirty="0"/>
          </a:p>
          <a:p>
            <a:r>
              <a:rPr lang="en-AU" sz="1200" dirty="0" smtClean="0">
                <a:hlinkClick r:id="rId3"/>
              </a:rPr>
              <a:t>https://</a:t>
            </a:r>
            <a:r>
              <a:rPr lang="en-AU" sz="1200" dirty="0" smtClean="0">
                <a:hlinkClick r:id="rId3"/>
              </a:rPr>
              <a:t>education.nsw.gov.au/curriculum/multicultural-education/culture-and-diversity/calendar-for-cultural-diversity</a:t>
            </a:r>
            <a:endParaRPr lang="en-AU" sz="1200" dirty="0" smtClean="0"/>
          </a:p>
          <a:p>
            <a:endParaRPr lang="en-AU" sz="1200" dirty="0" smtClean="0"/>
          </a:p>
          <a:p>
            <a:endParaRPr lang="en-AU" sz="120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a:p>
        </p:txBody>
      </p:sp>
    </p:spTree>
    <p:extLst>
      <p:ext uri="{BB962C8B-B14F-4D97-AF65-F5344CB8AC3E}">
        <p14:creationId xmlns:p14="http://schemas.microsoft.com/office/powerpoint/2010/main" val="7626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9189" y="3114774"/>
            <a:ext cx="8640960" cy="3528392"/>
          </a:xfrm>
        </p:spPr>
        <p:txBody>
          <a:bodyPr/>
          <a:lstStyle/>
          <a:p>
            <a:pPr>
              <a:lnSpc>
                <a:spcPct val="120000"/>
              </a:lnSpc>
              <a:defRPr sz="1800" i="1"/>
            </a:pPr>
            <a:r>
              <a:rPr lang="en-AU" sz="1200" i="0" dirty="0"/>
              <a:t>We have mentioned the DoE Multicultural Education intranet in this session.  </a:t>
            </a:r>
          </a:p>
          <a:p>
            <a:pPr>
              <a:lnSpc>
                <a:spcPct val="120000"/>
              </a:lnSpc>
              <a:defRPr sz="1800" i="1"/>
            </a:pPr>
            <a:endParaRPr lang="en-AU" sz="400" i="0" dirty="0"/>
          </a:p>
          <a:p>
            <a:pPr>
              <a:lnSpc>
                <a:spcPct val="120000"/>
              </a:lnSpc>
              <a:defRPr sz="1800" i="1"/>
            </a:pPr>
            <a:r>
              <a:rPr lang="en-AU" sz="1200" i="0" dirty="0"/>
              <a:t>We have already looked at Opening the School Gate which provides school staff with a range of strategies to specifically encourage migrant and refugee parents/carers to participate in the school community.</a:t>
            </a:r>
          </a:p>
          <a:p>
            <a:pPr>
              <a:lnSpc>
                <a:spcPct val="120000"/>
              </a:lnSpc>
              <a:defRPr sz="1800" i="1"/>
            </a:pPr>
            <a:endParaRPr lang="en-AU" sz="600" i="0" dirty="0"/>
          </a:p>
          <a:p>
            <a:pPr>
              <a:lnSpc>
                <a:spcPct val="120000"/>
              </a:lnSpc>
              <a:defRPr sz="1800" i="1"/>
            </a:pPr>
            <a:r>
              <a:rPr lang="en-AU" sz="1200" i="0" dirty="0"/>
              <a:t>Another resource is the Strengthening family and community engagement in student learning resource, developed to support schools to reflect on and strengthen family and community engagement, it includes a school assessment </a:t>
            </a:r>
            <a:r>
              <a:rPr lang="en-AU" sz="1200" i="0" dirty="0" smtClean="0"/>
              <a:t>tool.</a:t>
            </a:r>
            <a:endParaRPr lang="en-AU" sz="1200" i="0" dirty="0"/>
          </a:p>
          <a:p>
            <a:pPr>
              <a:lnSpc>
                <a:spcPct val="120000"/>
              </a:lnSpc>
              <a:defRPr sz="1800" i="1"/>
            </a:pPr>
            <a:endParaRPr lang="en-AU" sz="1200" i="0" dirty="0"/>
          </a:p>
          <a:p>
            <a:pPr>
              <a:lnSpc>
                <a:spcPct val="120000"/>
              </a:lnSpc>
              <a:defRPr sz="1800" i="1"/>
            </a:pPr>
            <a:r>
              <a:rPr lang="en-AU" sz="1200" i="0" dirty="0"/>
              <a:t>The Strengthening Community Harmony document developed in 2014 provides resources in building community harmony and recognises that it involves action at a number of levels, through: whole school policies and programs; inclusive teaching and learning programs; and collaboration with students, parents and community members.</a:t>
            </a:r>
          </a:p>
          <a:p>
            <a:pPr>
              <a:lnSpc>
                <a:spcPct val="120000"/>
              </a:lnSpc>
              <a:defRPr sz="1800" i="1"/>
            </a:pPr>
            <a:endParaRPr lang="en-AU" sz="1200" i="0" dirty="0"/>
          </a:p>
          <a:p>
            <a:pPr>
              <a:lnSpc>
                <a:spcPct val="120000"/>
              </a:lnSpc>
              <a:defRPr sz="1800" i="1"/>
            </a:pPr>
            <a:r>
              <a:rPr lang="en-AU" sz="1200" i="0" dirty="0"/>
              <a:t>The Department of Education intranet has many valuable resources for schools to use as guides to welcoming their parents/carers from diverse cultural and language backgrounds.</a:t>
            </a:r>
          </a:p>
          <a:p>
            <a:pPr>
              <a:lnSpc>
                <a:spcPct val="120000"/>
              </a:lnSpc>
              <a:defRPr sz="1800" i="1"/>
            </a:pPr>
            <a:endParaRPr lang="en-AU" sz="800" i="0" dirty="0"/>
          </a:p>
          <a:p>
            <a:pPr defTabSz="882877">
              <a:lnSpc>
                <a:spcPct val="120000"/>
              </a:lnSpc>
              <a:defRPr sz="1800" i="1"/>
            </a:pPr>
            <a:r>
              <a:rPr lang="en-AU" sz="1200" i="0" dirty="0">
                <a:hlinkClick r:id="rId3"/>
              </a:rPr>
              <a:t>https://education.nsw.gov.au/curriculum/multicultural-education/culture-and-diversity/cultural-inclusion</a:t>
            </a:r>
            <a:endParaRPr lang="en-AU" sz="1200" i="0" dirty="0"/>
          </a:p>
          <a:p>
            <a:pPr>
              <a:lnSpc>
                <a:spcPct val="120000"/>
              </a:lnSpc>
              <a:defRPr sz="1800" i="1"/>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a:p>
        </p:txBody>
      </p:sp>
    </p:spTree>
    <p:extLst>
      <p:ext uri="{BB962C8B-B14F-4D97-AF65-F5344CB8AC3E}">
        <p14:creationId xmlns:p14="http://schemas.microsoft.com/office/powerpoint/2010/main" val="8608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1157" y="3062288"/>
            <a:ext cx="9145016" cy="3232904"/>
          </a:xfrm>
        </p:spPr>
        <p:txBody>
          <a:bodyPr/>
          <a:lstStyle/>
          <a:p>
            <a:pPr>
              <a:lnSpc>
                <a:spcPct val="100000"/>
              </a:lnSpc>
              <a:defRPr sz="1800" i="1"/>
            </a:pPr>
            <a:r>
              <a:rPr lang="en-AU" sz="1200" i="0" dirty="0"/>
              <a:t>‘The NSW Department of Education provides interpreting and translation services to enable parents and carers from language backgrounds other than English and parents who are Deaf or hearing impaired to communicate effectively with their child’s school or with other public schools staff’.</a:t>
            </a:r>
          </a:p>
          <a:p>
            <a:pPr>
              <a:lnSpc>
                <a:spcPct val="100000"/>
              </a:lnSpc>
              <a:defRPr sz="1800" i="1"/>
            </a:pPr>
            <a:endParaRPr lang="en-AU" sz="1200" i="0" dirty="0"/>
          </a:p>
          <a:p>
            <a:pPr>
              <a:lnSpc>
                <a:spcPct val="100000"/>
              </a:lnSpc>
              <a:defRPr sz="1800" i="1"/>
            </a:pPr>
            <a:r>
              <a:rPr lang="en-AU" sz="1200" i="0" dirty="0"/>
              <a:t>Schools are encouraged to use on-site or telephone interpreters to assist in communicating with parents/carers who do not speak or understand English well, who are deaf or have a hearing or speech impairment.</a:t>
            </a:r>
          </a:p>
          <a:p>
            <a:pPr>
              <a:lnSpc>
                <a:spcPct val="100000"/>
              </a:lnSpc>
              <a:defRPr sz="1800" i="1"/>
            </a:pPr>
            <a:endParaRPr lang="en-AU" sz="1200" i="0" dirty="0"/>
          </a:p>
          <a:p>
            <a:pPr>
              <a:lnSpc>
                <a:spcPct val="100000"/>
              </a:lnSpc>
              <a:defRPr sz="1800" i="1"/>
            </a:pPr>
            <a:r>
              <a:rPr lang="en-AU" sz="1200" i="0" dirty="0"/>
              <a:t>Telephone interpreting is </a:t>
            </a:r>
            <a:r>
              <a:rPr lang="en-AU" sz="1200" i="0" dirty="0" smtClean="0"/>
              <a:t>generally </a:t>
            </a:r>
            <a:r>
              <a:rPr lang="en-AU" sz="1200" i="0" dirty="0"/>
              <a:t>for brief assignments such as sickness, emergencies or for school locations without access to on-site interpreters</a:t>
            </a:r>
            <a:r>
              <a:rPr lang="en-AU" sz="1200" i="0" dirty="0" smtClean="0"/>
              <a:t>.</a:t>
            </a:r>
          </a:p>
          <a:p>
            <a:pPr>
              <a:lnSpc>
                <a:spcPct val="100000"/>
              </a:lnSpc>
              <a:defRPr sz="1800" i="1"/>
            </a:pPr>
            <a:endParaRPr lang="en-AU" sz="1200" i="0" dirty="0" smtClean="0"/>
          </a:p>
          <a:p>
            <a:pPr>
              <a:lnSpc>
                <a:spcPct val="100000"/>
              </a:lnSpc>
              <a:defRPr sz="1800" i="1"/>
            </a:pPr>
            <a:r>
              <a:rPr lang="en-AU" sz="1200" i="0" dirty="0" smtClean="0"/>
              <a:t>On-site </a:t>
            </a:r>
            <a:r>
              <a:rPr lang="en-AU" sz="1200" i="0" dirty="0"/>
              <a:t>interpreting is more appropriate for longer sessions or group meetings</a:t>
            </a:r>
            <a:r>
              <a:rPr lang="en-AU" sz="1200" i="0" dirty="0" smtClean="0"/>
              <a:t>.</a:t>
            </a:r>
          </a:p>
          <a:p>
            <a:pPr>
              <a:lnSpc>
                <a:spcPct val="100000"/>
              </a:lnSpc>
              <a:defRPr sz="1800" i="1"/>
            </a:pPr>
            <a:endParaRPr lang="en-AU" sz="1200" i="0" dirty="0"/>
          </a:p>
          <a:p>
            <a:pPr>
              <a:lnSpc>
                <a:spcPct val="100000"/>
              </a:lnSpc>
              <a:defRPr sz="1800" i="1"/>
            </a:pPr>
            <a:r>
              <a:rPr lang="en-AU" sz="1200" i="0" dirty="0"/>
              <a:t>The department pays for telephone interpreting and onsite interpreting assignments which meet the guidelines set out on the Multicultural Education intranet site.</a:t>
            </a:r>
          </a:p>
          <a:p>
            <a:pPr>
              <a:lnSpc>
                <a:spcPct val="100000"/>
              </a:lnSpc>
              <a:defRPr sz="1800" i="1"/>
            </a:pPr>
            <a:endParaRPr lang="en-AU" sz="700" i="0" dirty="0"/>
          </a:p>
          <a:p>
            <a:pPr>
              <a:lnSpc>
                <a:spcPct val="100000"/>
              </a:lnSpc>
              <a:defRPr sz="1800" i="1"/>
            </a:pPr>
            <a:r>
              <a:rPr lang="en-AU" sz="1200" i="0" dirty="0"/>
              <a:t>On-site interpreters must be booked in advance and the booking form can be downloaded from the Intranet site.</a:t>
            </a:r>
          </a:p>
          <a:p>
            <a:pPr algn="l">
              <a:lnSpc>
                <a:spcPct val="100000"/>
              </a:lnSpc>
            </a:pPr>
            <a:r>
              <a:rPr lang="en-AU" sz="1200" i="0" dirty="0" smtClean="0">
                <a:hlinkClick r:id="rId3"/>
              </a:rPr>
              <a:t>https</a:t>
            </a:r>
            <a:r>
              <a:rPr lang="en-AU" sz="1200" i="0" dirty="0">
                <a:hlinkClick r:id="rId3"/>
              </a:rPr>
              <a:t>://education.nsw.gov.au/curriculum/multicultural-education/interpreting-and-translations/telephone-interpreting</a:t>
            </a:r>
            <a:endParaRPr lang="en-AU" sz="1200" i="0" dirty="0"/>
          </a:p>
          <a:p>
            <a:endParaRPr lang="en-AU"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a:p>
        </p:txBody>
      </p:sp>
    </p:spTree>
    <p:extLst>
      <p:ext uri="{BB962C8B-B14F-4D97-AF65-F5344CB8AC3E}">
        <p14:creationId xmlns:p14="http://schemas.microsoft.com/office/powerpoint/2010/main" val="2173786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306388"/>
            <a:ext cx="4538662" cy="2552700"/>
          </a:xfrm>
        </p:spPr>
      </p:sp>
      <p:sp>
        <p:nvSpPr>
          <p:cNvPr id="3" name="Notes Placeholder 2"/>
          <p:cNvSpPr>
            <a:spLocks noGrp="1"/>
          </p:cNvSpPr>
          <p:nvPr>
            <p:ph type="body" idx="1"/>
          </p:nvPr>
        </p:nvSpPr>
        <p:spPr>
          <a:xfrm>
            <a:off x="505173" y="2826743"/>
            <a:ext cx="9145016" cy="3977690"/>
          </a:xfrm>
        </p:spPr>
        <p:txBody>
          <a:bodyPr/>
          <a:lstStyle/>
          <a:p>
            <a:pPr defTabSz="882877">
              <a:lnSpc>
                <a:spcPct val="120000"/>
              </a:lnSpc>
              <a:defRPr sz="1800" i="1"/>
            </a:pPr>
            <a:r>
              <a:rPr lang="en-AU" sz="1200" i="0" dirty="0">
                <a:hlinkClick r:id="rId3"/>
              </a:rPr>
              <a:t>https://education.nsw.gov.au/curriculum/multicultural-education/interpreting-and-translations/telephone-interpreting</a:t>
            </a:r>
            <a:endParaRPr lang="en-AU" sz="1200" i="0" dirty="0"/>
          </a:p>
          <a:p>
            <a:pPr>
              <a:lnSpc>
                <a:spcPct val="120000"/>
              </a:lnSpc>
              <a:defRPr sz="1800" i="1"/>
            </a:pPr>
            <a:endParaRPr lang="en-AU" sz="800" i="0" dirty="0"/>
          </a:p>
          <a:p>
            <a:pPr>
              <a:lnSpc>
                <a:spcPct val="120000"/>
              </a:lnSpc>
              <a:defRPr sz="1800" i="1"/>
            </a:pPr>
            <a:r>
              <a:rPr lang="en-AU" sz="1200" i="0" dirty="0"/>
              <a:t>The interpreting and translation services guidelines provide schools with detailed information on the types of services available and which are appropriate for the situation.</a:t>
            </a:r>
          </a:p>
          <a:p>
            <a:pPr>
              <a:lnSpc>
                <a:spcPct val="120000"/>
              </a:lnSpc>
              <a:defRPr sz="1800" b="1"/>
            </a:pPr>
            <a:r>
              <a:rPr lang="en-AU" sz="1200" i="0" dirty="0" smtClean="0"/>
              <a:t>Q</a:t>
            </a:r>
            <a:r>
              <a:rPr lang="en-AU" sz="1200" i="0" dirty="0"/>
              <a:t>:</a:t>
            </a:r>
          </a:p>
          <a:p>
            <a:r>
              <a:rPr lang="en-AU" sz="1200" i="0" dirty="0">
                <a:ea typeface="Calibri"/>
                <a:cs typeface="Calibri"/>
                <a:sym typeface="Calibri"/>
              </a:rPr>
              <a:t>What can you do if a student presents injured at the front office and interpretation is required to ensure they receive the correct first aid care?</a:t>
            </a:r>
          </a:p>
          <a:p>
            <a:r>
              <a:rPr lang="en-AU" sz="1200" b="1" i="0" dirty="0" smtClean="0">
                <a:ea typeface="Calibri"/>
                <a:cs typeface="Calibri"/>
                <a:sym typeface="Calibri"/>
              </a:rPr>
              <a:t>A</a:t>
            </a:r>
            <a:r>
              <a:rPr lang="en-AU" sz="1200" b="1" i="0" dirty="0">
                <a:ea typeface="Calibri"/>
                <a:cs typeface="Calibri"/>
                <a:sym typeface="Calibri"/>
              </a:rPr>
              <a:t>:</a:t>
            </a:r>
          </a:p>
          <a:p>
            <a:pPr marL="214588" indent="-214588">
              <a:lnSpc>
                <a:spcPct val="120000"/>
              </a:lnSpc>
              <a:buSzPct val="75000"/>
              <a:buChar char="•"/>
              <a:defRPr sz="1800" i="1"/>
            </a:pPr>
            <a:r>
              <a:rPr lang="en-AU" sz="1200" i="0" dirty="0"/>
              <a:t>dial 131450 </a:t>
            </a:r>
          </a:p>
          <a:p>
            <a:pPr marL="214588" indent="-214588">
              <a:lnSpc>
                <a:spcPct val="120000"/>
              </a:lnSpc>
              <a:buSzPct val="75000"/>
              <a:buChar char="•"/>
              <a:defRPr sz="1800" i="1"/>
            </a:pPr>
            <a:r>
              <a:rPr lang="en-AU" sz="1200" i="0" dirty="0"/>
              <a:t>have relevant details ready</a:t>
            </a:r>
          </a:p>
          <a:p>
            <a:pPr marL="214588" indent="-214588">
              <a:lnSpc>
                <a:spcPct val="120000"/>
              </a:lnSpc>
              <a:buSzPct val="75000"/>
              <a:buChar char="•"/>
              <a:defRPr sz="1800" i="1"/>
            </a:pPr>
            <a:r>
              <a:rPr lang="en-AU" sz="1200" i="0" dirty="0"/>
              <a:t>provide school details </a:t>
            </a:r>
          </a:p>
          <a:p>
            <a:pPr marL="214588" indent="-214588">
              <a:lnSpc>
                <a:spcPct val="120000"/>
              </a:lnSpc>
              <a:buSzPct val="75000"/>
              <a:buChar char="•"/>
              <a:defRPr sz="1800" i="1"/>
            </a:pPr>
            <a:r>
              <a:rPr lang="en-AU" sz="1200" i="0" dirty="0"/>
              <a:t>provide student language background</a:t>
            </a:r>
          </a:p>
          <a:p>
            <a:pPr marL="214588" indent="-214588">
              <a:lnSpc>
                <a:spcPct val="120000"/>
              </a:lnSpc>
              <a:buSzPct val="75000"/>
              <a:buChar char="•"/>
              <a:defRPr sz="1800" i="1"/>
            </a:pPr>
            <a:r>
              <a:rPr lang="en-AU" sz="1200" i="0" dirty="0"/>
              <a:t>provide parent/carer contact details</a:t>
            </a:r>
          </a:p>
          <a:p>
            <a:pPr marL="214588" indent="-214588">
              <a:lnSpc>
                <a:spcPct val="120000"/>
              </a:lnSpc>
              <a:buSzPct val="75000"/>
              <a:buChar char="•"/>
              <a:defRPr sz="1800" i="1"/>
            </a:pPr>
            <a:r>
              <a:rPr lang="en-AU" sz="1200" i="0" dirty="0"/>
              <a:t>provide an outline of the issue so that the interpreter can talk with the </a:t>
            </a:r>
            <a:r>
              <a:rPr lang="en-AU" sz="1200" i="0" dirty="0" smtClean="0"/>
              <a:t>parent/carers</a:t>
            </a:r>
            <a:endParaRPr lang="en-AU" sz="1200" i="0" dirty="0"/>
          </a:p>
          <a:p>
            <a:pPr>
              <a:lnSpc>
                <a:spcPct val="120000"/>
              </a:lnSpc>
              <a:defRPr sz="1800" b="1"/>
            </a:pPr>
            <a:r>
              <a:rPr lang="en-AU" sz="1200" i="0" dirty="0" smtClean="0"/>
              <a:t>Q</a:t>
            </a:r>
            <a:r>
              <a:rPr lang="en-AU" sz="1200" i="0" dirty="0"/>
              <a:t>:</a:t>
            </a:r>
          </a:p>
          <a:p>
            <a:pPr>
              <a:lnSpc>
                <a:spcPct val="120000"/>
              </a:lnSpc>
              <a:defRPr sz="1800" i="1"/>
            </a:pPr>
            <a:r>
              <a:rPr lang="en-AU" sz="1200" i="0" dirty="0"/>
              <a:t>What other scenarios can you think of where you might need to call the telephone interpreter?</a:t>
            </a:r>
          </a:p>
          <a:p>
            <a:pPr>
              <a:lnSpc>
                <a:spcPct val="120000"/>
              </a:lnSpc>
              <a:defRPr sz="1800" b="1"/>
            </a:pPr>
            <a:r>
              <a:rPr lang="en-AU" sz="1200" i="0" dirty="0"/>
              <a:t>A:</a:t>
            </a:r>
          </a:p>
          <a:p>
            <a:pPr>
              <a:lnSpc>
                <a:spcPct val="120000"/>
              </a:lnSpc>
              <a:defRPr sz="1800" i="1"/>
            </a:pPr>
            <a:r>
              <a:rPr lang="en-AU" sz="1200" i="0" dirty="0"/>
              <a:t>Student has not turned up for an excursion but family has sent a note previously indicating they would attend.</a:t>
            </a:r>
          </a:p>
          <a:p>
            <a:endParaRPr lang="en-AU"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a:p>
        </p:txBody>
      </p:sp>
    </p:spTree>
    <p:extLst>
      <p:ext uri="{BB962C8B-B14F-4D97-AF65-F5344CB8AC3E}">
        <p14:creationId xmlns:p14="http://schemas.microsoft.com/office/powerpoint/2010/main" val="71087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5173" y="3062288"/>
            <a:ext cx="8928992" cy="3232904"/>
          </a:xfrm>
        </p:spPr>
        <p:txBody>
          <a:bodyPr/>
          <a:lstStyle/>
          <a:p>
            <a:pPr>
              <a:lnSpc>
                <a:spcPct val="120000"/>
              </a:lnSpc>
              <a:defRPr sz="1800" i="1"/>
            </a:pPr>
            <a:r>
              <a:rPr lang="en-AU" sz="1200" i="0" dirty="0"/>
              <a:t>The department has a list on the Multicultural intranet of commonly used documents for schools translated into different languages.</a:t>
            </a:r>
          </a:p>
          <a:p>
            <a:pPr>
              <a:lnSpc>
                <a:spcPct val="120000"/>
              </a:lnSpc>
              <a:defRPr sz="1800" i="1"/>
            </a:pPr>
            <a:endParaRPr lang="en-AU" sz="1200" i="0" dirty="0"/>
          </a:p>
          <a:p>
            <a:pPr>
              <a:lnSpc>
                <a:spcPct val="120000"/>
              </a:lnSpc>
              <a:defRPr sz="1800" i="1"/>
            </a:pPr>
            <a:r>
              <a:rPr lang="en-AU" sz="1200" i="0" dirty="0"/>
              <a:t>You can view these documents arranged by document name - such as letters to parents including the enrolment form or view an alphabetical listing languages and the documents that have been translated into that language.</a:t>
            </a:r>
          </a:p>
          <a:p>
            <a:pPr>
              <a:lnSpc>
                <a:spcPct val="120000"/>
              </a:lnSpc>
              <a:defRPr sz="1800" i="1"/>
            </a:pPr>
            <a:endParaRPr lang="en-AU" sz="1200" i="0" dirty="0"/>
          </a:p>
          <a:p>
            <a:pPr>
              <a:lnSpc>
                <a:spcPct val="120000"/>
              </a:lnSpc>
              <a:defRPr sz="1800" i="1"/>
            </a:pPr>
            <a:r>
              <a:rPr lang="en-AU" sz="1200" i="0" dirty="0"/>
              <a:t>If schools need other documents translated further information  is available by contacting 9244 5311, this service may incur a cost to the school, translations required for schools will only be funded for urgent matters regarding student welfare, </a:t>
            </a:r>
            <a:r>
              <a:rPr lang="en-AU" sz="1200" i="0" dirty="0" smtClean="0"/>
              <a:t>however, </a:t>
            </a:r>
            <a:r>
              <a:rPr lang="en-AU" sz="1200" i="0" dirty="0"/>
              <a:t>schools may choose to fund their own translations for other publications such as school newsletters.</a:t>
            </a:r>
          </a:p>
          <a:p>
            <a:pPr>
              <a:lnSpc>
                <a:spcPct val="120000"/>
              </a:lnSpc>
              <a:defRPr sz="1800" i="1"/>
            </a:pPr>
            <a:endParaRPr lang="en-AU" sz="1200" i="0" dirty="0"/>
          </a:p>
          <a:p>
            <a:pPr>
              <a:lnSpc>
                <a:spcPct val="120000"/>
              </a:lnSpc>
              <a:defRPr sz="1800" i="1"/>
            </a:pPr>
            <a:r>
              <a:rPr lang="en-AU" sz="1200" i="0" dirty="0"/>
              <a:t>You can check if your proposed translation meets the guidelines for funding or receive advice on what costs could be incurred and the contacts for suppliers and preparation of documents for translation.</a:t>
            </a:r>
          </a:p>
          <a:p>
            <a:pPr>
              <a:lnSpc>
                <a:spcPct val="120000"/>
              </a:lnSpc>
              <a:defRPr sz="1800" i="1"/>
            </a:pPr>
            <a:endParaRPr lang="en-AU" sz="1200" i="0" dirty="0"/>
          </a:p>
          <a:p>
            <a:pPr>
              <a:lnSpc>
                <a:spcPct val="120000"/>
              </a:lnSpc>
              <a:defRPr sz="1800" i="1"/>
            </a:pPr>
            <a:r>
              <a:rPr lang="en-AU" sz="1200" i="0" dirty="0"/>
              <a:t>More information is available on the translations page of the Multicultural Education Intranet</a:t>
            </a:r>
            <a:r>
              <a:rPr lang="en-AU" sz="1200" i="0" dirty="0" smtClean="0"/>
              <a:t>.</a:t>
            </a:r>
            <a:endParaRPr lang="en-AU" sz="1200" i="0" dirty="0"/>
          </a:p>
          <a:p>
            <a:pPr>
              <a:lnSpc>
                <a:spcPct val="120000"/>
              </a:lnSpc>
              <a:defRPr sz="1800" i="1"/>
            </a:pPr>
            <a:r>
              <a:rPr lang="en-AU" sz="1200" b="1" i="0" dirty="0"/>
              <a:t>https://education.nsw.gov.au/going-to-a-public-school/translated-documents</a:t>
            </a:r>
            <a:endParaRPr lang="en-AU" sz="1200" i="0" dirty="0"/>
          </a:p>
          <a:p>
            <a:endParaRPr lang="en-AU"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16</a:t>
            </a:fld>
            <a:endParaRPr lang="en-AU"/>
          </a:p>
        </p:txBody>
      </p:sp>
    </p:spTree>
    <p:extLst>
      <p:ext uri="{BB962C8B-B14F-4D97-AF65-F5344CB8AC3E}">
        <p14:creationId xmlns:p14="http://schemas.microsoft.com/office/powerpoint/2010/main" val="382628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5" y="3062287"/>
            <a:ext cx="7951470" cy="3401865"/>
          </a:xfrm>
        </p:spPr>
        <p:txBody>
          <a:bodyPr/>
          <a:lstStyle/>
          <a:p>
            <a:pPr>
              <a:lnSpc>
                <a:spcPct val="120000"/>
              </a:lnSpc>
              <a:defRPr sz="1800" b="1"/>
            </a:pPr>
            <a:r>
              <a:rPr lang="en-AU" sz="1200" i="0" dirty="0"/>
              <a:t>Activity</a:t>
            </a:r>
          </a:p>
          <a:p>
            <a:pPr>
              <a:lnSpc>
                <a:spcPct val="120000"/>
              </a:lnSpc>
              <a:defRPr sz="1800" i="1"/>
            </a:pPr>
            <a:r>
              <a:rPr lang="en-AU" sz="1200" i="0" dirty="0"/>
              <a:t>Print the Language and Visa report from ERN. This report will provide information about students languages, background etc. </a:t>
            </a:r>
          </a:p>
          <a:p>
            <a:pPr>
              <a:lnSpc>
                <a:spcPct val="120000"/>
              </a:lnSpc>
              <a:defRPr sz="1800" i="1"/>
            </a:pPr>
            <a:r>
              <a:rPr lang="en-AU" sz="1200" i="0" dirty="0"/>
              <a:t>Save as a CSV file and then sort into language backgrounds.</a:t>
            </a:r>
          </a:p>
          <a:p>
            <a:pPr>
              <a:lnSpc>
                <a:spcPct val="120000"/>
              </a:lnSpc>
              <a:defRPr sz="1800" i="1"/>
            </a:pPr>
            <a:r>
              <a:rPr lang="en-AU" sz="1200" i="0" dirty="0"/>
              <a:t>Review the data from the ERN report and make observations about the diverse cultural backgrounds at your school</a:t>
            </a:r>
          </a:p>
          <a:p>
            <a:pPr>
              <a:lnSpc>
                <a:spcPct val="120000"/>
              </a:lnSpc>
              <a:defRPr sz="1800" i="1"/>
            </a:pPr>
            <a:endParaRPr lang="en-AU" sz="1200" i="0" dirty="0"/>
          </a:p>
          <a:p>
            <a:pPr>
              <a:lnSpc>
                <a:spcPct val="120000"/>
              </a:lnSpc>
              <a:defRPr sz="1800" b="1"/>
            </a:pPr>
            <a:r>
              <a:rPr lang="en-AU" sz="1200" i="0" dirty="0"/>
              <a:t>Q:</a:t>
            </a:r>
          </a:p>
          <a:p>
            <a:pPr>
              <a:lnSpc>
                <a:spcPct val="120000"/>
              </a:lnSpc>
              <a:defRPr sz="1800" i="1"/>
            </a:pPr>
            <a:r>
              <a:rPr lang="en-AU" sz="1200" i="0" dirty="0"/>
              <a:t>What are the top 5 languages spoken at your school?</a:t>
            </a:r>
          </a:p>
          <a:p>
            <a:pPr>
              <a:lnSpc>
                <a:spcPct val="120000"/>
              </a:lnSpc>
              <a:defRPr sz="1800" b="1"/>
            </a:pPr>
            <a:endParaRPr lang="en-AU" sz="1200" i="0" dirty="0"/>
          </a:p>
          <a:p>
            <a:pPr>
              <a:lnSpc>
                <a:spcPct val="120000"/>
              </a:lnSpc>
              <a:defRPr sz="1800" b="1"/>
            </a:pPr>
            <a:r>
              <a:rPr lang="en-AU" sz="1200" i="0" dirty="0"/>
              <a:t>Q:</a:t>
            </a:r>
          </a:p>
          <a:p>
            <a:pPr>
              <a:lnSpc>
                <a:spcPct val="120000"/>
              </a:lnSpc>
              <a:defRPr sz="1800" i="1"/>
            </a:pPr>
            <a:r>
              <a:rPr lang="en-AU" sz="1200" i="0" dirty="0"/>
              <a:t>Now that you are aware of this, what are some of the ways you could make families feel more welcome at your school?</a:t>
            </a:r>
          </a:p>
          <a:p>
            <a:pPr>
              <a:lnSpc>
                <a:spcPct val="120000"/>
              </a:lnSpc>
              <a:defRPr sz="1800" b="1"/>
            </a:pPr>
            <a:endParaRPr lang="en-AU" sz="1200" i="0" dirty="0"/>
          </a:p>
          <a:p>
            <a:pPr>
              <a:lnSpc>
                <a:spcPct val="120000"/>
              </a:lnSpc>
              <a:defRPr sz="1800" b="1"/>
            </a:pPr>
            <a:r>
              <a:rPr lang="en-AU" sz="1200" i="0" dirty="0"/>
              <a:t>Activity (5 minutes)</a:t>
            </a:r>
          </a:p>
          <a:p>
            <a:pPr>
              <a:lnSpc>
                <a:spcPct val="120000"/>
              </a:lnSpc>
              <a:defRPr sz="1800" i="1"/>
            </a:pPr>
            <a:r>
              <a:rPr lang="en-AU" sz="1200" i="0" dirty="0"/>
              <a:t>In groups find out how to verbally say “hello” or “welcome” in the top 5 languages in your school.</a:t>
            </a:r>
          </a:p>
          <a:p>
            <a:pPr>
              <a:lnSpc>
                <a:spcPct val="120000"/>
              </a:lnSpc>
              <a:defRPr sz="1800" i="1"/>
            </a:pPr>
            <a:r>
              <a:rPr lang="en-AU" sz="1200" i="0" dirty="0"/>
              <a:t>How? Ask a person from that background or google </a:t>
            </a:r>
            <a:r>
              <a:rPr lang="en-AU" sz="1200" i="0" dirty="0" smtClean="0"/>
              <a:t>it.</a:t>
            </a:r>
            <a:endParaRPr lang="en-AU" sz="12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a:p>
        </p:txBody>
      </p:sp>
    </p:spTree>
    <p:extLst>
      <p:ext uri="{BB962C8B-B14F-4D97-AF65-F5344CB8AC3E}">
        <p14:creationId xmlns:p14="http://schemas.microsoft.com/office/powerpoint/2010/main" val="8005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877">
              <a:buClr>
                <a:srgbClr val="C82506"/>
              </a:buClr>
              <a:defRPr/>
            </a:pPr>
            <a:r>
              <a:rPr lang="en-AU" sz="1200" b="1" i="0" dirty="0">
                <a:ea typeface="Calibri"/>
                <a:cs typeface="Calibri"/>
                <a:sym typeface="Calibri"/>
              </a:rPr>
              <a:t>Ask participants to reflect on what they have learned in this </a:t>
            </a:r>
            <a:r>
              <a:rPr lang="en-AU" sz="1200" b="1" i="0" dirty="0" smtClean="0">
                <a:ea typeface="Calibri"/>
                <a:cs typeface="Calibri"/>
                <a:sym typeface="Calibri"/>
              </a:rPr>
              <a:t>session</a:t>
            </a:r>
          </a:p>
          <a:p>
            <a:pPr defTabSz="882877">
              <a:buClr>
                <a:srgbClr val="C82506"/>
              </a:buClr>
              <a:defRPr/>
            </a:pPr>
            <a:endParaRPr lang="en-AU" sz="1200" i="0" dirty="0"/>
          </a:p>
          <a:p>
            <a:pPr>
              <a:buClr>
                <a:srgbClr val="C82506"/>
              </a:buClr>
            </a:pPr>
            <a:r>
              <a:rPr lang="en-AU" sz="1200" i="0" dirty="0"/>
              <a:t>Has this session given you an understanding of:</a:t>
            </a:r>
          </a:p>
          <a:p>
            <a:pPr marL="214588" indent="-214588">
              <a:lnSpc>
                <a:spcPct val="150000"/>
              </a:lnSpc>
              <a:buSzPct val="75000"/>
              <a:buChar char="•"/>
              <a:defRPr sz="1800" i="1"/>
            </a:pPr>
            <a:r>
              <a:rPr lang="en-AU" sz="1200" i="0" dirty="0"/>
              <a:t>the challenges and barriers faced by people of diverse language and cultural backgrounds </a:t>
            </a:r>
          </a:p>
          <a:p>
            <a:pPr marL="214588" indent="-214588">
              <a:lnSpc>
                <a:spcPct val="150000"/>
              </a:lnSpc>
              <a:buSzPct val="75000"/>
              <a:buChar char="•"/>
              <a:defRPr sz="1800" i="1"/>
            </a:pPr>
            <a:r>
              <a:rPr lang="en-AU" sz="1200" i="0" dirty="0"/>
              <a:t>delivery of service to customers from diverse language and cultural backgrounds</a:t>
            </a:r>
          </a:p>
          <a:p>
            <a:pPr marL="214588" indent="-214588">
              <a:lnSpc>
                <a:spcPct val="150000"/>
              </a:lnSpc>
              <a:buSzPct val="75000"/>
              <a:buChar char="•"/>
              <a:defRPr sz="1800" i="1"/>
            </a:pPr>
            <a:r>
              <a:rPr lang="en-AU" sz="1200" i="0" dirty="0"/>
              <a:t>h</a:t>
            </a:r>
            <a:r>
              <a:rPr lang="en-AU" sz="1200" i="0" dirty="0" smtClean="0"/>
              <a:t>ow </a:t>
            </a:r>
            <a:r>
              <a:rPr lang="en-AU" sz="1200" i="0" dirty="0"/>
              <a:t>to make adjustments to your communication styles?</a:t>
            </a:r>
          </a:p>
          <a:p>
            <a:pPr marL="214588" indent="-214588">
              <a:lnSpc>
                <a:spcPct val="150000"/>
              </a:lnSpc>
              <a:buSzPct val="75000"/>
              <a:buChar char="•"/>
              <a:defRPr sz="1800" i="1"/>
            </a:pPr>
            <a:endParaRPr lang="en-AU" sz="1200" i="0" dirty="0"/>
          </a:p>
          <a:p>
            <a:r>
              <a:rPr lang="en-AU" sz="1200" b="1" i="0" dirty="0">
                <a:ea typeface="Calibri"/>
                <a:cs typeface="Calibri"/>
                <a:sym typeface="Calibri"/>
              </a:rPr>
              <a:t>Ask  participants to reflect individually and then share with the person next to </a:t>
            </a:r>
            <a:r>
              <a:rPr lang="en-AU" sz="1200" b="1" i="0" dirty="0" smtClean="0">
                <a:ea typeface="Calibri"/>
                <a:cs typeface="Calibri"/>
                <a:sym typeface="Calibri"/>
              </a:rPr>
              <a:t>them</a:t>
            </a:r>
            <a:endParaRPr lang="en-AU" sz="1200" i="0" dirty="0">
              <a:ea typeface="Calibri"/>
              <a:cs typeface="Calibri"/>
              <a:sym typeface="Calibri"/>
            </a:endParaRPr>
          </a:p>
          <a:p>
            <a:r>
              <a:rPr lang="en-AU" sz="1200" b="1" i="0" dirty="0">
                <a:ea typeface="Calibri"/>
                <a:cs typeface="Calibri"/>
                <a:sym typeface="Calibri"/>
              </a:rPr>
              <a:t> </a:t>
            </a:r>
            <a:endParaRPr lang="en-AU" sz="1200" i="0" dirty="0">
              <a:ea typeface="Calibri"/>
              <a:cs typeface="Calibri"/>
              <a:sym typeface="Calibri"/>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18</a:t>
            </a:fld>
            <a:endParaRPr lang="en-AU"/>
          </a:p>
        </p:txBody>
      </p:sp>
    </p:spTree>
    <p:extLst>
      <p:ext uri="{BB962C8B-B14F-4D97-AF65-F5344CB8AC3E}">
        <p14:creationId xmlns:p14="http://schemas.microsoft.com/office/powerpoint/2010/main" val="304422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This module is one of a series of developed resources to support the Excellence in school administration customer relationships framework.</a:t>
            </a:r>
          </a:p>
          <a:p>
            <a:endParaRPr lang="en-AU" i="0" dirty="0" smtClean="0"/>
          </a:p>
          <a:p>
            <a:r>
              <a:rPr lang="en-AU" i="0" dirty="0" smtClean="0"/>
              <a:t>These are all located on the DoE Professional learning</a:t>
            </a:r>
            <a:r>
              <a:rPr lang="en-AU" i="0" baseline="0" dirty="0" smtClean="0"/>
              <a:t> website, School Administrative and Support webpage which can be accessed via the portal, Inside the department A-Z</a:t>
            </a:r>
            <a:r>
              <a:rPr lang="en-AU" i="0" dirty="0" smtClean="0"/>
              <a:t>.</a:t>
            </a:r>
            <a:endParaRPr lang="en-AU" i="0" baseline="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19</a:t>
            </a:fld>
            <a:endParaRPr lang="en-AU"/>
          </a:p>
        </p:txBody>
      </p:sp>
    </p:spTree>
    <p:extLst>
      <p:ext uri="{BB962C8B-B14F-4D97-AF65-F5344CB8AC3E}">
        <p14:creationId xmlns:p14="http://schemas.microsoft.com/office/powerpoint/2010/main" val="207539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smtClean="0"/>
              <a:t>Presenter to</a:t>
            </a:r>
            <a:r>
              <a:rPr lang="en-AU" b="1" i="0" baseline="0" dirty="0" smtClean="0"/>
              <a:t> g</a:t>
            </a:r>
            <a:r>
              <a:rPr lang="en-AU" b="1" i="0" dirty="0" smtClean="0"/>
              <a:t>ive an overview as per slide</a:t>
            </a:r>
            <a:endParaRPr lang="en-AU" b="1" i="0"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2691288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2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200" i="0" dirty="0" smtClean="0"/>
              <a:t>The calendar and SRG committee contact details are available for all SAS staff and can be found on the School Administrative and Support Staff webpage on the DoE Professional Learning website</a:t>
            </a:r>
            <a:r>
              <a:rPr lang="en-AU" sz="1200" i="0" baseline="0" dirty="0" smtClean="0"/>
              <a:t> which can be accessed via the portal, Inside the department A-Z</a:t>
            </a:r>
            <a:r>
              <a:rPr lang="en-AU" sz="1200" i="0" dirty="0" smtClean="0"/>
              <a:t>.</a:t>
            </a:r>
            <a:endParaRPr lang="en-AU" sz="1200" i="0" baseline="0" dirty="0" smtClean="0"/>
          </a:p>
          <a:p>
            <a:pPr>
              <a:lnSpc>
                <a:spcPct val="120000"/>
              </a:lnSpc>
              <a:defRPr sz="1800" i="1"/>
            </a:pPr>
            <a:r>
              <a:rPr lang="en-AU" sz="1200" i="0" dirty="0" smtClean="0"/>
              <a:t> </a:t>
            </a:r>
          </a:p>
          <a:p>
            <a:pPr>
              <a:lnSpc>
                <a:spcPct val="120000"/>
              </a:lnSpc>
              <a:defRPr sz="1800" i="1"/>
            </a:pPr>
            <a:endParaRPr lang="en-AU" sz="1200" i="0" dirty="0" smtClean="0"/>
          </a:p>
          <a:p>
            <a:pPr>
              <a:lnSpc>
                <a:spcPct val="120000"/>
              </a:lnSpc>
              <a:defRPr sz="1800" b="1" i="1"/>
            </a:pPr>
            <a:r>
              <a:rPr lang="en-AU" sz="1200" i="0" dirty="0" smtClean="0"/>
              <a:t>Thank you for participating in this session.</a:t>
            </a:r>
          </a:p>
          <a:p>
            <a:endParaRPr lang="en-AU" sz="10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a:p>
        </p:txBody>
      </p:sp>
    </p:spTree>
    <p:extLst>
      <p:ext uri="{BB962C8B-B14F-4D97-AF65-F5344CB8AC3E}">
        <p14:creationId xmlns:p14="http://schemas.microsoft.com/office/powerpoint/2010/main" val="28250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Presenter to</a:t>
            </a:r>
            <a:r>
              <a:rPr lang="en-AU" b="1" baseline="0" dirty="0" smtClean="0"/>
              <a:t> g</a:t>
            </a:r>
            <a:r>
              <a:rPr lang="en-AU" b="1" dirty="0" smtClean="0"/>
              <a:t>ive an overview as per slide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60960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On completion of this module, participants should be able to:</a:t>
            </a:r>
          </a:p>
          <a:p>
            <a:pPr marL="214588" indent="-214588">
              <a:lnSpc>
                <a:spcPct val="120000"/>
              </a:lnSpc>
              <a:buSzPct val="75000"/>
              <a:buChar char="•"/>
              <a:defRPr sz="1800" i="1"/>
            </a:pPr>
            <a:r>
              <a:rPr lang="en-AU" sz="1200" i="0" dirty="0" smtClean="0"/>
              <a:t>describe </a:t>
            </a:r>
            <a:r>
              <a:rPr lang="en-AU" sz="1200" i="0" dirty="0"/>
              <a:t>strategies which build positive relationships with customers and apply these to develop relationships that are authentic and </a:t>
            </a:r>
            <a:r>
              <a:rPr lang="en-AU" sz="1200" i="0" dirty="0" smtClean="0"/>
              <a:t>supportive</a:t>
            </a:r>
            <a:endParaRPr lang="en-AU" sz="1200" i="0" dirty="0"/>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Tree>
    <p:extLst>
      <p:ext uri="{BB962C8B-B14F-4D97-AF65-F5344CB8AC3E}">
        <p14:creationId xmlns:p14="http://schemas.microsoft.com/office/powerpoint/2010/main" val="176063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sz="1800" i="1"/>
            </a:pPr>
            <a:r>
              <a:rPr lang="en-AU" sz="1200" i="0" dirty="0"/>
              <a:t>At the completion of this session participants should be able to:</a:t>
            </a:r>
          </a:p>
          <a:p>
            <a:pPr marL="214588" indent="-214588">
              <a:lnSpc>
                <a:spcPct val="150000"/>
              </a:lnSpc>
              <a:buSzPct val="75000"/>
              <a:buChar char="•"/>
              <a:defRPr sz="1800" i="1"/>
            </a:pPr>
            <a:r>
              <a:rPr lang="en-AU" sz="1200" i="0" dirty="0"/>
              <a:t>understand the challenges and barriers faced by people of diverse language and cultural backgrounds </a:t>
            </a:r>
          </a:p>
          <a:p>
            <a:pPr marL="214588" indent="-214588">
              <a:lnSpc>
                <a:spcPct val="150000"/>
              </a:lnSpc>
              <a:buSzPct val="75000"/>
              <a:buChar char="•"/>
              <a:defRPr sz="1800" i="1"/>
            </a:pPr>
            <a:r>
              <a:rPr lang="en-AU" sz="1200" i="0" dirty="0"/>
              <a:t>understand delivery of service to customers from diverse language and cultural backgrounds</a:t>
            </a:r>
          </a:p>
          <a:p>
            <a:pPr marL="214588" indent="-214588">
              <a:lnSpc>
                <a:spcPct val="150000"/>
              </a:lnSpc>
              <a:buSzPct val="75000"/>
              <a:buChar char="•"/>
              <a:defRPr sz="1800" i="1"/>
            </a:pPr>
            <a:r>
              <a:rPr lang="en-AU" sz="1200" i="0" dirty="0"/>
              <a:t>build their capacity to make adjustments to their communication </a:t>
            </a:r>
            <a:r>
              <a:rPr lang="en-AU" sz="1200" i="0" dirty="0" smtClean="0"/>
              <a:t>styles</a:t>
            </a:r>
            <a:endParaRPr lang="en-AU" sz="1200" i="0" dirty="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391054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DoE Multicultural Education Policy states that schools promote positive community relations through effective communication with parents and community members from diverse cultural, linguistic and religious backgrounds and by providing opportunities for their active engagement in the life of the school.</a:t>
            </a:r>
          </a:p>
          <a:p>
            <a:pPr>
              <a:lnSpc>
                <a:spcPct val="120000"/>
              </a:lnSpc>
              <a:defRPr sz="1800" b="1"/>
            </a:pPr>
            <a:endParaRPr lang="en-AU" sz="1200" i="0" dirty="0"/>
          </a:p>
          <a:p>
            <a:pPr>
              <a:lnSpc>
                <a:spcPct val="120000"/>
              </a:lnSpc>
              <a:defRPr sz="1800" b="1"/>
            </a:pPr>
            <a:r>
              <a:rPr lang="en-AU" sz="1200" i="0" dirty="0"/>
              <a:t>Q: </a:t>
            </a:r>
          </a:p>
          <a:p>
            <a:pPr>
              <a:lnSpc>
                <a:spcPct val="120000"/>
              </a:lnSpc>
              <a:defRPr sz="1800" i="1"/>
            </a:pPr>
            <a:r>
              <a:rPr lang="en-AU" sz="1200" i="0" dirty="0"/>
              <a:t>Looking at this picture used in this context what do you think it represents?</a:t>
            </a:r>
          </a:p>
          <a:p>
            <a:pPr>
              <a:lnSpc>
                <a:spcPct val="120000"/>
              </a:lnSpc>
              <a:defRPr sz="1800" b="1"/>
            </a:pPr>
            <a:r>
              <a:rPr lang="en-AU" sz="1200" i="0" dirty="0"/>
              <a:t>A:</a:t>
            </a:r>
          </a:p>
          <a:p>
            <a:pPr marL="214588" indent="-214588">
              <a:lnSpc>
                <a:spcPct val="120000"/>
              </a:lnSpc>
              <a:buSzPct val="75000"/>
              <a:buChar char="•"/>
              <a:defRPr sz="1800" i="1"/>
            </a:pPr>
            <a:r>
              <a:rPr lang="en-AU" sz="1200" i="0" dirty="0"/>
              <a:t>t</a:t>
            </a:r>
            <a:r>
              <a:rPr lang="en-AU" sz="1200" i="0" dirty="0" smtClean="0"/>
              <a:t>alking </a:t>
            </a:r>
            <a:r>
              <a:rPr lang="en-AU" sz="1200" i="0" dirty="0"/>
              <a:t>about one thing but the customer is hearing something  different or not able to understand your language</a:t>
            </a:r>
          </a:p>
          <a:p>
            <a:pPr marL="214588" indent="-214588">
              <a:lnSpc>
                <a:spcPct val="120000"/>
              </a:lnSpc>
              <a:buSzPct val="75000"/>
              <a:buChar char="•"/>
              <a:defRPr sz="1800" i="1"/>
            </a:pPr>
            <a:r>
              <a:rPr lang="en-AU" sz="1200" i="0" dirty="0"/>
              <a:t>d</a:t>
            </a:r>
            <a:r>
              <a:rPr lang="en-AU" sz="1200" i="0" dirty="0" smtClean="0"/>
              <a:t>iscussion </a:t>
            </a:r>
            <a:r>
              <a:rPr lang="en-AU" sz="1200" i="0" dirty="0"/>
              <a:t>is at cross purposes due to language </a:t>
            </a:r>
            <a:r>
              <a:rPr lang="en-AU" sz="1200" i="0" dirty="0" smtClean="0"/>
              <a:t>barrier</a:t>
            </a:r>
            <a:endParaRPr lang="en-AU" sz="1200" i="0" dirty="0"/>
          </a:p>
          <a:p>
            <a:pPr marL="214588" indent="-214588">
              <a:lnSpc>
                <a:spcPct val="120000"/>
              </a:lnSpc>
              <a:buSzPct val="75000"/>
              <a:buChar char="•"/>
              <a:defRPr sz="1800" i="1"/>
            </a:pPr>
            <a:endParaRPr lang="en-AU" sz="1200" i="0" dirty="0"/>
          </a:p>
          <a:p>
            <a:pPr>
              <a:lnSpc>
                <a:spcPct val="120000"/>
              </a:lnSpc>
              <a:buSzPct val="75000"/>
              <a:defRPr sz="1800" i="1"/>
            </a:pPr>
            <a:r>
              <a:rPr lang="en-AU" sz="1200" i="0" dirty="0"/>
              <a:t>NSW public schools reflect the diverse language, cultural, religious and socio-economic backgrounds of the state. In such a diverse society NSW public schools have an important role to play in building community harmony through acknowledging and respecting the cultural diversity of their school communities and developing students’ intercultural understanding and sense of identity as Australians. Schools fulfil this role by reflecting and teaching the core values of our community of integrity, excellence, respect, responsibility, cooperation, participation, care, fairness and democracy set out in Values in NSW Public Schools Policy. </a:t>
            </a:r>
          </a:p>
          <a:p>
            <a:pPr>
              <a:lnSpc>
                <a:spcPct val="120000"/>
              </a:lnSpc>
              <a:buSzPct val="75000"/>
              <a:defRPr sz="1800" i="1"/>
            </a:pPr>
            <a:r>
              <a:rPr lang="en-AU" sz="1200" i="0" dirty="0"/>
              <a:t>Despite this strong desire to build connections with culturally diverse communities, schools can often find it difficult to engage parents from diverse cultural and language backgrounds.  Factors which may impede </a:t>
            </a:r>
            <a:r>
              <a:rPr lang="en-AU" sz="1200" i="0" dirty="0" smtClean="0"/>
              <a:t>successful </a:t>
            </a:r>
            <a:r>
              <a:rPr lang="en-AU" sz="1200" i="0" dirty="0"/>
              <a:t>engagement with families </a:t>
            </a:r>
            <a:r>
              <a:rPr lang="en-AU" sz="1200" i="0" dirty="0" smtClean="0"/>
              <a:t>include</a:t>
            </a:r>
            <a:r>
              <a:rPr lang="en-AU" sz="1200" i="0" dirty="0"/>
              <a:t>: </a:t>
            </a:r>
          </a:p>
          <a:p>
            <a:pPr marL="275899" indent="-275899">
              <a:lnSpc>
                <a:spcPct val="120000"/>
              </a:lnSpc>
              <a:buSzPct val="75000"/>
              <a:buFont typeface="Arial" panose="020B0604020202020204" pitchFamily="34" charset="0"/>
              <a:buChar char="•"/>
              <a:defRPr sz="1800" i="1"/>
            </a:pPr>
            <a:r>
              <a:rPr lang="en-AU" sz="1200" i="0" dirty="0" smtClean="0"/>
              <a:t>how </a:t>
            </a:r>
            <a:r>
              <a:rPr lang="en-AU" sz="1200" i="0" dirty="0"/>
              <a:t>parents interact with schools will often reflect their own experiences of schooling</a:t>
            </a:r>
          </a:p>
          <a:p>
            <a:pPr marL="275899" indent="-275899">
              <a:lnSpc>
                <a:spcPct val="120000"/>
              </a:lnSpc>
              <a:buSzPct val="75000"/>
              <a:buFont typeface="Arial" panose="020B0604020202020204" pitchFamily="34" charset="0"/>
              <a:buChar char="•"/>
              <a:defRPr sz="1800" i="1"/>
            </a:pPr>
            <a:r>
              <a:rPr lang="en-AU" sz="1200" i="0" dirty="0" smtClean="0"/>
              <a:t>some </a:t>
            </a:r>
            <a:r>
              <a:rPr lang="en-AU" sz="1200" i="0" dirty="0"/>
              <a:t>parents may be used to a more strict separation between home and school life, where parents are not expected to have much of a role in the school unless a problem arises </a:t>
            </a:r>
          </a:p>
          <a:p>
            <a:pPr marL="275899" indent="-275899">
              <a:lnSpc>
                <a:spcPct val="120000"/>
              </a:lnSpc>
              <a:buSzPct val="75000"/>
              <a:buFont typeface="Arial" panose="020B0604020202020204" pitchFamily="34" charset="0"/>
              <a:buChar char="•"/>
              <a:defRPr sz="1800" i="1"/>
            </a:pPr>
            <a:r>
              <a:rPr lang="en-AU" sz="1200" i="0" dirty="0" smtClean="0"/>
              <a:t>young </a:t>
            </a:r>
            <a:r>
              <a:rPr lang="en-AU" sz="1200" i="0" dirty="0"/>
              <a:t>people may be more confident in English and take on the role as advocate for the family, providing assistance with interpreting communication from the school and parents may feel dependent and powerless and </a:t>
            </a:r>
            <a:r>
              <a:rPr lang="en-AU" sz="1200" i="0" dirty="0" smtClean="0"/>
              <a:t>less </a:t>
            </a:r>
            <a:r>
              <a:rPr lang="en-AU" sz="1200" i="0" dirty="0"/>
              <a:t>confident in approaching the school directly, feeling uncertain and concerned that their English language skills are not adequate</a:t>
            </a:r>
          </a:p>
          <a:p>
            <a:pPr marL="275899" indent="-275899">
              <a:lnSpc>
                <a:spcPct val="120000"/>
              </a:lnSpc>
              <a:buSzPct val="75000"/>
              <a:buFont typeface="Arial" panose="020B0604020202020204" pitchFamily="34" charset="0"/>
              <a:buChar char="•"/>
              <a:defRPr sz="1800" i="1"/>
            </a:pPr>
            <a:r>
              <a:rPr lang="en-AU" sz="1200" i="0" dirty="0" smtClean="0"/>
              <a:t>expectations </a:t>
            </a:r>
            <a:r>
              <a:rPr lang="en-AU" sz="1200" i="0" dirty="0"/>
              <a:t>of school involvement from families from other countries can be quite </a:t>
            </a:r>
            <a:r>
              <a:rPr lang="en-AU" sz="1200" i="0" dirty="0" smtClean="0"/>
              <a:t>different</a:t>
            </a:r>
            <a:endParaRPr lang="en-AU" sz="1200" i="0" dirty="0"/>
          </a:p>
          <a:p>
            <a:pPr>
              <a:lnSpc>
                <a:spcPct val="120000"/>
              </a:lnSpc>
              <a:buSzPct val="75000"/>
              <a:defRPr sz="1800" i="1"/>
            </a:pPr>
            <a:endParaRPr lang="en-AU" sz="1200" i="0" dirty="0"/>
          </a:p>
          <a:p>
            <a:pPr>
              <a:lnSpc>
                <a:spcPct val="120000"/>
              </a:lnSpc>
              <a:buSzPct val="75000"/>
              <a:defRPr sz="1800" i="1"/>
            </a:pPr>
            <a:r>
              <a:rPr lang="en-AU" sz="1200" i="0" dirty="0"/>
              <a:t>Schools should implement a range of practical strategies to support their customers who present communication challenges of different cultures, language or those with disabilities.</a:t>
            </a:r>
          </a:p>
          <a:p>
            <a:pPr>
              <a:lnSpc>
                <a:spcPct val="120000"/>
              </a:lnSpc>
              <a:buSzPct val="75000"/>
              <a:defRPr sz="1800" i="1"/>
            </a:pPr>
            <a:endParaRPr lang="en-AU" sz="1200" i="0" dirty="0" smtClean="0"/>
          </a:p>
          <a:p>
            <a:r>
              <a:rPr lang="en-AU" sz="1200" i="0" u="sng" dirty="0">
                <a:ea typeface="Calibri"/>
                <a:cs typeface="Calibri"/>
                <a:sym typeface="Calibri"/>
                <a:hlinkClick r:id="rId3"/>
              </a:rPr>
              <a:t>https://education.nsw.gov.au/policy-library/policies/multicultural-education-policy</a:t>
            </a:r>
            <a:endParaRPr lang="en-AU" sz="1200" i="0" dirty="0">
              <a:ea typeface="Calibri"/>
              <a:cs typeface="Calibri"/>
              <a:sym typeface="Calibri"/>
            </a:endParaRPr>
          </a:p>
          <a:p>
            <a:r>
              <a:rPr lang="en-AU" sz="1200" i="0" dirty="0">
                <a:ea typeface="Calibri"/>
                <a:cs typeface="Calibri"/>
                <a:sym typeface="Calibri"/>
              </a:rPr>
              <a:t> </a:t>
            </a:r>
          </a:p>
          <a:p>
            <a:r>
              <a:rPr lang="en-AU" sz="1200" i="0" u="sng" dirty="0">
                <a:ea typeface="Calibri"/>
                <a:cs typeface="Calibri"/>
                <a:sym typeface="Calibri"/>
                <a:hlinkClick r:id="rId4"/>
              </a:rPr>
              <a:t>https://education.nsw.gov.au/policy-library/policies/values-in-nsw-public-schools</a:t>
            </a:r>
            <a:endParaRPr lang="en-AU" sz="1200" i="0" dirty="0">
              <a:ea typeface="Calibri"/>
              <a:cs typeface="Calibri"/>
              <a:sym typeface="Calibri"/>
            </a:endParaRPr>
          </a:p>
          <a:p>
            <a:r>
              <a:rPr lang="en-AU" sz="1200" i="0" dirty="0">
                <a:ea typeface="Calibri"/>
                <a:cs typeface="Calibri"/>
                <a:sym typeface="Calibri"/>
              </a:rPr>
              <a:t> </a:t>
            </a:r>
          </a:p>
          <a:p>
            <a:pPr>
              <a:lnSpc>
                <a:spcPct val="120000"/>
              </a:lnSpc>
              <a:buSzPct val="75000"/>
              <a:defRPr sz="1800" i="1"/>
            </a:pPr>
            <a:endParaRPr lang="en-AU" sz="1200" i="0" dirty="0" smtClean="0"/>
          </a:p>
          <a:p>
            <a:endParaRPr lang="en-AU" sz="12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a:p>
        </p:txBody>
      </p:sp>
    </p:spTree>
    <p:extLst>
      <p:ext uri="{BB962C8B-B14F-4D97-AF65-F5344CB8AC3E}">
        <p14:creationId xmlns:p14="http://schemas.microsoft.com/office/powerpoint/2010/main" val="78797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5" y="3062288"/>
            <a:ext cx="7951470" cy="3508870"/>
          </a:xfrm>
        </p:spPr>
        <p:txBody>
          <a:bodyPr/>
          <a:lstStyle/>
          <a:p>
            <a:pPr>
              <a:lnSpc>
                <a:spcPct val="120000"/>
              </a:lnSpc>
              <a:defRPr sz="1800" i="1"/>
            </a:pPr>
            <a:r>
              <a:rPr lang="en-AU" sz="1200" i="0" dirty="0"/>
              <a:t>Schools need effective communication strategies to assist with communication challenges which if not properly addressed can create barriers to parent/carer engagement, student learning and have an adverse impact on the school's reputation.</a:t>
            </a:r>
          </a:p>
          <a:p>
            <a:pPr>
              <a:lnSpc>
                <a:spcPct val="120000"/>
              </a:lnSpc>
              <a:defRPr sz="1800" i="1"/>
            </a:pPr>
            <a:endParaRPr lang="en-AU" sz="1200" i="0" dirty="0"/>
          </a:p>
          <a:p>
            <a:pPr>
              <a:lnSpc>
                <a:spcPct val="120000"/>
              </a:lnSpc>
              <a:defRPr sz="1800" i="1"/>
            </a:pPr>
            <a:r>
              <a:rPr lang="en-AU" sz="1200" b="1" i="0" dirty="0"/>
              <a:t>Q: </a:t>
            </a:r>
            <a:r>
              <a:rPr lang="en-AU" sz="1200" i="0" dirty="0"/>
              <a:t>What are some of the communication barriers or challenges that schools may be presented with? </a:t>
            </a:r>
          </a:p>
          <a:p>
            <a:pPr>
              <a:lnSpc>
                <a:spcPct val="120000"/>
              </a:lnSpc>
              <a:defRPr sz="1800" b="1"/>
            </a:pPr>
            <a:r>
              <a:rPr lang="en-AU" sz="1200" i="0" dirty="0"/>
              <a:t>A:</a:t>
            </a:r>
          </a:p>
          <a:p>
            <a:pPr marL="214588" indent="-214588">
              <a:lnSpc>
                <a:spcPct val="120000"/>
              </a:lnSpc>
              <a:buSzPct val="75000"/>
              <a:buChar char="•"/>
              <a:defRPr sz="1800" i="1"/>
            </a:pPr>
            <a:r>
              <a:rPr lang="en-AU" sz="1200" i="0" dirty="0"/>
              <a:t>cultural beliefs and customs</a:t>
            </a:r>
          </a:p>
          <a:p>
            <a:pPr marL="214588" indent="-214588">
              <a:lnSpc>
                <a:spcPct val="120000"/>
              </a:lnSpc>
              <a:buSzPct val="75000"/>
              <a:buChar char="•"/>
              <a:defRPr sz="1800" i="1"/>
            </a:pPr>
            <a:r>
              <a:rPr lang="en-AU" sz="1200" i="0" dirty="0"/>
              <a:t>special interest groups</a:t>
            </a:r>
          </a:p>
          <a:p>
            <a:pPr marL="214588" indent="-214588">
              <a:lnSpc>
                <a:spcPct val="120000"/>
              </a:lnSpc>
              <a:buSzPct val="75000"/>
              <a:buChar char="•"/>
              <a:defRPr sz="1800" i="1"/>
            </a:pPr>
            <a:r>
              <a:rPr lang="en-AU" sz="1200" i="0" dirty="0"/>
              <a:t>physical barriers</a:t>
            </a:r>
          </a:p>
          <a:p>
            <a:pPr marL="214588" indent="-214588">
              <a:lnSpc>
                <a:spcPct val="120000"/>
              </a:lnSpc>
              <a:buSzPct val="75000"/>
              <a:buChar char="•"/>
              <a:defRPr sz="1800" i="1"/>
            </a:pPr>
            <a:r>
              <a:rPr lang="en-AU" sz="1200" i="0" dirty="0"/>
              <a:t>language</a:t>
            </a:r>
          </a:p>
          <a:p>
            <a:pPr marL="214588" indent="-214588">
              <a:lnSpc>
                <a:spcPct val="120000"/>
              </a:lnSpc>
              <a:buSzPct val="75000"/>
              <a:buChar char="•"/>
              <a:defRPr sz="1800" i="1"/>
            </a:pPr>
            <a:r>
              <a:rPr lang="en-AU" sz="1200" i="0" dirty="0"/>
              <a:t>hearing impaired</a:t>
            </a:r>
          </a:p>
          <a:p>
            <a:pPr marL="214588" indent="-214588">
              <a:lnSpc>
                <a:spcPct val="120000"/>
              </a:lnSpc>
              <a:buSzPct val="75000"/>
              <a:buChar char="•"/>
              <a:defRPr sz="1800" i="1"/>
            </a:pPr>
            <a:r>
              <a:rPr lang="en-AU" sz="1200" i="0" dirty="0"/>
              <a:t>sight impaired</a:t>
            </a:r>
          </a:p>
          <a:p>
            <a:pPr marL="214588" indent="-214588">
              <a:lnSpc>
                <a:spcPct val="120000"/>
              </a:lnSpc>
              <a:buSzPct val="75000"/>
              <a:buChar char="•"/>
              <a:defRPr sz="1800" i="1"/>
            </a:pPr>
            <a:r>
              <a:rPr lang="en-AU" sz="1200" i="0" dirty="0"/>
              <a:t>negative past experiences in other schools</a:t>
            </a:r>
          </a:p>
          <a:p>
            <a:pPr marL="214588" indent="-214588">
              <a:lnSpc>
                <a:spcPct val="120000"/>
              </a:lnSpc>
              <a:buSzPct val="75000"/>
              <a:buChar char="•"/>
              <a:defRPr sz="1800" i="1"/>
            </a:pPr>
            <a:r>
              <a:rPr lang="en-AU" sz="1200" i="0" dirty="0"/>
              <a:t>experienced </a:t>
            </a:r>
            <a:r>
              <a:rPr lang="en-AU" sz="1200" i="0" dirty="0" smtClean="0"/>
              <a:t>trauma</a:t>
            </a:r>
            <a:endParaRPr lang="en-AU" sz="1200" i="0" dirty="0"/>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125802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Centre for Education Statistics and Evaluation (CESE) Bulletin No 14 summarised the diversity of students with a language background other than English (LBOTE) enrolled in NSW public schools in 2015.</a:t>
            </a:r>
          </a:p>
          <a:p>
            <a:pPr>
              <a:lnSpc>
                <a:spcPct val="120000"/>
              </a:lnSpc>
              <a:defRPr sz="1800" i="1"/>
            </a:pPr>
            <a:endParaRPr lang="en-AU" sz="1200" i="0" dirty="0"/>
          </a:p>
          <a:p>
            <a:pPr>
              <a:lnSpc>
                <a:spcPct val="120000"/>
              </a:lnSpc>
              <a:defRPr sz="1800" i="1"/>
            </a:pPr>
            <a:r>
              <a:rPr lang="en-AU" sz="1200" i="0" dirty="0"/>
              <a:t>Did you know:</a:t>
            </a:r>
          </a:p>
          <a:p>
            <a:pPr marL="214588" indent="-214588">
              <a:lnSpc>
                <a:spcPct val="120000"/>
              </a:lnSpc>
              <a:buSzPct val="75000"/>
              <a:buChar char="•"/>
              <a:defRPr sz="1800" i="1"/>
            </a:pPr>
            <a:r>
              <a:rPr lang="en-AU" sz="1200" i="0" dirty="0"/>
              <a:t>In 2015 32.3% of students enrolled in NSW public schools had a language background other than </a:t>
            </a:r>
            <a:r>
              <a:rPr lang="en-AU" sz="1200" i="0" dirty="0" smtClean="0"/>
              <a:t>English</a:t>
            </a:r>
            <a:endParaRPr lang="en-AU" sz="1200" i="0" dirty="0"/>
          </a:p>
          <a:p>
            <a:pPr marL="214588" indent="-214588">
              <a:lnSpc>
                <a:spcPct val="120000"/>
              </a:lnSpc>
              <a:buSzPct val="75000"/>
              <a:buChar char="•"/>
              <a:defRPr sz="1800" i="1"/>
            </a:pPr>
            <a:r>
              <a:rPr lang="en-AU" sz="1200" i="0" dirty="0"/>
              <a:t>57% of all students enrolled in NSW public schools are in the Sydney metropolitan area and in these schools over 50% of the students have a language background other than English</a:t>
            </a:r>
          </a:p>
          <a:p>
            <a:pPr marL="214588" indent="-214588">
              <a:lnSpc>
                <a:spcPct val="120000"/>
              </a:lnSpc>
              <a:buSzPct val="75000"/>
              <a:buChar char="•"/>
              <a:defRPr sz="1800" i="1"/>
            </a:pPr>
            <a:r>
              <a:rPr lang="en-AU" sz="1200" i="0" dirty="0"/>
              <a:t>Sydney-West has the highest LBOTE student enrolment with 64.1% of all students enrolled</a:t>
            </a:r>
          </a:p>
          <a:p>
            <a:pPr marL="214588" indent="-214588">
              <a:lnSpc>
                <a:spcPct val="120000"/>
              </a:lnSpc>
              <a:buSzPct val="75000"/>
              <a:buChar char="•"/>
              <a:defRPr sz="1800" i="1"/>
            </a:pPr>
            <a:r>
              <a:rPr lang="en-AU" sz="1200" i="0" dirty="0"/>
              <a:t>North West NSW has the lowest LBOTE student enrolment with 4.1% of all students </a:t>
            </a:r>
            <a:r>
              <a:rPr lang="en-AU" sz="1200" i="0" dirty="0" smtClean="0"/>
              <a:t>enrolled</a:t>
            </a:r>
            <a:endParaRPr lang="en-AU" sz="1200" i="0" dirty="0"/>
          </a:p>
          <a:p>
            <a:pPr>
              <a:lnSpc>
                <a:spcPct val="120000"/>
              </a:lnSpc>
              <a:defRPr sz="1800" i="1"/>
            </a:pPr>
            <a:endParaRPr lang="en-AU" sz="1200" i="0" dirty="0"/>
          </a:p>
          <a:p>
            <a:pPr>
              <a:lnSpc>
                <a:spcPct val="120000"/>
              </a:lnSpc>
              <a:defRPr sz="1800" i="1"/>
            </a:pPr>
            <a:r>
              <a:rPr lang="en-AU" sz="1200" i="0" dirty="0"/>
              <a:t>This diagram shows the top 10 languages represented in NSW public schools with the largest single language group in 2015 </a:t>
            </a:r>
            <a:r>
              <a:rPr lang="en-AU" sz="1200" i="0" dirty="0" smtClean="0"/>
              <a:t>Arabic.</a:t>
            </a:r>
            <a:endParaRPr lang="en-AU" sz="1200" i="0" dirty="0"/>
          </a:p>
          <a:p>
            <a:pPr>
              <a:lnSpc>
                <a:spcPct val="120000"/>
              </a:lnSpc>
              <a:defRPr sz="1800" i="1"/>
            </a:pPr>
            <a:endParaRPr lang="en-AU" sz="1200" i="0" dirty="0"/>
          </a:p>
          <a:p>
            <a:pPr>
              <a:lnSpc>
                <a:spcPct val="120000"/>
              </a:lnSpc>
              <a:defRPr sz="1800" i="1"/>
            </a:pPr>
            <a:r>
              <a:rPr lang="en-AU" sz="1200" i="0" dirty="0"/>
              <a:t>The highest combined language group is Chinese which comprises Mandarin, Cantonese and other Chinese </a:t>
            </a:r>
            <a:r>
              <a:rPr lang="en-AU" sz="1200" i="0" dirty="0" smtClean="0"/>
              <a:t>languages.</a:t>
            </a:r>
            <a:endParaRPr lang="en-AU" sz="1200" i="0" dirty="0"/>
          </a:p>
          <a:p>
            <a:pPr>
              <a:lnSpc>
                <a:spcPct val="120000"/>
              </a:lnSpc>
              <a:defRPr sz="1800" i="1"/>
            </a:pPr>
            <a:endParaRPr lang="en-AU" sz="1200" i="0" dirty="0"/>
          </a:p>
          <a:p>
            <a:pPr>
              <a:lnSpc>
                <a:spcPct val="120000"/>
              </a:lnSpc>
              <a:defRPr sz="1800" i="1"/>
            </a:pPr>
            <a:r>
              <a:rPr lang="en-AU" sz="1200" i="0" dirty="0"/>
              <a:t>There are 231 different language backgrounds at NSW public schools </a:t>
            </a:r>
            <a:r>
              <a:rPr lang="en-AU" sz="1200" i="0" baseline="0" dirty="0" smtClean="0"/>
              <a:t> </a:t>
            </a:r>
            <a:r>
              <a:rPr lang="en-AU" sz="1200" i="0" dirty="0" smtClean="0"/>
              <a:t>but </a:t>
            </a:r>
            <a:r>
              <a:rPr lang="en-AU" sz="1200" i="0" dirty="0"/>
              <a:t>of this there are only 43 languages having more than 1000 LBOTE </a:t>
            </a:r>
            <a:r>
              <a:rPr lang="en-AU" sz="1200" i="0" dirty="0" smtClean="0"/>
              <a:t>students. </a:t>
            </a:r>
            <a:endParaRPr lang="en-AU" sz="1200" i="0" dirty="0"/>
          </a:p>
          <a:p>
            <a:pPr>
              <a:lnSpc>
                <a:spcPct val="120000"/>
              </a:lnSpc>
              <a:defRPr sz="1800" i="1"/>
            </a:pPr>
            <a:endParaRPr lang="en-AU" sz="1200" i="0" dirty="0"/>
          </a:p>
          <a:p>
            <a:r>
              <a:rPr lang="en-AU" sz="1200" dirty="0" smtClean="0">
                <a:hlinkClick r:id="rId3"/>
              </a:rPr>
              <a:t>http://www.cese.nsw.gov.au</a:t>
            </a:r>
            <a:endParaRPr lang="en-AU" sz="1200" dirty="0" smtClean="0"/>
          </a:p>
          <a:p>
            <a:endParaRPr lang="en-AU" sz="1200" dirty="0" smtClean="0"/>
          </a:p>
          <a:p>
            <a:pPr>
              <a:lnSpc>
                <a:spcPct val="120000"/>
              </a:lnSpc>
              <a:defRPr sz="1800" i="1"/>
            </a:pPr>
            <a:r>
              <a:rPr lang="en-AU" sz="1800" i="1" u="sng" kern="1200" dirty="0" smtClean="0">
                <a:solidFill>
                  <a:schemeClr val="tx1"/>
                </a:solidFill>
                <a:effectLst/>
                <a:latin typeface="+mn-lt"/>
                <a:ea typeface="+mn-ea"/>
                <a:cs typeface="+mn-cs"/>
                <a:hlinkClick r:id="rId3"/>
              </a:rPr>
              <a:t>Click here for Centre for Education Statistics and Evaluation - CESE website</a:t>
            </a:r>
            <a:endParaRPr lang="en-AU" sz="12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Tree>
    <p:extLst>
      <p:ext uri="{BB962C8B-B14F-4D97-AF65-F5344CB8AC3E}">
        <p14:creationId xmlns:p14="http://schemas.microsoft.com/office/powerpoint/2010/main" val="219260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Centre for Education Statistics and Evaluation Bulletin No 14 summarised the diversity of students with a language background other than English (LBOTE) enrolled in NSW public schools in 2015.</a:t>
            </a:r>
          </a:p>
          <a:p>
            <a:pPr>
              <a:lnSpc>
                <a:spcPct val="120000"/>
              </a:lnSpc>
              <a:defRPr sz="1800" i="1"/>
            </a:pPr>
            <a:endParaRPr lang="en-AU" sz="1200" i="0" dirty="0"/>
          </a:p>
          <a:p>
            <a:pPr>
              <a:lnSpc>
                <a:spcPct val="120000"/>
              </a:lnSpc>
              <a:defRPr sz="1800" i="1"/>
            </a:pPr>
            <a:r>
              <a:rPr lang="en-AU" sz="1200" i="0" dirty="0"/>
              <a:t>The 20 largest language LBOTE student groups in NSW are:</a:t>
            </a:r>
          </a:p>
          <a:p>
            <a:pPr marL="214588" indent="-214588">
              <a:lnSpc>
                <a:spcPct val="120000"/>
              </a:lnSpc>
              <a:buSzPct val="75000"/>
              <a:buChar char="•"/>
              <a:defRPr sz="1800" i="1"/>
            </a:pPr>
            <a:r>
              <a:rPr lang="en-AU" sz="1200" i="0" dirty="0"/>
              <a:t>Chinese, grouped together from Mandarin, Cantonese and other Chinese languages</a:t>
            </a:r>
          </a:p>
          <a:p>
            <a:pPr marL="214588" indent="-214588">
              <a:lnSpc>
                <a:spcPct val="120000"/>
              </a:lnSpc>
              <a:buSzPct val="75000"/>
              <a:buChar char="•"/>
              <a:defRPr sz="1800" i="1"/>
            </a:pPr>
            <a:r>
              <a:rPr lang="en-AU" sz="1200" i="0" dirty="0"/>
              <a:t>Arabic</a:t>
            </a:r>
          </a:p>
          <a:p>
            <a:pPr marL="214588" indent="-214588">
              <a:lnSpc>
                <a:spcPct val="120000"/>
              </a:lnSpc>
              <a:buSzPct val="75000"/>
              <a:buChar char="•"/>
              <a:defRPr sz="1800" i="1"/>
            </a:pPr>
            <a:r>
              <a:rPr lang="en-AU" sz="1200" i="0" dirty="0"/>
              <a:t>Vietnamese</a:t>
            </a:r>
          </a:p>
          <a:p>
            <a:pPr marL="214588" indent="-214588">
              <a:lnSpc>
                <a:spcPct val="120000"/>
              </a:lnSpc>
              <a:buSzPct val="75000"/>
              <a:buChar char="•"/>
              <a:defRPr sz="1800" i="1"/>
            </a:pPr>
            <a:r>
              <a:rPr lang="en-AU" sz="1200" i="0" dirty="0"/>
              <a:t>Hindi</a:t>
            </a:r>
          </a:p>
          <a:p>
            <a:pPr marL="214588" indent="-214588">
              <a:lnSpc>
                <a:spcPct val="120000"/>
              </a:lnSpc>
              <a:buSzPct val="75000"/>
              <a:buChar char="•"/>
              <a:defRPr sz="1800" i="1"/>
            </a:pPr>
            <a:r>
              <a:rPr lang="en-AU" sz="1200" i="0" dirty="0"/>
              <a:t>Greek</a:t>
            </a:r>
          </a:p>
          <a:p>
            <a:pPr marL="214588" indent="-214588">
              <a:lnSpc>
                <a:spcPct val="120000"/>
              </a:lnSpc>
              <a:buSzPct val="75000"/>
              <a:buChar char="•"/>
              <a:defRPr sz="1800" i="1"/>
            </a:pPr>
            <a:r>
              <a:rPr lang="en-AU" sz="1200" i="0" dirty="0"/>
              <a:t>Filipino/Tagalog</a:t>
            </a:r>
          </a:p>
          <a:p>
            <a:pPr marL="214588" indent="-214588">
              <a:lnSpc>
                <a:spcPct val="120000"/>
              </a:lnSpc>
              <a:buSzPct val="75000"/>
              <a:buChar char="•"/>
              <a:defRPr sz="1800" i="1"/>
            </a:pPr>
            <a:r>
              <a:rPr lang="en-AU" sz="1200" i="0" dirty="0"/>
              <a:t>Samoan</a:t>
            </a:r>
          </a:p>
          <a:p>
            <a:pPr marL="214588" indent="-214588">
              <a:lnSpc>
                <a:spcPct val="120000"/>
              </a:lnSpc>
              <a:buSzPct val="75000"/>
              <a:buChar char="•"/>
              <a:defRPr sz="1800" i="1"/>
            </a:pPr>
            <a:r>
              <a:rPr lang="en-AU" sz="1200" i="0" dirty="0"/>
              <a:t>Korean</a:t>
            </a:r>
          </a:p>
          <a:p>
            <a:pPr marL="214588" indent="-214588">
              <a:lnSpc>
                <a:spcPct val="120000"/>
              </a:lnSpc>
              <a:buSzPct val="75000"/>
              <a:buChar char="•"/>
              <a:defRPr sz="1800" i="1"/>
            </a:pPr>
            <a:r>
              <a:rPr lang="en-AU" sz="1200" i="0" dirty="0"/>
              <a:t>Spanish</a:t>
            </a:r>
          </a:p>
          <a:p>
            <a:pPr marL="214588" indent="-214588">
              <a:lnSpc>
                <a:spcPct val="120000"/>
              </a:lnSpc>
              <a:buSzPct val="75000"/>
              <a:buChar char="•"/>
              <a:defRPr sz="1800" i="1"/>
            </a:pPr>
            <a:r>
              <a:rPr lang="en-AU" sz="1200" i="0" dirty="0"/>
              <a:t>Italian</a:t>
            </a:r>
          </a:p>
          <a:p>
            <a:pPr marL="214588" indent="-214588">
              <a:lnSpc>
                <a:spcPct val="120000"/>
              </a:lnSpc>
              <a:buSzPct val="75000"/>
              <a:buChar char="•"/>
              <a:defRPr sz="1800" i="1"/>
            </a:pPr>
            <a:r>
              <a:rPr lang="en-AU" sz="1200" i="0" dirty="0"/>
              <a:t>Tamil</a:t>
            </a:r>
          </a:p>
          <a:p>
            <a:pPr marL="214588" indent="-214588">
              <a:lnSpc>
                <a:spcPct val="120000"/>
              </a:lnSpc>
              <a:buSzPct val="75000"/>
              <a:buChar char="•"/>
              <a:defRPr sz="1800" i="1"/>
            </a:pPr>
            <a:r>
              <a:rPr lang="en-AU" sz="1200" i="0" dirty="0"/>
              <a:t>Tongan</a:t>
            </a:r>
          </a:p>
          <a:p>
            <a:pPr marL="214588" indent="-214588">
              <a:lnSpc>
                <a:spcPct val="120000"/>
              </a:lnSpc>
              <a:buSzPct val="75000"/>
              <a:buChar char="•"/>
              <a:defRPr sz="1800" i="1"/>
            </a:pPr>
            <a:r>
              <a:rPr lang="en-AU" sz="1200" i="0" dirty="0"/>
              <a:t>Macedonian</a:t>
            </a:r>
          </a:p>
          <a:p>
            <a:pPr marL="214588" indent="-214588">
              <a:lnSpc>
                <a:spcPct val="120000"/>
              </a:lnSpc>
              <a:buSzPct val="75000"/>
              <a:buChar char="•"/>
              <a:defRPr sz="1800" i="1"/>
            </a:pPr>
            <a:r>
              <a:rPr lang="en-AU" sz="1200" i="0" dirty="0"/>
              <a:t>Urdu</a:t>
            </a:r>
          </a:p>
          <a:p>
            <a:pPr marL="214588" indent="-214588">
              <a:lnSpc>
                <a:spcPct val="120000"/>
              </a:lnSpc>
              <a:buSzPct val="75000"/>
              <a:buChar char="•"/>
              <a:defRPr sz="1800" i="1"/>
            </a:pPr>
            <a:r>
              <a:rPr lang="en-AU" sz="1200" i="0" dirty="0"/>
              <a:t>Indonesian</a:t>
            </a:r>
          </a:p>
          <a:p>
            <a:pPr marL="214588" indent="-214588">
              <a:lnSpc>
                <a:spcPct val="120000"/>
              </a:lnSpc>
              <a:buSzPct val="75000"/>
              <a:buChar char="•"/>
              <a:defRPr sz="1800" i="1"/>
            </a:pPr>
            <a:r>
              <a:rPr lang="en-AU" sz="1200" i="0" dirty="0"/>
              <a:t>Turkish</a:t>
            </a:r>
          </a:p>
          <a:p>
            <a:pPr marL="214588" indent="-214588">
              <a:lnSpc>
                <a:spcPct val="120000"/>
              </a:lnSpc>
              <a:buSzPct val="75000"/>
              <a:buChar char="•"/>
              <a:defRPr sz="1800" i="1"/>
            </a:pPr>
            <a:r>
              <a:rPr lang="en-AU" sz="1200" i="0" dirty="0"/>
              <a:t>Bengali</a:t>
            </a:r>
          </a:p>
          <a:p>
            <a:pPr marL="214588" indent="-214588">
              <a:lnSpc>
                <a:spcPct val="120000"/>
              </a:lnSpc>
              <a:buSzPct val="75000"/>
              <a:buChar char="•"/>
              <a:defRPr sz="1800" i="1"/>
            </a:pPr>
            <a:r>
              <a:rPr lang="en-AU" sz="1200" i="0" dirty="0"/>
              <a:t>Punjabi</a:t>
            </a:r>
          </a:p>
          <a:p>
            <a:pPr marL="214588" indent="-214588">
              <a:lnSpc>
                <a:spcPct val="120000"/>
              </a:lnSpc>
              <a:buSzPct val="75000"/>
              <a:buChar char="•"/>
              <a:defRPr sz="1800" i="1"/>
            </a:pPr>
            <a:r>
              <a:rPr lang="en-AU" sz="1200" i="0" dirty="0"/>
              <a:t>Japanese</a:t>
            </a:r>
          </a:p>
          <a:p>
            <a:pPr marL="214588" indent="-214588">
              <a:lnSpc>
                <a:spcPct val="120000"/>
              </a:lnSpc>
              <a:buSzPct val="75000"/>
              <a:buChar char="•"/>
              <a:defRPr sz="1800" i="1"/>
            </a:pPr>
            <a:r>
              <a:rPr lang="en-AU" sz="1200" i="0" dirty="0"/>
              <a:t>Assyrian &amp; Chaldean</a:t>
            </a:r>
          </a:p>
          <a:p>
            <a:pPr>
              <a:lnSpc>
                <a:spcPct val="120000"/>
              </a:lnSpc>
              <a:defRPr sz="1800" i="1"/>
            </a:pPr>
            <a:endParaRPr lang="en-AU" sz="1200" i="0" dirty="0"/>
          </a:p>
          <a:p>
            <a:pPr>
              <a:lnSpc>
                <a:spcPct val="120000"/>
              </a:lnSpc>
              <a:defRPr sz="1800" i="1"/>
            </a:pPr>
            <a:r>
              <a:rPr lang="en-AU" sz="1200" i="0" dirty="0"/>
              <a:t>According to the study conducted by CESE in March 2015 there were 251,336 NSW public schools, primary and secondary students identified as having a language background other than English which comprises 32.3% of the 778,508 students enrolled overall.</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393431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endParaRPr lang="en-AU" dirty="0"/>
          </a:p>
        </p:txBody>
      </p:sp>
      <p:sp>
        <p:nvSpPr>
          <p:cNvPr id="2067" name="Footer Placeholder 2066"/>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p>
            <a:endParaRPr lang="en-AU" dirty="0"/>
          </a:p>
        </p:txBody>
      </p:sp>
      <p:sp>
        <p:nvSpPr>
          <p:cNvPr id="12" name="Footer Placeholder 11"/>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13" name="Slide Number Placeholder 12"/>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0"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Date Placeholder 12"/>
          <p:cNvSpPr>
            <a:spLocks noGrp="1"/>
          </p:cNvSpPr>
          <p:nvPr>
            <p:ph type="dt" sz="half" idx="10"/>
          </p:nvPr>
        </p:nvSpPr>
        <p:spPr/>
        <p:txBody>
          <a:bodyPr/>
          <a:lstStyle/>
          <a:p>
            <a:endParaRPr lang="en-AU" dirty="0"/>
          </a:p>
        </p:txBody>
      </p:sp>
      <p:sp>
        <p:nvSpPr>
          <p:cNvPr id="14" name="Footer Placeholder 13"/>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15" name="Slide Number Placeholder 14"/>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8781" y="1264631"/>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4"/>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ate Placeholder 38"/>
          <p:cNvSpPr>
            <a:spLocks noGrp="1"/>
          </p:cNvSpPr>
          <p:nvPr>
            <p:ph type="dt" sz="half" idx="10"/>
          </p:nvPr>
        </p:nvSpPr>
        <p:spPr/>
        <p:txBody>
          <a:bodyPr/>
          <a:lstStyle>
            <a:lvl1pPr>
              <a:defRPr>
                <a:solidFill>
                  <a:schemeClr val="tx1"/>
                </a:solidFill>
              </a:defRPr>
            </a:lvl1pPr>
          </a:lstStyle>
          <a:p>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tx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smtClean="0"/>
              <a:t>Page </a:t>
            </a:r>
            <a:fld id="{4A2A1DA9-8CAF-4BCA-B496-545B076AED2D}" type="slidenum">
              <a:rPr lang="en-AU" smtClean="0"/>
              <a:pPr/>
              <a:t>‹#›</a:t>
            </a:fld>
            <a:endParaRPr lang="en-AU" dirty="0"/>
          </a:p>
        </p:txBody>
      </p:sp>
      <p:pic>
        <p:nvPicPr>
          <p:cNvPr id="91" name="Picture 2" descr="https://detwww.det.nsw.edu.au/media/downloads/intranet/thelogo/PublicSchools/Black/DoE_Public%20Schools_Logo_K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245504"/>
            <a:ext cx="2444989" cy="76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243264"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2"/>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4"/>
            <a:ext cx="540060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smtClean="0"/>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328592"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1.3(b) Connecting with Customers - Cultural Diversity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smtClean="0"/>
              <a:t>© NSW Department of Education | Leadership &amp; High Performance Directorate | ESA | 1.3(b) Connecting with Customers - Cultural Diversity | V9.0 | November 2018</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timing>
    <p:tnLst>
      <p:par>
        <p:cTn id="1" dur="indefinite" restart="never" nodeType="tmRoot"/>
      </p:par>
    </p:tnLst>
  </p:timing>
  <p:hf hd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curriculum/multicultural-education/culture-and-diversity/cultural-inclusio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education.nsw.gov.au/curriculum/multicultural-education/culture-and-diversity/planning-and-reporting"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education.nsw.gov.au/curriculum/multicultural-education/culture-and-diversity/calendar-for-cultural-diversity"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curriculum/multicultural-education/culture-and-diversity/cultural-inclusion" TargetMode="External"/><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hyperlink" Target="https://detwww.det.nsw.edu.au/multicultural-education/interpreting-and-translations/professional-learning" TargetMode="External"/><Relationship Id="rId4" Type="http://schemas.openxmlformats.org/officeDocument/2006/relationships/hyperlink" Target="https://education.nsw.gov.au/curriculum/multicultural-education/interpreting-and-translations/telephone-interpret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curriculum/multicultural-education/interpreting-and-translations/telephone-interpretin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public-schools/going-to-a-public-school/translated-document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education.nsw.gov.au/policy-library/policies/multicultural-education-poli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cese.nsw.gov.au/"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6707" y="1332170"/>
            <a:ext cx="5815493" cy="792088"/>
          </a:xfrm>
        </p:spPr>
        <p:txBody>
          <a:bodyPr/>
          <a:lstStyle/>
          <a:p>
            <a:pPr algn="ctr"/>
            <a:r>
              <a:rPr lang="en-AU" sz="2000" dirty="0" smtClean="0"/>
              <a:t>Excellence in School Administration</a:t>
            </a:r>
            <a:br>
              <a:rPr lang="en-AU" sz="2000" dirty="0" smtClean="0"/>
            </a:br>
            <a:r>
              <a:rPr lang="en-AU" sz="2000" dirty="0" smtClean="0"/>
              <a:t>framework – Relationships</a:t>
            </a:r>
            <a:endParaRPr lang="en-AU" sz="1600" dirty="0"/>
          </a:p>
        </p:txBody>
      </p:sp>
      <p:sp>
        <p:nvSpPr>
          <p:cNvPr id="12" name="Title 7"/>
          <p:cNvSpPr txBox="1">
            <a:spLocks/>
          </p:cNvSpPr>
          <p:nvPr/>
        </p:nvSpPr>
        <p:spPr>
          <a:xfrm>
            <a:off x="371343" y="2355726"/>
            <a:ext cx="4992745" cy="720080"/>
          </a:xfrm>
          <a:prstGeom prst="rect">
            <a:avLst/>
          </a:prstGeom>
        </p:spPr>
        <p:txBody>
          <a:bodyPr vert="horz" lIns="0" tIns="45720" rIns="91440" bIns="45720" rtlCol="0" anchor="b">
            <a:noAutofit/>
          </a:bodyPr>
          <a:lstStyle>
            <a:lvl1pPr algn="l" defTabSz="914400" rtl="0" eaLnBrk="1" latinLnBrk="0" hangingPunct="1">
              <a:spcBef>
                <a:spcPct val="0"/>
              </a:spcBef>
              <a:buNone/>
              <a:defRPr sz="2800" kern="1200" cap="all" baseline="0">
                <a:solidFill>
                  <a:schemeClr val="bg1"/>
                </a:solidFill>
                <a:latin typeface="+mj-lt"/>
                <a:ea typeface="+mj-ea"/>
                <a:cs typeface="+mj-cs"/>
              </a:defRPr>
            </a:lvl1pPr>
          </a:lstStyle>
          <a:p>
            <a:r>
              <a:rPr lang="en-AU" sz="1800" dirty="0"/>
              <a:t>a</a:t>
            </a:r>
            <a:r>
              <a:rPr lang="en-AU" sz="1800" dirty="0" smtClean="0"/>
              <a:t>spect: Commit to customer service</a:t>
            </a:r>
            <a:br>
              <a:rPr lang="en-AU" sz="1800" dirty="0" smtClean="0"/>
            </a:br>
            <a:r>
              <a:rPr lang="en-AU" sz="1800" dirty="0" smtClean="0"/>
              <a:t>focus: </a:t>
            </a:r>
            <a:r>
              <a:rPr lang="en-AU" sz="1600" dirty="0" smtClean="0"/>
              <a:t>1.3 building relationships</a:t>
            </a:r>
            <a:endParaRPr lang="en-AU" sz="1600" dirty="0"/>
          </a:p>
        </p:txBody>
      </p:sp>
      <p:sp>
        <p:nvSpPr>
          <p:cNvPr id="9" name="Subtitle 8"/>
          <p:cNvSpPr>
            <a:spLocks noGrp="1"/>
          </p:cNvSpPr>
          <p:nvPr>
            <p:ph type="subTitle" idx="1"/>
          </p:nvPr>
        </p:nvSpPr>
        <p:spPr>
          <a:xfrm>
            <a:off x="395536" y="3591784"/>
            <a:ext cx="4367160" cy="552220"/>
          </a:xfrm>
        </p:spPr>
        <p:txBody>
          <a:bodyPr>
            <a:normAutofit lnSpcReduction="10000"/>
          </a:bodyPr>
          <a:lstStyle/>
          <a:p>
            <a:pPr algn="ctr"/>
            <a:endParaRPr lang="en-AU" sz="1600" dirty="0" smtClean="0"/>
          </a:p>
          <a:p>
            <a:pPr algn="ctr"/>
            <a:r>
              <a:rPr lang="en-AU" sz="1600" dirty="0" smtClean="0"/>
              <a:t>Module: </a:t>
            </a:r>
            <a:r>
              <a:rPr lang="en-AU" sz="1600" dirty="0"/>
              <a:t>1.3(b</a:t>
            </a:r>
            <a:r>
              <a:rPr lang="en-AU" sz="1600" dirty="0" smtClean="0"/>
              <a:t>) Connecting with Customers</a:t>
            </a:r>
          </a:p>
          <a:p>
            <a:pPr algn="ctr"/>
            <a:endParaRPr lang="en-AU" dirty="0"/>
          </a:p>
        </p:txBody>
      </p:sp>
      <p:sp>
        <p:nvSpPr>
          <p:cNvPr id="3" name="Rectangle 2"/>
          <p:cNvSpPr/>
          <p:nvPr/>
        </p:nvSpPr>
        <p:spPr>
          <a:xfrm>
            <a:off x="6732240" y="1270130"/>
            <a:ext cx="2411760" cy="33239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500" dirty="0" smtClean="0">
                <a:solidFill>
                  <a:schemeClr val="bg1">
                    <a:lumMod val="50000"/>
                  </a:schemeClr>
                </a:solidFill>
              </a:rPr>
              <a:t>Sessions in this module</a:t>
            </a:r>
            <a:endParaRPr lang="en-AU" sz="1500" dirty="0">
              <a:solidFill>
                <a:schemeClr val="bg1">
                  <a:lumMod val="50000"/>
                </a:schemeClr>
              </a:solidFill>
            </a:endParaRPr>
          </a:p>
          <a:p>
            <a:endParaRPr lang="en-AU" sz="1500" dirty="0"/>
          </a:p>
          <a:p>
            <a:pPr marL="342900" indent="-342900">
              <a:buFont typeface="+mj-lt"/>
              <a:buAutoNum type="arabicPeriod"/>
            </a:pPr>
            <a:r>
              <a:rPr lang="en-AU" sz="1500" dirty="0" smtClean="0">
                <a:solidFill>
                  <a:srgbClr val="44B9B9"/>
                </a:solidFill>
              </a:rPr>
              <a:t>Cultural diversity</a:t>
            </a:r>
            <a:endParaRPr lang="en-AU" sz="1500" dirty="0">
              <a:solidFill>
                <a:srgbClr val="44B9B9"/>
              </a:solidFill>
            </a:endParaRPr>
          </a:p>
          <a:p>
            <a:pPr marL="342900" indent="-342900">
              <a:buFont typeface="+mj-lt"/>
              <a:buAutoNum type="arabicPeriod"/>
            </a:pPr>
            <a:endParaRPr lang="en-AU" sz="1500" dirty="0"/>
          </a:p>
          <a:p>
            <a:pPr marL="342900" indent="-342900">
              <a:buFont typeface="+mj-lt"/>
              <a:buAutoNum type="arabicPeriod"/>
            </a:pPr>
            <a:r>
              <a:rPr lang="en-AU" sz="1500" dirty="0" smtClean="0">
                <a:solidFill>
                  <a:schemeClr val="bg1">
                    <a:lumMod val="50000"/>
                  </a:schemeClr>
                </a:solidFill>
              </a:rPr>
              <a:t>Aboriginal </a:t>
            </a:r>
            <a:r>
              <a:rPr lang="en-AU" sz="1500" dirty="0">
                <a:solidFill>
                  <a:schemeClr val="bg1">
                    <a:lumMod val="50000"/>
                  </a:schemeClr>
                </a:solidFill>
              </a:rPr>
              <a:t>&amp; Torres Straight Islander c</a:t>
            </a:r>
            <a:r>
              <a:rPr lang="en-AU" sz="1500" dirty="0" smtClean="0">
                <a:solidFill>
                  <a:schemeClr val="bg1">
                    <a:lumMod val="50000"/>
                  </a:schemeClr>
                </a:solidFill>
              </a:rPr>
              <a:t>ustomers</a:t>
            </a:r>
            <a:endParaRPr lang="en-AU" sz="1500" dirty="0">
              <a:solidFill>
                <a:schemeClr val="bg1">
                  <a:lumMod val="50000"/>
                </a:schemeClr>
              </a:solidFill>
            </a:endParaRPr>
          </a:p>
          <a:p>
            <a:pPr marL="342900" indent="-342900">
              <a:buFont typeface="+mj-lt"/>
              <a:buAutoNum type="arabicPeriod"/>
            </a:pPr>
            <a:endParaRPr lang="en-AU" sz="1500" dirty="0">
              <a:solidFill>
                <a:schemeClr val="bg1">
                  <a:lumMod val="50000"/>
                </a:schemeClr>
              </a:solidFill>
            </a:endParaRPr>
          </a:p>
          <a:p>
            <a:pPr marL="342900" indent="-342900">
              <a:buFont typeface="+mj-lt"/>
              <a:buAutoNum type="arabicPeriod"/>
            </a:pPr>
            <a:r>
              <a:rPr lang="en-AU" sz="1500" dirty="0" smtClean="0">
                <a:solidFill>
                  <a:schemeClr val="bg1">
                    <a:lumMod val="50000"/>
                  </a:schemeClr>
                </a:solidFill>
              </a:rPr>
              <a:t>Welcoming </a:t>
            </a:r>
            <a:r>
              <a:rPr lang="en-AU" sz="1500" dirty="0">
                <a:solidFill>
                  <a:schemeClr val="bg1">
                    <a:lumMod val="50000"/>
                  </a:schemeClr>
                </a:solidFill>
              </a:rPr>
              <a:t>c</a:t>
            </a:r>
            <a:r>
              <a:rPr lang="en-AU" sz="1500" dirty="0" smtClean="0">
                <a:solidFill>
                  <a:schemeClr val="bg1">
                    <a:lumMod val="50000"/>
                  </a:schemeClr>
                </a:solidFill>
              </a:rPr>
              <a:t>ustomers </a:t>
            </a:r>
            <a:r>
              <a:rPr lang="en-AU" sz="1500" dirty="0">
                <a:solidFill>
                  <a:schemeClr val="bg1">
                    <a:lumMod val="50000"/>
                  </a:schemeClr>
                </a:solidFill>
              </a:rPr>
              <a:t>w</a:t>
            </a:r>
            <a:r>
              <a:rPr lang="en-AU" sz="1500" dirty="0" smtClean="0">
                <a:solidFill>
                  <a:schemeClr val="bg1">
                    <a:lumMod val="50000"/>
                  </a:schemeClr>
                </a:solidFill>
              </a:rPr>
              <a:t>ith </a:t>
            </a:r>
            <a:r>
              <a:rPr lang="en-AU" sz="1500" dirty="0">
                <a:solidFill>
                  <a:schemeClr val="bg1">
                    <a:lumMod val="50000"/>
                  </a:schemeClr>
                </a:solidFill>
              </a:rPr>
              <a:t>a d</a:t>
            </a:r>
            <a:r>
              <a:rPr lang="en-AU" sz="1500" dirty="0" smtClean="0">
                <a:solidFill>
                  <a:schemeClr val="bg1">
                    <a:lumMod val="50000"/>
                  </a:schemeClr>
                </a:solidFill>
              </a:rPr>
              <a:t>isability</a:t>
            </a:r>
            <a:endParaRPr lang="en-AU" sz="1500" dirty="0">
              <a:solidFill>
                <a:schemeClr val="bg1">
                  <a:lumMod val="50000"/>
                </a:schemeClr>
              </a:solidFill>
            </a:endParaRPr>
          </a:p>
          <a:p>
            <a:pPr marL="342900" indent="-342900">
              <a:buFont typeface="+mj-lt"/>
              <a:buAutoNum type="arabicPeriod"/>
            </a:pPr>
            <a:endParaRPr lang="en-AU" sz="1500" dirty="0">
              <a:solidFill>
                <a:schemeClr val="bg1">
                  <a:lumMod val="50000"/>
                </a:schemeClr>
              </a:solidFill>
            </a:endParaRPr>
          </a:p>
          <a:p>
            <a:pPr marL="342900" indent="-342900">
              <a:buFont typeface="+mj-lt"/>
              <a:buAutoNum type="arabicPeriod"/>
            </a:pPr>
            <a:r>
              <a:rPr lang="en-AU" sz="1500" dirty="0" smtClean="0">
                <a:solidFill>
                  <a:schemeClr val="bg1">
                    <a:lumMod val="50000"/>
                  </a:schemeClr>
                </a:solidFill>
              </a:rPr>
              <a:t>Customer </a:t>
            </a:r>
            <a:r>
              <a:rPr lang="en-AU" sz="1500" dirty="0">
                <a:solidFill>
                  <a:schemeClr val="bg1">
                    <a:lumMod val="50000"/>
                  </a:schemeClr>
                </a:solidFill>
              </a:rPr>
              <a:t>c</a:t>
            </a:r>
            <a:r>
              <a:rPr lang="en-AU" sz="1500" dirty="0" smtClean="0">
                <a:solidFill>
                  <a:schemeClr val="bg1">
                    <a:lumMod val="50000"/>
                  </a:schemeClr>
                </a:solidFill>
              </a:rPr>
              <a:t>omplaints </a:t>
            </a:r>
            <a:r>
              <a:rPr lang="en-AU" sz="1500" dirty="0">
                <a:solidFill>
                  <a:schemeClr val="bg1">
                    <a:lumMod val="50000"/>
                  </a:schemeClr>
                </a:solidFill>
              </a:rPr>
              <a:t>and r</a:t>
            </a:r>
            <a:r>
              <a:rPr lang="en-AU" sz="1500" dirty="0" smtClean="0">
                <a:solidFill>
                  <a:schemeClr val="bg1">
                    <a:lumMod val="50000"/>
                  </a:schemeClr>
                </a:solidFill>
              </a:rPr>
              <a:t>ole </a:t>
            </a:r>
            <a:r>
              <a:rPr lang="en-AU" sz="1500" dirty="0">
                <a:solidFill>
                  <a:schemeClr val="bg1">
                    <a:lumMod val="50000"/>
                  </a:schemeClr>
                </a:solidFill>
              </a:rPr>
              <a:t>of the SAS </a:t>
            </a:r>
            <a:r>
              <a:rPr lang="en-AU" sz="1500" dirty="0" smtClean="0">
                <a:solidFill>
                  <a:schemeClr val="bg1">
                    <a:lumMod val="50000"/>
                  </a:schemeClr>
                </a:solidFill>
              </a:rPr>
              <a:t>staff</a:t>
            </a:r>
          </a:p>
        </p:txBody>
      </p:sp>
      <p:sp>
        <p:nvSpPr>
          <p:cNvPr id="22" name="Footer Placeholder 21"/>
          <p:cNvSpPr>
            <a:spLocks noGrp="1"/>
          </p:cNvSpPr>
          <p:nvPr>
            <p:ph type="ftr" sz="quarter" idx="11"/>
          </p:nvPr>
        </p:nvSpPr>
        <p:spPr>
          <a:xfrm>
            <a:off x="143508" y="4731990"/>
            <a:ext cx="8388932"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23" name="Slide Number Placeholder 22"/>
          <p:cNvSpPr>
            <a:spLocks noGrp="1"/>
          </p:cNvSpPr>
          <p:nvPr>
            <p:ph type="sldNum" sz="quarter" idx="12"/>
          </p:nvPr>
        </p:nvSpPr>
        <p:spPr>
          <a:xfrm>
            <a:off x="8388424" y="4731990"/>
            <a:ext cx="606760" cy="273844"/>
          </a:xfrm>
        </p:spPr>
        <p:txBody>
          <a:bodyPr/>
          <a:lstStyle/>
          <a:p>
            <a:r>
              <a:rPr lang="en-AU" dirty="0" smtClean="0"/>
              <a:t>Slide  1</a:t>
            </a:r>
            <a:endParaRPr lang="en-AU" dirty="0"/>
          </a:p>
        </p:txBody>
      </p:sp>
      <p:sp>
        <p:nvSpPr>
          <p:cNvPr id="2" name="Rectangle 1"/>
          <p:cNvSpPr/>
          <p:nvPr/>
        </p:nvSpPr>
        <p:spPr>
          <a:xfrm>
            <a:off x="143508" y="195486"/>
            <a:ext cx="27003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36050"/>
            <a:ext cx="1545339" cy="548641"/>
          </a:xfrm>
          <a:prstGeom prst="rect">
            <a:avLst/>
          </a:prstGeom>
        </p:spPr>
      </p:pic>
    </p:spTree>
    <p:extLst>
      <p:ext uri="{BB962C8B-B14F-4D97-AF65-F5344CB8AC3E}">
        <p14:creationId xmlns:p14="http://schemas.microsoft.com/office/powerpoint/2010/main" val="24216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Engaging parents/carers</a:t>
            </a:r>
            <a:endParaRPr lang="en-AU" dirty="0"/>
          </a:p>
        </p:txBody>
      </p:sp>
      <p:sp>
        <p:nvSpPr>
          <p:cNvPr id="8" name="Rectangle 7"/>
          <p:cNvSpPr/>
          <p:nvPr/>
        </p:nvSpPr>
        <p:spPr>
          <a:xfrm>
            <a:off x="395536" y="4410668"/>
            <a:ext cx="3024336" cy="261610"/>
          </a:xfrm>
          <a:prstGeom prst="rect">
            <a:avLst/>
          </a:prstGeom>
        </p:spPr>
        <p:txBody>
          <a:bodyPr wrap="square">
            <a:spAutoFit/>
          </a:bodyPr>
          <a:lstStyle/>
          <a:p>
            <a:pPr algn="l"/>
            <a:r>
              <a:rPr lang="en-AU" sz="1100" dirty="0" smtClean="0">
                <a:hlinkClick r:id="rId3"/>
              </a:rPr>
              <a:t>Click here for Cultural inclusion </a:t>
            </a:r>
            <a:endParaRPr lang="en-AU" sz="1100" dirty="0" smtClean="0"/>
          </a:p>
        </p:txBody>
      </p:sp>
      <p:sp>
        <p:nvSpPr>
          <p:cNvPr id="5" name="Footer Placeholder 4"/>
          <p:cNvSpPr>
            <a:spLocks noGrp="1"/>
          </p:cNvSpPr>
          <p:nvPr>
            <p:ph type="ftr" sz="quarter" idx="11"/>
          </p:nvPr>
        </p:nvSpPr>
        <p:spPr>
          <a:xfrm>
            <a:off x="395536" y="4749626"/>
            <a:ext cx="7992888"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316416" y="4789833"/>
            <a:ext cx="549424" cy="233637"/>
          </a:xfrm>
        </p:spPr>
        <p:txBody>
          <a:bodyPr/>
          <a:lstStyle/>
          <a:p>
            <a:r>
              <a:rPr lang="en-AU" dirty="0" smtClean="0"/>
              <a:t>Slide </a:t>
            </a:r>
            <a:fld id="{4A2A1DA9-8CAF-4BCA-B496-545B076AED2D}" type="slidenum">
              <a:rPr lang="en-AU" smtClean="0"/>
              <a:pPr/>
              <a:t>10</a:t>
            </a:fld>
            <a:endParaRPr lang="en-AU" dirty="0"/>
          </a:p>
        </p:txBody>
      </p:sp>
      <p:pic>
        <p:nvPicPr>
          <p:cNvPr id="10" name="image9.jpeg" descr="Students"/>
          <p:cNvPicPr>
            <a:picLocks noChangeAspect="1"/>
          </p:cNvPicPr>
          <p:nvPr/>
        </p:nvPicPr>
        <p:blipFill>
          <a:blip r:embed="rId4">
            <a:extLst/>
          </a:blip>
          <a:stretch>
            <a:fillRect/>
          </a:stretch>
        </p:blipFill>
        <p:spPr>
          <a:xfrm>
            <a:off x="5868144" y="2355726"/>
            <a:ext cx="2881778" cy="2036052"/>
          </a:xfrm>
          <a:prstGeom prst="rect">
            <a:avLst/>
          </a:prstGeom>
          <a:ln w="12700">
            <a:miter lim="400000"/>
          </a:ln>
        </p:spPr>
      </p:pic>
      <p:pic>
        <p:nvPicPr>
          <p:cNvPr id="9" name="image8.png" descr="Opening the School Gate"/>
          <p:cNvPicPr>
            <a:picLocks noChangeAspect="1"/>
          </p:cNvPicPr>
          <p:nvPr/>
        </p:nvPicPr>
        <p:blipFill>
          <a:blip r:embed="rId5">
            <a:extLst/>
          </a:blip>
          <a:stretch>
            <a:fillRect/>
          </a:stretch>
        </p:blipFill>
        <p:spPr>
          <a:xfrm>
            <a:off x="4283968" y="985861"/>
            <a:ext cx="2059617" cy="2913360"/>
          </a:xfrm>
          <a:prstGeom prst="rect">
            <a:avLst/>
          </a:prstGeom>
          <a:ln w="12700">
            <a:miter lim="400000"/>
          </a:ln>
        </p:spPr>
      </p:pic>
      <p:sp>
        <p:nvSpPr>
          <p:cNvPr id="7" name="Shape 196"/>
          <p:cNvSpPr/>
          <p:nvPr/>
        </p:nvSpPr>
        <p:spPr>
          <a:xfrm>
            <a:off x="215516" y="1491631"/>
            <a:ext cx="4212468" cy="2671376"/>
          </a:xfrm>
          <a:prstGeom prst="roundRect">
            <a:avLst>
              <a:gd name="adj" fmla="val 15000"/>
            </a:avLst>
          </a:prstGeom>
          <a:solidFill>
            <a:srgbClr val="C3E5F3"/>
          </a:solidFill>
          <a:ln w="12700">
            <a:miter lim="400000"/>
          </a:ln>
          <a:effectLst>
            <a:outerShdw blurRad="38100" dist="41497"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indent="279400" algn="l">
              <a:spcBef>
                <a:spcPts val="700"/>
              </a:spcBef>
              <a:defRPr sz="2500">
                <a:latin typeface="Times New Roman"/>
                <a:ea typeface="Times New Roman"/>
                <a:cs typeface="Times New Roman"/>
                <a:sym typeface="Times New Roman"/>
              </a:defRPr>
            </a:pPr>
            <a:r>
              <a:rPr dirty="0">
                <a:latin typeface="+mj-lt"/>
              </a:rPr>
              <a:t>What you can do:</a:t>
            </a:r>
          </a:p>
          <a:p>
            <a:pPr marL="528108" indent="-185208" algn="l">
              <a:lnSpc>
                <a:spcPct val="120000"/>
              </a:lnSpc>
              <a:buSzPct val="75000"/>
              <a:buChar char="•"/>
              <a:defRPr sz="1500">
                <a:latin typeface="Helvetica"/>
                <a:ea typeface="Helvetica"/>
                <a:cs typeface="Helvetica"/>
                <a:sym typeface="Helvetica"/>
              </a:defRPr>
            </a:pPr>
            <a:r>
              <a:rPr sz="1100" dirty="0"/>
              <a:t>Involve all staff in creating a targeted family engagement policy and related strategies</a:t>
            </a:r>
          </a:p>
          <a:p>
            <a:pPr marL="528108" indent="-185208" algn="l">
              <a:lnSpc>
                <a:spcPct val="120000"/>
              </a:lnSpc>
              <a:buSzPct val="75000"/>
              <a:buChar char="•"/>
              <a:defRPr sz="1500">
                <a:latin typeface="Helvetica"/>
                <a:ea typeface="Helvetica"/>
                <a:cs typeface="Helvetica"/>
                <a:sym typeface="Helvetica"/>
              </a:defRPr>
            </a:pPr>
            <a:r>
              <a:rPr sz="1100" dirty="0"/>
              <a:t>Support staff through professional development</a:t>
            </a:r>
          </a:p>
          <a:p>
            <a:pPr marL="528108" indent="-185208" algn="l">
              <a:lnSpc>
                <a:spcPct val="120000"/>
              </a:lnSpc>
              <a:buSzPct val="75000"/>
              <a:buChar char="•"/>
              <a:defRPr sz="1500">
                <a:latin typeface="Helvetica"/>
                <a:ea typeface="Helvetica"/>
                <a:cs typeface="Helvetica"/>
                <a:sym typeface="Helvetica"/>
              </a:defRPr>
            </a:pPr>
            <a:r>
              <a:rPr sz="1100" dirty="0"/>
              <a:t>Use existing models and resources to support a whole-school approach to engaging migrant and refugee communities.</a:t>
            </a:r>
          </a:p>
          <a:p>
            <a:pPr marL="528108" indent="-185208" algn="l">
              <a:lnSpc>
                <a:spcPct val="120000"/>
              </a:lnSpc>
              <a:buSzPct val="75000"/>
              <a:buChar char="•"/>
              <a:defRPr sz="1500">
                <a:latin typeface="Helvetica"/>
                <a:ea typeface="Helvetica"/>
                <a:cs typeface="Helvetica"/>
                <a:sym typeface="Helvetica"/>
              </a:defRPr>
            </a:pPr>
            <a:r>
              <a:rPr sz="1100" dirty="0"/>
              <a:t>Appoint a coordination and/or group of staff to assist with engaging migrant or refugee families</a:t>
            </a:r>
          </a:p>
          <a:p>
            <a:pPr marL="528108" indent="-185208" algn="l">
              <a:lnSpc>
                <a:spcPct val="120000"/>
              </a:lnSpc>
              <a:buSzPct val="75000"/>
              <a:buChar char="•"/>
              <a:defRPr sz="1500">
                <a:latin typeface="Helvetica"/>
                <a:ea typeface="Helvetica"/>
                <a:cs typeface="Helvetica"/>
                <a:sym typeface="Helvetica"/>
              </a:defRPr>
            </a:pPr>
            <a:r>
              <a:rPr sz="1100" dirty="0"/>
              <a:t>Inform all staff about the strategies the school is using</a:t>
            </a:r>
          </a:p>
          <a:p>
            <a:pPr marL="528108" indent="-185208" algn="l">
              <a:lnSpc>
                <a:spcPct val="120000"/>
              </a:lnSpc>
              <a:buSzPct val="75000"/>
              <a:buChar char="•"/>
              <a:defRPr sz="1500">
                <a:latin typeface="Helvetica"/>
                <a:ea typeface="Helvetica"/>
                <a:cs typeface="Helvetica"/>
                <a:sym typeface="Helvetica"/>
              </a:defRPr>
            </a:pPr>
            <a:r>
              <a:rPr sz="1100" dirty="0"/>
              <a:t>Delegate key staff, including CLOs, to make contact with family members</a:t>
            </a:r>
            <a:r>
              <a:rPr sz="1200" dirty="0"/>
              <a:t>.</a:t>
            </a:r>
          </a:p>
        </p:txBody>
      </p:sp>
    </p:spTree>
    <p:extLst>
      <p:ext uri="{BB962C8B-B14F-4D97-AF65-F5344CB8AC3E}">
        <p14:creationId xmlns:p14="http://schemas.microsoft.com/office/powerpoint/2010/main" val="2588571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Creating a welcoming environment</a:t>
            </a:r>
            <a:endParaRPr lang="en-AU" dirty="0"/>
          </a:p>
        </p:txBody>
      </p:sp>
      <p:sp>
        <p:nvSpPr>
          <p:cNvPr id="3" name="Content Placeholder 2"/>
          <p:cNvSpPr>
            <a:spLocks noGrp="1"/>
          </p:cNvSpPr>
          <p:nvPr>
            <p:ph idx="1"/>
          </p:nvPr>
        </p:nvSpPr>
        <p:spPr>
          <a:xfrm>
            <a:off x="395536" y="1200151"/>
            <a:ext cx="3528392" cy="2163687"/>
          </a:xfrm>
        </p:spPr>
        <p:txBody>
          <a:bodyPr>
            <a:normAutofit/>
          </a:bodyPr>
          <a:lstStyle/>
          <a:p>
            <a:r>
              <a:rPr lang="en-AU" sz="1400" dirty="0" smtClean="0"/>
              <a:t>What you can do:</a:t>
            </a:r>
          </a:p>
          <a:p>
            <a:pPr marL="171450" indent="-171450">
              <a:buFont typeface="Arial" panose="020B0604020202020204" pitchFamily="34" charset="0"/>
              <a:buChar char="•"/>
            </a:pPr>
            <a:r>
              <a:rPr lang="en-AU" sz="1400" dirty="0" smtClean="0"/>
              <a:t>Value</a:t>
            </a:r>
          </a:p>
          <a:p>
            <a:pPr marL="171450" indent="-171450">
              <a:buFont typeface="Arial" panose="020B0604020202020204" pitchFamily="34" charset="0"/>
              <a:buChar char="•"/>
            </a:pPr>
            <a:r>
              <a:rPr lang="en-AU" sz="1400" dirty="0" smtClean="0"/>
              <a:t>Learn</a:t>
            </a:r>
          </a:p>
          <a:p>
            <a:pPr marL="171450" indent="-171450">
              <a:buFont typeface="Arial" panose="020B0604020202020204" pitchFamily="34" charset="0"/>
              <a:buChar char="•"/>
            </a:pPr>
            <a:r>
              <a:rPr lang="en-AU" sz="1400" dirty="0" smtClean="0"/>
              <a:t>Relate</a:t>
            </a:r>
          </a:p>
          <a:p>
            <a:pPr marL="171450" indent="-171450">
              <a:buFont typeface="Arial" panose="020B0604020202020204" pitchFamily="34" charset="0"/>
              <a:buChar char="•"/>
            </a:pPr>
            <a:r>
              <a:rPr lang="en-AU" sz="1400" dirty="0" smtClean="0"/>
              <a:t>Understand</a:t>
            </a:r>
            <a:endParaRPr lang="en-AU" sz="1400" dirty="0"/>
          </a:p>
        </p:txBody>
      </p:sp>
      <p:sp>
        <p:nvSpPr>
          <p:cNvPr id="5" name="Footer Placeholder 4"/>
          <p:cNvSpPr>
            <a:spLocks noGrp="1"/>
          </p:cNvSpPr>
          <p:nvPr>
            <p:ph type="ftr" sz="quarter" idx="11"/>
          </p:nvPr>
        </p:nvSpPr>
        <p:spPr>
          <a:xfrm>
            <a:off x="395536" y="4749626"/>
            <a:ext cx="6696744"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7315661" y="4749626"/>
            <a:ext cx="1321591" cy="273844"/>
          </a:xfrm>
        </p:spPr>
        <p:txBody>
          <a:bodyPr/>
          <a:lstStyle/>
          <a:p>
            <a:r>
              <a:rPr lang="en-AU" dirty="0" smtClean="0"/>
              <a:t>Page </a:t>
            </a:r>
            <a:fld id="{4A2A1DA9-8CAF-4BCA-B496-545B076AED2D}" type="slidenum">
              <a:rPr lang="en-AU" smtClean="0"/>
              <a:pPr/>
              <a:t>11</a:t>
            </a:fld>
            <a:endParaRPr lang="en-AU" dirty="0"/>
          </a:p>
        </p:txBody>
      </p:sp>
      <p:grpSp>
        <p:nvGrpSpPr>
          <p:cNvPr id="7" name="Group 6" descr="Walking Together calendars"/>
          <p:cNvGrpSpPr/>
          <p:nvPr/>
        </p:nvGrpSpPr>
        <p:grpSpPr>
          <a:xfrm>
            <a:off x="2586771" y="1310455"/>
            <a:ext cx="5921622" cy="2413423"/>
            <a:chOff x="2586771" y="1310455"/>
            <a:chExt cx="5921622" cy="2641670"/>
          </a:xfrm>
        </p:grpSpPr>
        <p:pic>
          <p:nvPicPr>
            <p:cNvPr id="10" name="image11.jpg"/>
            <p:cNvPicPr>
              <a:picLocks noChangeAspect="1"/>
            </p:cNvPicPr>
            <p:nvPr/>
          </p:nvPicPr>
          <p:blipFill>
            <a:blip r:embed="rId3">
              <a:extLst/>
            </a:blip>
            <a:stretch>
              <a:fillRect/>
            </a:stretch>
          </p:blipFill>
          <p:spPr>
            <a:xfrm rot="665467">
              <a:off x="6122930" y="1310455"/>
              <a:ext cx="2385463" cy="2131878"/>
            </a:xfrm>
            <a:prstGeom prst="rect">
              <a:avLst/>
            </a:prstGeom>
            <a:ln w="12700">
              <a:miter lim="400000"/>
            </a:ln>
          </p:spPr>
        </p:pic>
        <p:pic>
          <p:nvPicPr>
            <p:cNvPr id="8" name="image12.jpg"/>
            <p:cNvPicPr>
              <a:picLocks noChangeAspect="1"/>
            </p:cNvPicPr>
            <p:nvPr/>
          </p:nvPicPr>
          <p:blipFill>
            <a:blip r:embed="rId4">
              <a:extLst/>
            </a:blip>
            <a:stretch>
              <a:fillRect/>
            </a:stretch>
          </p:blipFill>
          <p:spPr>
            <a:xfrm rot="20453496">
              <a:off x="2586771" y="1329010"/>
              <a:ext cx="2261204" cy="2038738"/>
            </a:xfrm>
            <a:prstGeom prst="rect">
              <a:avLst/>
            </a:prstGeom>
            <a:ln w="12700">
              <a:miter lim="400000"/>
            </a:ln>
          </p:spPr>
        </p:pic>
        <p:pic>
          <p:nvPicPr>
            <p:cNvPr id="9" name="image13.jpg"/>
            <p:cNvPicPr>
              <a:picLocks noChangeAspect="1"/>
            </p:cNvPicPr>
            <p:nvPr/>
          </p:nvPicPr>
          <p:blipFill>
            <a:blip r:embed="rId5">
              <a:extLst/>
            </a:blip>
            <a:stretch>
              <a:fillRect/>
            </a:stretch>
          </p:blipFill>
          <p:spPr>
            <a:xfrm rot="1802514">
              <a:off x="4704464" y="1966937"/>
              <a:ext cx="2209880" cy="1985188"/>
            </a:xfrm>
            <a:prstGeom prst="rect">
              <a:avLst/>
            </a:prstGeom>
            <a:ln w="12700">
              <a:miter lim="400000"/>
            </a:ln>
          </p:spPr>
        </p:pic>
      </p:grpSp>
      <p:sp>
        <p:nvSpPr>
          <p:cNvPr id="4" name="Rectangle 3"/>
          <p:cNvSpPr/>
          <p:nvPr/>
        </p:nvSpPr>
        <p:spPr>
          <a:xfrm>
            <a:off x="351128" y="4243427"/>
            <a:ext cx="5949064" cy="291042"/>
          </a:xfrm>
          <a:prstGeom prst="rect">
            <a:avLst/>
          </a:prstGeom>
        </p:spPr>
        <p:txBody>
          <a:bodyPr wrap="none">
            <a:spAutoFit/>
          </a:bodyPr>
          <a:lstStyle/>
          <a:p>
            <a:pPr>
              <a:lnSpc>
                <a:spcPct val="115000"/>
              </a:lnSpc>
              <a:spcAft>
                <a:spcPts val="1000"/>
              </a:spcAft>
            </a:pPr>
            <a:r>
              <a:rPr lang="en-AU" sz="12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Click here for Planning and reporting and access to the Calendar for cultural diversity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90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Creating a welcoming environment</a:t>
            </a:r>
          </a:p>
        </p:txBody>
      </p:sp>
      <p:sp>
        <p:nvSpPr>
          <p:cNvPr id="3" name="Content Placeholder 2"/>
          <p:cNvSpPr>
            <a:spLocks noGrp="1"/>
          </p:cNvSpPr>
          <p:nvPr>
            <p:ph idx="1"/>
          </p:nvPr>
        </p:nvSpPr>
        <p:spPr>
          <a:xfrm>
            <a:off x="4499992" y="1181103"/>
            <a:ext cx="4032448" cy="1318640"/>
          </a:xfrm>
        </p:spPr>
        <p:txBody>
          <a:bodyPr>
            <a:normAutofit/>
          </a:bodyPr>
          <a:lstStyle/>
          <a:p>
            <a:r>
              <a:rPr lang="en-AU" sz="1800" dirty="0" smtClean="0"/>
              <a:t>What you can do:</a:t>
            </a:r>
          </a:p>
          <a:p>
            <a:pPr marL="171450" indent="-171450">
              <a:buFont typeface="Arial" panose="020B0604020202020204" pitchFamily="34" charset="0"/>
              <a:buChar char="•"/>
            </a:pPr>
            <a:r>
              <a:rPr lang="en-AU" sz="1800" dirty="0" smtClean="0"/>
              <a:t>Multilingual welcome posters</a:t>
            </a:r>
            <a:endParaRPr lang="en-AU" sz="1800" dirty="0"/>
          </a:p>
          <a:p>
            <a:pPr marL="171450" indent="-171450">
              <a:buFont typeface="Arial" panose="020B0604020202020204" pitchFamily="34" charset="0"/>
              <a:buChar char="•"/>
            </a:pPr>
            <a:r>
              <a:rPr lang="en-AU" sz="1800" dirty="0" smtClean="0"/>
              <a:t>Documents translated</a:t>
            </a:r>
          </a:p>
        </p:txBody>
      </p:sp>
      <p:sp>
        <p:nvSpPr>
          <p:cNvPr id="14" name="Rectangle 13"/>
          <p:cNvSpPr/>
          <p:nvPr/>
        </p:nvSpPr>
        <p:spPr>
          <a:xfrm>
            <a:off x="572022" y="4457294"/>
            <a:ext cx="8143972" cy="276999"/>
          </a:xfrm>
          <a:prstGeom prst="rect">
            <a:avLst/>
          </a:prstGeom>
        </p:spPr>
        <p:txBody>
          <a:bodyPr wrap="square">
            <a:spAutoFit/>
          </a:bodyPr>
          <a:lstStyle/>
          <a:p>
            <a:r>
              <a:rPr lang="en-AU" sz="1200" u="sng" dirty="0" smtClean="0">
                <a:hlinkClick r:id="rId3"/>
              </a:rPr>
              <a:t>Click here for the Calendar for cultural diversity</a:t>
            </a:r>
            <a:endParaRPr lang="en-AU" sz="1200" dirty="0"/>
          </a:p>
        </p:txBody>
      </p:sp>
      <p:sp>
        <p:nvSpPr>
          <p:cNvPr id="5" name="Footer Placeholder 4"/>
          <p:cNvSpPr>
            <a:spLocks noGrp="1"/>
          </p:cNvSpPr>
          <p:nvPr>
            <p:ph type="ftr" sz="quarter" idx="11"/>
          </p:nvPr>
        </p:nvSpPr>
        <p:spPr>
          <a:xfrm>
            <a:off x="669480" y="4742159"/>
            <a:ext cx="7777908"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447388" y="4786496"/>
            <a:ext cx="576064" cy="273844"/>
          </a:xfrm>
        </p:spPr>
        <p:txBody>
          <a:bodyPr/>
          <a:lstStyle/>
          <a:p>
            <a:r>
              <a:rPr lang="en-AU" dirty="0"/>
              <a:t>Slide </a:t>
            </a:r>
            <a:fld id="{4A2A1DA9-8CAF-4BCA-B496-545B076AED2D}" type="slidenum">
              <a:rPr lang="en-AU" smtClean="0"/>
              <a:pPr/>
              <a:t>12</a:t>
            </a:fld>
            <a:endParaRPr lang="en-AU" dirty="0"/>
          </a:p>
        </p:txBody>
      </p:sp>
      <p:pic>
        <p:nvPicPr>
          <p:cNvPr id="7" name="image14.jpeg" descr="Walking Together cover page"/>
          <p:cNvPicPr>
            <a:picLocks noChangeAspect="1"/>
          </p:cNvPicPr>
          <p:nvPr/>
        </p:nvPicPr>
        <p:blipFill rotWithShape="1">
          <a:blip r:embed="rId4">
            <a:extLst/>
          </a:blip>
          <a:srcRect t="2500" b="2731"/>
          <a:stretch/>
        </p:blipFill>
        <p:spPr>
          <a:xfrm>
            <a:off x="669480" y="1084231"/>
            <a:ext cx="2606238" cy="3287720"/>
          </a:xfrm>
          <a:prstGeom prst="rect">
            <a:avLst/>
          </a:prstGeom>
          <a:ln w="12700">
            <a:miter lim="400000"/>
          </a:ln>
        </p:spPr>
      </p:pic>
      <p:pic>
        <p:nvPicPr>
          <p:cNvPr id="9" name="image18.png"/>
          <p:cNvPicPr>
            <a:picLocks noChangeAspect="1"/>
          </p:cNvPicPr>
          <p:nvPr/>
        </p:nvPicPr>
        <p:blipFill>
          <a:blip r:embed="rId5">
            <a:extLst/>
          </a:blip>
          <a:stretch>
            <a:fillRect/>
          </a:stretch>
        </p:blipFill>
        <p:spPr>
          <a:xfrm rot="20631215">
            <a:off x="3444358" y="2624680"/>
            <a:ext cx="1468370" cy="902252"/>
          </a:xfrm>
          <a:prstGeom prst="rect">
            <a:avLst/>
          </a:prstGeom>
          <a:ln w="12700">
            <a:miter lim="400000"/>
          </a:ln>
        </p:spPr>
      </p:pic>
      <p:pic>
        <p:nvPicPr>
          <p:cNvPr id="10" name="image16.png"/>
          <p:cNvPicPr>
            <a:picLocks noChangeAspect="1"/>
          </p:cNvPicPr>
          <p:nvPr/>
        </p:nvPicPr>
        <p:blipFill>
          <a:blip r:embed="rId6">
            <a:extLst/>
          </a:blip>
          <a:stretch>
            <a:fillRect/>
          </a:stretch>
        </p:blipFill>
        <p:spPr>
          <a:xfrm rot="20863945">
            <a:off x="6798864" y="3561407"/>
            <a:ext cx="1949577" cy="836630"/>
          </a:xfrm>
          <a:prstGeom prst="rect">
            <a:avLst/>
          </a:prstGeom>
          <a:ln w="12700">
            <a:miter lim="400000"/>
          </a:ln>
        </p:spPr>
      </p:pic>
      <p:pic>
        <p:nvPicPr>
          <p:cNvPr id="11" name="image17.png"/>
          <p:cNvPicPr>
            <a:picLocks noChangeAspect="1"/>
          </p:cNvPicPr>
          <p:nvPr/>
        </p:nvPicPr>
        <p:blipFill>
          <a:blip r:embed="rId7">
            <a:extLst/>
          </a:blip>
          <a:stretch>
            <a:fillRect/>
          </a:stretch>
        </p:blipFill>
        <p:spPr>
          <a:xfrm rot="1674609">
            <a:off x="4764422" y="3118356"/>
            <a:ext cx="1899876" cy="986603"/>
          </a:xfrm>
          <a:prstGeom prst="rect">
            <a:avLst/>
          </a:prstGeom>
          <a:ln w="12700">
            <a:miter lim="400000"/>
          </a:ln>
        </p:spPr>
      </p:pic>
      <p:pic>
        <p:nvPicPr>
          <p:cNvPr id="12" name="image15.png"/>
          <p:cNvPicPr>
            <a:picLocks noChangeAspect="1"/>
          </p:cNvPicPr>
          <p:nvPr/>
        </p:nvPicPr>
        <p:blipFill rotWithShape="1">
          <a:blip r:embed="rId8">
            <a:extLst/>
          </a:blip>
          <a:srcRect l="4201" t="14476" r="6427" b="6767"/>
          <a:stretch/>
        </p:blipFill>
        <p:spPr>
          <a:xfrm rot="878989">
            <a:off x="6053119" y="2606291"/>
            <a:ext cx="1739877" cy="794086"/>
          </a:xfrm>
          <a:prstGeom prst="rect">
            <a:avLst/>
          </a:prstGeom>
          <a:ln w="12700">
            <a:miter lim="400000"/>
          </a:ln>
        </p:spPr>
      </p:pic>
    </p:spTree>
    <p:extLst>
      <p:ext uri="{BB962C8B-B14F-4D97-AF65-F5344CB8AC3E}">
        <p14:creationId xmlns:p14="http://schemas.microsoft.com/office/powerpoint/2010/main" val="395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
            </a:r>
            <a:r>
              <a:rPr lang="en-AU" dirty="0" smtClean="0">
                <a:latin typeface="+mn-lt"/>
              </a:rPr>
              <a:t>o</a:t>
            </a:r>
            <a:r>
              <a:rPr lang="en-AU" dirty="0" smtClean="0"/>
              <a:t>E multicultural education resources</a:t>
            </a:r>
            <a:endParaRPr lang="en-AU" dirty="0"/>
          </a:p>
        </p:txBody>
      </p:sp>
      <p:sp>
        <p:nvSpPr>
          <p:cNvPr id="11" name="Rectangle 10"/>
          <p:cNvSpPr/>
          <p:nvPr/>
        </p:nvSpPr>
        <p:spPr>
          <a:xfrm>
            <a:off x="306915" y="4336998"/>
            <a:ext cx="7073397" cy="261610"/>
          </a:xfrm>
          <a:prstGeom prst="rect">
            <a:avLst/>
          </a:prstGeom>
        </p:spPr>
        <p:txBody>
          <a:bodyPr wrap="square">
            <a:spAutoFit/>
          </a:bodyPr>
          <a:lstStyle/>
          <a:p>
            <a:pPr algn="l"/>
            <a:r>
              <a:rPr lang="en-AU" sz="1100" dirty="0" smtClean="0">
                <a:hlinkClick r:id="rId3"/>
              </a:rPr>
              <a:t>Click here for Cultural inclusion</a:t>
            </a:r>
            <a:endParaRPr lang="en-AU" sz="1100" dirty="0" smtClean="0"/>
          </a:p>
        </p:txBody>
      </p:sp>
      <p:sp>
        <p:nvSpPr>
          <p:cNvPr id="5" name="Footer Placeholder 4"/>
          <p:cNvSpPr>
            <a:spLocks noGrp="1"/>
          </p:cNvSpPr>
          <p:nvPr>
            <p:ph type="ftr" sz="quarter" idx="11"/>
          </p:nvPr>
        </p:nvSpPr>
        <p:spPr>
          <a:xfrm>
            <a:off x="335827" y="4731990"/>
            <a:ext cx="7848872"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100392" y="4731990"/>
            <a:ext cx="792088" cy="273844"/>
          </a:xfrm>
        </p:spPr>
        <p:txBody>
          <a:bodyPr/>
          <a:lstStyle/>
          <a:p>
            <a:r>
              <a:rPr lang="en-AU" dirty="0"/>
              <a:t>Slide </a:t>
            </a:r>
            <a:fld id="{4A2A1DA9-8CAF-4BCA-B496-545B076AED2D}" type="slidenum">
              <a:rPr lang="en-AU" smtClean="0"/>
              <a:pPr/>
              <a:t>13</a:t>
            </a:fld>
            <a:endParaRPr lang="en-AU" dirty="0"/>
          </a:p>
        </p:txBody>
      </p:sp>
      <p:grpSp>
        <p:nvGrpSpPr>
          <p:cNvPr id="3" name="Group 2" descr="Examples of resources available on DoE intranet"/>
          <p:cNvGrpSpPr/>
          <p:nvPr/>
        </p:nvGrpSpPr>
        <p:grpSpPr>
          <a:xfrm>
            <a:off x="466448" y="1131590"/>
            <a:ext cx="8253479" cy="3054391"/>
            <a:chOff x="466448" y="1131590"/>
            <a:chExt cx="8253479" cy="3054391"/>
          </a:xfrm>
        </p:grpSpPr>
        <p:pic>
          <p:nvPicPr>
            <p:cNvPr id="7" name="image19.png"/>
            <p:cNvPicPr>
              <a:picLocks noChangeAspect="1"/>
            </p:cNvPicPr>
            <p:nvPr/>
          </p:nvPicPr>
          <p:blipFill>
            <a:blip r:embed="rId4">
              <a:extLst/>
            </a:blip>
            <a:stretch>
              <a:fillRect/>
            </a:stretch>
          </p:blipFill>
          <p:spPr>
            <a:xfrm>
              <a:off x="466448" y="1131590"/>
              <a:ext cx="1814016" cy="1361487"/>
            </a:xfrm>
            <a:prstGeom prst="rect">
              <a:avLst/>
            </a:prstGeom>
            <a:ln w="12700">
              <a:miter lim="400000"/>
            </a:ln>
          </p:spPr>
        </p:pic>
        <p:pic>
          <p:nvPicPr>
            <p:cNvPr id="8" name="image22.png"/>
            <p:cNvPicPr>
              <a:picLocks noChangeAspect="1"/>
            </p:cNvPicPr>
            <p:nvPr/>
          </p:nvPicPr>
          <p:blipFill>
            <a:blip r:embed="rId5">
              <a:extLst/>
            </a:blip>
            <a:stretch>
              <a:fillRect/>
            </a:stretch>
          </p:blipFill>
          <p:spPr>
            <a:xfrm>
              <a:off x="2339752" y="1565665"/>
              <a:ext cx="1853528" cy="2620316"/>
            </a:xfrm>
            <a:prstGeom prst="rect">
              <a:avLst/>
            </a:prstGeom>
            <a:ln w="12700">
              <a:miter lim="400000"/>
            </a:ln>
          </p:spPr>
        </p:pic>
        <p:pic>
          <p:nvPicPr>
            <p:cNvPr id="9" name="image21.jpg"/>
            <p:cNvPicPr>
              <a:picLocks noChangeAspect="1"/>
            </p:cNvPicPr>
            <p:nvPr/>
          </p:nvPicPr>
          <p:blipFill>
            <a:blip r:embed="rId6">
              <a:extLst/>
            </a:blip>
            <a:stretch>
              <a:fillRect/>
            </a:stretch>
          </p:blipFill>
          <p:spPr>
            <a:xfrm>
              <a:off x="4355976" y="1131590"/>
              <a:ext cx="2160240" cy="3054391"/>
            </a:xfrm>
            <a:prstGeom prst="rect">
              <a:avLst/>
            </a:prstGeom>
            <a:ln w="12700">
              <a:miter lim="400000"/>
            </a:ln>
          </p:spPr>
        </p:pic>
        <p:pic>
          <p:nvPicPr>
            <p:cNvPr id="10" name="image20.png"/>
            <p:cNvPicPr>
              <a:picLocks noChangeAspect="1"/>
            </p:cNvPicPr>
            <p:nvPr/>
          </p:nvPicPr>
          <p:blipFill rotWithShape="1">
            <a:blip r:embed="rId7">
              <a:extLst/>
            </a:blip>
            <a:srcRect b="2074"/>
            <a:stretch/>
          </p:blipFill>
          <p:spPr>
            <a:xfrm>
              <a:off x="6516216" y="1131590"/>
              <a:ext cx="2203711" cy="3054391"/>
            </a:xfrm>
            <a:prstGeom prst="rect">
              <a:avLst/>
            </a:prstGeom>
            <a:ln w="12700">
              <a:miter lim="400000"/>
            </a:ln>
          </p:spPr>
        </p:pic>
      </p:grpSp>
    </p:spTree>
    <p:extLst>
      <p:ext uri="{BB962C8B-B14F-4D97-AF65-F5344CB8AC3E}">
        <p14:creationId xmlns:p14="http://schemas.microsoft.com/office/powerpoint/2010/main" val="2762431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Interpreting and translations</a:t>
            </a:r>
            <a:endParaRPr lang="en-AU" dirty="0"/>
          </a:p>
        </p:txBody>
      </p:sp>
      <p:pic>
        <p:nvPicPr>
          <p:cNvPr id="7" name="34962-O036JD.png"/>
          <p:cNvPicPr>
            <a:picLocks noChangeAspect="1"/>
          </p:cNvPicPr>
          <p:nvPr/>
        </p:nvPicPr>
        <p:blipFill>
          <a:blip r:embed="rId3">
            <a:duotone>
              <a:prstClr val="black"/>
              <a:schemeClr val="accent1">
                <a:tint val="45000"/>
                <a:satMod val="400000"/>
              </a:schemeClr>
            </a:duotone>
            <a:extLst/>
          </a:blip>
          <a:stretch>
            <a:fillRect/>
          </a:stretch>
        </p:blipFill>
        <p:spPr>
          <a:xfrm>
            <a:off x="4578608" y="1059582"/>
            <a:ext cx="3593792" cy="3168352"/>
          </a:xfrm>
          <a:prstGeom prst="rect">
            <a:avLst/>
          </a:prstGeom>
          <a:ln w="12700">
            <a:miter lim="400000"/>
          </a:ln>
        </p:spPr>
      </p:pic>
      <p:sp>
        <p:nvSpPr>
          <p:cNvPr id="8" name="Rectangle 7"/>
          <p:cNvSpPr/>
          <p:nvPr/>
        </p:nvSpPr>
        <p:spPr>
          <a:xfrm>
            <a:off x="318696" y="4310435"/>
            <a:ext cx="7416824" cy="261610"/>
          </a:xfrm>
          <a:prstGeom prst="rect">
            <a:avLst/>
          </a:prstGeom>
        </p:spPr>
        <p:txBody>
          <a:bodyPr wrap="square">
            <a:spAutoFit/>
          </a:bodyPr>
          <a:lstStyle/>
          <a:p>
            <a:pPr algn="l"/>
            <a:r>
              <a:rPr lang="en-AU" sz="1100" dirty="0" smtClean="0">
                <a:hlinkClick r:id="rId4"/>
              </a:rPr>
              <a:t>Click here for Interpreting and translations telephone interpreting</a:t>
            </a:r>
            <a:endParaRPr lang="en-AU" sz="1100" dirty="0" smtClean="0"/>
          </a:p>
        </p:txBody>
      </p:sp>
      <p:sp>
        <p:nvSpPr>
          <p:cNvPr id="5" name="Footer Placeholder 4"/>
          <p:cNvSpPr>
            <a:spLocks noGrp="1"/>
          </p:cNvSpPr>
          <p:nvPr>
            <p:ph type="ftr" sz="quarter" idx="11"/>
          </p:nvPr>
        </p:nvSpPr>
        <p:spPr>
          <a:xfrm>
            <a:off x="395536" y="4612704"/>
            <a:ext cx="7776864"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100392" y="4612704"/>
            <a:ext cx="720080" cy="273844"/>
          </a:xfrm>
        </p:spPr>
        <p:txBody>
          <a:bodyPr/>
          <a:lstStyle/>
          <a:p>
            <a:r>
              <a:rPr lang="en-AU" dirty="0"/>
              <a:t>Slide </a:t>
            </a:r>
            <a:fld id="{4A2A1DA9-8CAF-4BCA-B496-545B076AED2D}" type="slidenum">
              <a:rPr lang="en-AU" smtClean="0"/>
              <a:pPr/>
              <a:t>14</a:t>
            </a:fld>
            <a:endParaRPr lang="en-AU" dirty="0"/>
          </a:p>
        </p:txBody>
      </p:sp>
      <p:sp>
        <p:nvSpPr>
          <p:cNvPr id="3" name="Content Placeholder 2"/>
          <p:cNvSpPr>
            <a:spLocks noGrp="1"/>
          </p:cNvSpPr>
          <p:nvPr>
            <p:ph idx="1"/>
          </p:nvPr>
        </p:nvSpPr>
        <p:spPr>
          <a:xfrm>
            <a:off x="5004048" y="1779662"/>
            <a:ext cx="3096344" cy="2304255"/>
          </a:xfrm>
        </p:spPr>
        <p:txBody>
          <a:bodyPr/>
          <a:lstStyle/>
          <a:p>
            <a:r>
              <a:rPr lang="en-AU" sz="1400" dirty="0"/>
              <a:t>The NSW Department of Education provides interpreting and translation services to enable parents and carers from language backgrounds other than English and parents who are Deaf or hearing impaired to communicate effectively with their child’s school or with other Public Schools NSW staff.  </a:t>
            </a:r>
          </a:p>
          <a:p>
            <a:endParaRPr lang="en-AU" dirty="0"/>
          </a:p>
        </p:txBody>
      </p:sp>
      <p:pic>
        <p:nvPicPr>
          <p:cNvPr id="9" name="image25.png" descr="Woman on the phone">
            <a:hlinkClick r:id="rId5"/>
          </p:cNvPr>
          <p:cNvPicPr>
            <a:picLocks noChangeAspect="1"/>
          </p:cNvPicPr>
          <p:nvPr/>
        </p:nvPicPr>
        <p:blipFill>
          <a:blip r:embed="rId6">
            <a:extLst/>
          </a:blip>
          <a:stretch>
            <a:fillRect/>
          </a:stretch>
        </p:blipFill>
        <p:spPr>
          <a:xfrm>
            <a:off x="1043608" y="1131590"/>
            <a:ext cx="2622102" cy="2233042"/>
          </a:xfrm>
          <a:prstGeom prst="rect">
            <a:avLst/>
          </a:prstGeom>
          <a:ln w="12700">
            <a:miter lim="400000"/>
          </a:ln>
        </p:spPr>
      </p:pic>
    </p:spTree>
    <p:extLst>
      <p:ext uri="{BB962C8B-B14F-4D97-AF65-F5344CB8AC3E}">
        <p14:creationId xmlns:p14="http://schemas.microsoft.com/office/powerpoint/2010/main" val="1339944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Interpreting and translations</a:t>
            </a:r>
          </a:p>
        </p:txBody>
      </p:sp>
      <p:sp>
        <p:nvSpPr>
          <p:cNvPr id="3" name="Content Placeholder 2"/>
          <p:cNvSpPr>
            <a:spLocks noGrp="1"/>
          </p:cNvSpPr>
          <p:nvPr>
            <p:ph idx="1"/>
          </p:nvPr>
        </p:nvSpPr>
        <p:spPr>
          <a:xfrm>
            <a:off x="611560" y="1200151"/>
            <a:ext cx="3816424" cy="2955775"/>
          </a:xfrm>
        </p:spPr>
        <p:txBody>
          <a:bodyPr>
            <a:normAutofit fontScale="32500" lnSpcReduction="20000"/>
          </a:bodyPr>
          <a:lstStyle/>
          <a:p>
            <a:pPr defTabSz="432308">
              <a:lnSpc>
                <a:spcPct val="120000"/>
              </a:lnSpc>
              <a:defRPr sz="2664"/>
            </a:pPr>
            <a:r>
              <a:rPr lang="en-AU" sz="4800" dirty="0"/>
              <a:t>What you can do:</a:t>
            </a:r>
          </a:p>
          <a:p>
            <a:pPr marL="457200" indent="-457200" defTabSz="432308">
              <a:lnSpc>
                <a:spcPct val="120000"/>
              </a:lnSpc>
              <a:buFont typeface="Arial" panose="020B0604020202020204" pitchFamily="34" charset="0"/>
              <a:buChar char="•"/>
              <a:defRPr sz="2664"/>
            </a:pPr>
            <a:r>
              <a:rPr lang="en-AU" sz="4800" dirty="0" smtClean="0"/>
              <a:t>Dial </a:t>
            </a:r>
            <a:r>
              <a:rPr lang="en-AU" sz="4800" dirty="0"/>
              <a:t>13 14 50</a:t>
            </a:r>
          </a:p>
          <a:p>
            <a:pPr marL="457200" indent="-457200" defTabSz="432308">
              <a:lnSpc>
                <a:spcPct val="120000"/>
              </a:lnSpc>
              <a:buFont typeface="Arial" panose="020B0604020202020204" pitchFamily="34" charset="0"/>
              <a:buChar char="•"/>
              <a:defRPr sz="2664"/>
            </a:pPr>
            <a:r>
              <a:rPr lang="en-AU" sz="4800" dirty="0" smtClean="0"/>
              <a:t>Have </a:t>
            </a:r>
            <a:r>
              <a:rPr lang="en-AU" sz="4800" dirty="0"/>
              <a:t>relevant details ready</a:t>
            </a:r>
          </a:p>
          <a:p>
            <a:pPr marL="457200" indent="-457200" defTabSz="432308">
              <a:lnSpc>
                <a:spcPct val="120000"/>
              </a:lnSpc>
              <a:buFont typeface="Arial" panose="020B0604020202020204" pitchFamily="34" charset="0"/>
              <a:buChar char="•"/>
              <a:defRPr sz="2664"/>
            </a:pPr>
            <a:r>
              <a:rPr lang="en-AU" sz="4800" dirty="0" smtClean="0"/>
              <a:t>School </a:t>
            </a:r>
            <a:r>
              <a:rPr lang="en-AU" sz="4800" dirty="0"/>
              <a:t>details </a:t>
            </a:r>
          </a:p>
          <a:p>
            <a:pPr marL="457200" indent="-457200" defTabSz="432308">
              <a:lnSpc>
                <a:spcPct val="120000"/>
              </a:lnSpc>
              <a:buFont typeface="Arial" panose="020B0604020202020204" pitchFamily="34" charset="0"/>
              <a:buChar char="•"/>
              <a:defRPr sz="2664"/>
            </a:pPr>
            <a:r>
              <a:rPr lang="en-AU" sz="4800" dirty="0" smtClean="0"/>
              <a:t>Student </a:t>
            </a:r>
            <a:r>
              <a:rPr lang="en-AU" sz="4800" dirty="0"/>
              <a:t>language background</a:t>
            </a:r>
          </a:p>
          <a:p>
            <a:pPr marL="457200" indent="-457200" defTabSz="432308">
              <a:lnSpc>
                <a:spcPct val="120000"/>
              </a:lnSpc>
              <a:buFont typeface="Arial" panose="020B0604020202020204" pitchFamily="34" charset="0"/>
              <a:buChar char="•"/>
              <a:defRPr sz="2664"/>
            </a:pPr>
            <a:r>
              <a:rPr lang="en-AU" sz="4800" dirty="0" smtClean="0"/>
              <a:t>Parent/carer </a:t>
            </a:r>
            <a:r>
              <a:rPr lang="en-AU" sz="4800" dirty="0"/>
              <a:t>contact details</a:t>
            </a:r>
          </a:p>
          <a:p>
            <a:pPr marL="457200" indent="-457200" defTabSz="432308">
              <a:lnSpc>
                <a:spcPct val="120000"/>
              </a:lnSpc>
              <a:buFont typeface="Arial" panose="020B0604020202020204" pitchFamily="34" charset="0"/>
              <a:buChar char="•"/>
              <a:defRPr sz="2664"/>
            </a:pPr>
            <a:r>
              <a:rPr lang="en-AU" sz="4800" dirty="0" smtClean="0"/>
              <a:t>Outline </a:t>
            </a:r>
            <a:r>
              <a:rPr lang="en-AU" sz="4800" dirty="0"/>
              <a:t>the issue </a:t>
            </a:r>
          </a:p>
          <a:p>
            <a:endParaRPr lang="en-AU" dirty="0"/>
          </a:p>
        </p:txBody>
      </p:sp>
      <p:sp>
        <p:nvSpPr>
          <p:cNvPr id="8" name="Rectangle 7"/>
          <p:cNvSpPr/>
          <p:nvPr/>
        </p:nvSpPr>
        <p:spPr>
          <a:xfrm>
            <a:off x="251520" y="4428496"/>
            <a:ext cx="7632848" cy="261610"/>
          </a:xfrm>
          <a:prstGeom prst="rect">
            <a:avLst/>
          </a:prstGeom>
        </p:spPr>
        <p:txBody>
          <a:bodyPr wrap="square">
            <a:spAutoFit/>
          </a:bodyPr>
          <a:lstStyle/>
          <a:p>
            <a:pPr algn="l"/>
            <a:r>
              <a:rPr lang="en-AU" sz="1100" dirty="0" smtClean="0">
                <a:hlinkClick r:id="rId3"/>
              </a:rPr>
              <a:t>Click here for Interpreting and translations telephone interpreting</a:t>
            </a:r>
            <a:endParaRPr lang="en-AU" sz="1100" dirty="0"/>
          </a:p>
        </p:txBody>
      </p:sp>
      <p:sp>
        <p:nvSpPr>
          <p:cNvPr id="5" name="Footer Placeholder 4"/>
          <p:cNvSpPr>
            <a:spLocks noGrp="1"/>
          </p:cNvSpPr>
          <p:nvPr>
            <p:ph type="ftr" sz="quarter" idx="11"/>
          </p:nvPr>
        </p:nvSpPr>
        <p:spPr>
          <a:xfrm>
            <a:off x="323528" y="4669778"/>
            <a:ext cx="7704856"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7884368" y="4723949"/>
            <a:ext cx="1008112" cy="213050"/>
          </a:xfrm>
        </p:spPr>
        <p:txBody>
          <a:bodyPr/>
          <a:lstStyle/>
          <a:p>
            <a:r>
              <a:rPr lang="en-AU" dirty="0"/>
              <a:t>Slide </a:t>
            </a:r>
            <a:fld id="{4A2A1DA9-8CAF-4BCA-B496-545B076AED2D}" type="slidenum">
              <a:rPr lang="en-AU" smtClean="0"/>
              <a:pPr/>
              <a:t>15</a:t>
            </a:fld>
            <a:endParaRPr lang="en-AU" dirty="0"/>
          </a:p>
        </p:txBody>
      </p:sp>
      <p:pic>
        <p:nvPicPr>
          <p:cNvPr id="7" name="Picture 2" descr="Interpreting and translation services Guidelines (2017) book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9" y="1044613"/>
            <a:ext cx="3312368" cy="34785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495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1000"/>
                                        <p:tgtEl>
                                          <p:spTgt spid="3">
                                            <p:txEl>
                                              <p:pRg st="5" end="5"/>
                                            </p:txEl>
                                          </p:spTgt>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Interpreting and translations</a:t>
            </a:r>
          </a:p>
        </p:txBody>
      </p:sp>
      <p:sp>
        <p:nvSpPr>
          <p:cNvPr id="3" name="Content Placeholder 2"/>
          <p:cNvSpPr>
            <a:spLocks noGrp="1"/>
          </p:cNvSpPr>
          <p:nvPr>
            <p:ph idx="1"/>
          </p:nvPr>
        </p:nvSpPr>
        <p:spPr>
          <a:xfrm>
            <a:off x="395536" y="1200151"/>
            <a:ext cx="8280920" cy="2667743"/>
          </a:xfrm>
        </p:spPr>
        <p:txBody>
          <a:bodyPr/>
          <a:lstStyle/>
          <a:p>
            <a:pPr marL="342900" indent="-342900" defTabSz="350520">
              <a:spcBef>
                <a:spcPts val="2500"/>
              </a:spcBef>
              <a:buFont typeface="Arial" panose="020B0604020202020204" pitchFamily="34" charset="0"/>
              <a:buChar char="•"/>
              <a:defRPr sz="2160"/>
            </a:pPr>
            <a:r>
              <a:rPr lang="en-AU" sz="1800" dirty="0"/>
              <a:t>https://education.nsw.gov.au/going-to-a-public-school/translated-documents</a:t>
            </a:r>
          </a:p>
          <a:p>
            <a:pPr marL="342900" indent="-342900" defTabSz="350520">
              <a:spcBef>
                <a:spcPts val="2500"/>
              </a:spcBef>
              <a:buFont typeface="Arial" panose="020B0604020202020204" pitchFamily="34" charset="0"/>
              <a:buChar char="•"/>
              <a:defRPr sz="2160"/>
            </a:pPr>
            <a:r>
              <a:rPr lang="en-AU" sz="1800" dirty="0" smtClean="0"/>
              <a:t>Provides </a:t>
            </a:r>
            <a:r>
              <a:rPr lang="en-AU" sz="1800" dirty="0"/>
              <a:t>a range of documents translated into over 40 languages</a:t>
            </a:r>
          </a:p>
          <a:p>
            <a:pPr marL="342900" indent="-342900" defTabSz="350520">
              <a:spcBef>
                <a:spcPts val="2500"/>
              </a:spcBef>
              <a:buFont typeface="Arial" panose="020B0604020202020204" pitchFamily="34" charset="0"/>
              <a:buChar char="•"/>
              <a:defRPr sz="2160"/>
            </a:pPr>
            <a:r>
              <a:rPr lang="en-AU" sz="1800" dirty="0" smtClean="0"/>
              <a:t>View </a:t>
            </a:r>
            <a:r>
              <a:rPr lang="en-AU" sz="1800" dirty="0"/>
              <a:t>alphabetical listing of documents translated</a:t>
            </a:r>
          </a:p>
          <a:p>
            <a:pPr marL="342900" indent="-342900" defTabSz="350520">
              <a:spcBef>
                <a:spcPts val="2500"/>
              </a:spcBef>
              <a:buFont typeface="Arial" panose="020B0604020202020204" pitchFamily="34" charset="0"/>
              <a:buChar char="•"/>
              <a:defRPr sz="2160"/>
            </a:pPr>
            <a:r>
              <a:rPr lang="en-AU" sz="1800" dirty="0"/>
              <a:t>F</a:t>
            </a:r>
            <a:r>
              <a:rPr lang="en-AU" sz="1800" dirty="0" smtClean="0"/>
              <a:t>urther </a:t>
            </a:r>
            <a:r>
              <a:rPr lang="en-AU" sz="1800" dirty="0"/>
              <a:t>information 9244 5311</a:t>
            </a:r>
          </a:p>
          <a:p>
            <a:endParaRPr lang="en-AU" dirty="0"/>
          </a:p>
        </p:txBody>
      </p:sp>
      <p:sp>
        <p:nvSpPr>
          <p:cNvPr id="7" name="Rectangle 6"/>
          <p:cNvSpPr/>
          <p:nvPr/>
        </p:nvSpPr>
        <p:spPr>
          <a:xfrm>
            <a:off x="346109" y="4072070"/>
            <a:ext cx="8208912" cy="446276"/>
          </a:xfrm>
          <a:prstGeom prst="rect">
            <a:avLst/>
          </a:prstGeom>
        </p:spPr>
        <p:txBody>
          <a:bodyPr wrap="square">
            <a:spAutoFit/>
          </a:bodyPr>
          <a:lstStyle/>
          <a:p>
            <a:pPr algn="l"/>
            <a:r>
              <a:rPr lang="en-AU" sz="1200" dirty="0" smtClean="0">
                <a:hlinkClick r:id="rId3"/>
              </a:rPr>
              <a:t>Click here for Translation documents website</a:t>
            </a:r>
            <a:endParaRPr lang="en-AU" sz="1200" dirty="0" smtClean="0"/>
          </a:p>
          <a:p>
            <a:pPr algn="l"/>
            <a:endParaRPr lang="en-AU" sz="1100" dirty="0"/>
          </a:p>
        </p:txBody>
      </p:sp>
      <p:sp>
        <p:nvSpPr>
          <p:cNvPr id="5" name="Footer Placeholder 4"/>
          <p:cNvSpPr>
            <a:spLocks noGrp="1"/>
          </p:cNvSpPr>
          <p:nvPr>
            <p:ph type="ftr" sz="quarter" idx="11"/>
          </p:nvPr>
        </p:nvSpPr>
        <p:spPr>
          <a:xfrm>
            <a:off x="395536" y="4687175"/>
            <a:ext cx="7776864"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172400" y="4749626"/>
            <a:ext cx="648072" cy="198388"/>
          </a:xfrm>
        </p:spPr>
        <p:txBody>
          <a:bodyPr/>
          <a:lstStyle/>
          <a:p>
            <a:r>
              <a:rPr lang="en-AU" dirty="0" smtClean="0"/>
              <a:t>Page </a:t>
            </a:r>
            <a:fld id="{4A2A1DA9-8CAF-4BCA-B496-545B076AED2D}" type="slidenum">
              <a:rPr lang="en-AU" smtClean="0"/>
              <a:pPr/>
              <a:t>16</a:t>
            </a:fld>
            <a:endParaRPr lang="en-AU" dirty="0"/>
          </a:p>
        </p:txBody>
      </p:sp>
    </p:spTree>
    <p:extLst>
      <p:ext uri="{BB962C8B-B14F-4D97-AF65-F5344CB8AC3E}">
        <p14:creationId xmlns:p14="http://schemas.microsoft.com/office/powerpoint/2010/main" val="7116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AU" dirty="0"/>
          </a:p>
        </p:txBody>
      </p:sp>
      <p:sp>
        <p:nvSpPr>
          <p:cNvPr id="8" name="Shape 253"/>
          <p:cNvSpPr txBox="1">
            <a:spLocks/>
          </p:cNvSpPr>
          <p:nvPr/>
        </p:nvSpPr>
        <p:spPr>
          <a:xfrm>
            <a:off x="5013176" y="1040095"/>
            <a:ext cx="2664296" cy="467764"/>
          </a:xfrm>
          <a:prstGeom prst="rect">
            <a:avLst/>
          </a:prstGeom>
        </p:spPr>
        <p:txBody>
          <a:bodyPr vert="horz" lIns="0" tIns="45720" rIns="91440" bIns="45720" rtlCol="0">
            <a:noAutofit/>
          </a:bodyPr>
          <a:lstStyle>
            <a:lvl1pPr marL="0" indent="0" algn="l" defTabSz="914400" rtl="0" eaLnBrk="1" latinLnBrk="0" hangingPunct="1">
              <a:spcBef>
                <a:spcPts val="1200"/>
              </a:spcBef>
              <a:buClrTx/>
              <a:buSzTx/>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800" dirty="0" smtClean="0"/>
              <a:t>Welcome to our school</a:t>
            </a:r>
            <a:endParaRPr lang="en-AU" sz="1800" dirty="0"/>
          </a:p>
        </p:txBody>
      </p:sp>
      <p:sp>
        <p:nvSpPr>
          <p:cNvPr id="5" name="Footer Placeholder 4"/>
          <p:cNvSpPr>
            <a:spLocks noGrp="1"/>
          </p:cNvSpPr>
          <p:nvPr>
            <p:ph type="ftr" sz="quarter" idx="11"/>
          </p:nvPr>
        </p:nvSpPr>
        <p:spPr>
          <a:xfrm>
            <a:off x="395536" y="4701401"/>
            <a:ext cx="7992888"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316416" y="4749626"/>
            <a:ext cx="576064" cy="198388"/>
          </a:xfrm>
        </p:spPr>
        <p:txBody>
          <a:bodyPr/>
          <a:lstStyle/>
          <a:p>
            <a:r>
              <a:rPr lang="en-AU" dirty="0"/>
              <a:t>Slide </a:t>
            </a:r>
            <a:fld id="{4A2A1DA9-8CAF-4BCA-B496-545B076AED2D}" type="slidenum">
              <a:rPr lang="en-AU" smtClean="0"/>
              <a:pPr/>
              <a:t>17</a:t>
            </a:fld>
            <a:endParaRPr lang="en-AU" dirty="0"/>
          </a:p>
        </p:txBody>
      </p:sp>
      <p:pic>
        <p:nvPicPr>
          <p:cNvPr id="7" name="image28.png" descr="Photographs of multicultural students"/>
          <p:cNvPicPr>
            <a:picLocks noChangeAspect="1"/>
          </p:cNvPicPr>
          <p:nvPr/>
        </p:nvPicPr>
        <p:blipFill>
          <a:blip r:embed="rId3">
            <a:extLst/>
          </a:blip>
          <a:srcRect t="21797"/>
          <a:stretch>
            <a:fillRect/>
          </a:stretch>
        </p:blipFill>
        <p:spPr>
          <a:xfrm>
            <a:off x="422250" y="1059583"/>
            <a:ext cx="3285653" cy="3629458"/>
          </a:xfrm>
          <a:prstGeom prst="rect">
            <a:avLst/>
          </a:prstGeom>
          <a:ln w="12700">
            <a:miter lim="400000"/>
          </a:ln>
        </p:spPr>
      </p:pic>
      <p:pic>
        <p:nvPicPr>
          <p:cNvPr id="9" name="Picture 2" descr="The word welcome in various language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6091"/>
          <a:stretch/>
        </p:blipFill>
        <p:spPr bwMode="auto">
          <a:xfrm>
            <a:off x="3838946" y="1419622"/>
            <a:ext cx="4117429" cy="326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764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67494"/>
            <a:ext cx="8496944" cy="709587"/>
          </a:xfrm>
        </p:spPr>
        <p:txBody>
          <a:bodyPr/>
          <a:lstStyle/>
          <a:p>
            <a:r>
              <a:rPr lang="en-AU" dirty="0" smtClean="0"/>
              <a:t>Reflecting on this session – cultural diversity</a:t>
            </a:r>
            <a:endParaRPr lang="en-AU" dirty="0">
              <a:latin typeface="+mn-lt"/>
            </a:endParaRPr>
          </a:p>
        </p:txBody>
      </p:sp>
      <p:sp>
        <p:nvSpPr>
          <p:cNvPr id="11" name="TextBox 10"/>
          <p:cNvSpPr txBox="1"/>
          <p:nvPr/>
        </p:nvSpPr>
        <p:spPr>
          <a:xfrm>
            <a:off x="395536" y="1009856"/>
            <a:ext cx="4320480" cy="707886"/>
          </a:xfrm>
          <a:prstGeom prst="rect">
            <a:avLst/>
          </a:prstGeom>
          <a:noFill/>
        </p:spPr>
        <p:txBody>
          <a:bodyPr wrap="square" rtlCol="0">
            <a:spAutoFit/>
          </a:bodyPr>
          <a:lstStyle/>
          <a:p>
            <a:pPr indent="1588"/>
            <a:r>
              <a:rPr lang="en-AU" sz="2000" dirty="0" smtClean="0">
                <a:solidFill>
                  <a:schemeClr val="bg1"/>
                </a:solidFill>
                <a:latin typeface="+mj-lt"/>
              </a:rPr>
              <a:t>Has this session given you an understanding of:</a:t>
            </a:r>
            <a:endParaRPr lang="en-AU" dirty="0">
              <a:solidFill>
                <a:schemeClr val="bg1"/>
              </a:solidFill>
            </a:endParaRPr>
          </a:p>
        </p:txBody>
      </p:sp>
      <p:sp>
        <p:nvSpPr>
          <p:cNvPr id="18" name="Rectangle 17"/>
          <p:cNvSpPr/>
          <p:nvPr/>
        </p:nvSpPr>
        <p:spPr>
          <a:xfrm>
            <a:off x="395536" y="1717742"/>
            <a:ext cx="5401377" cy="2982158"/>
          </a:xfrm>
          <a:prstGeom prst="rect">
            <a:avLst/>
          </a:prstGeom>
          <a:solidFill>
            <a:schemeClr val="bg1"/>
          </a:solidFill>
        </p:spPr>
        <p:txBody>
          <a:bodyPr lIns="144000" tIns="144000" rIns="144000" bIns="144000" anchor="ctr">
            <a:noAutofit/>
          </a:bodyPr>
          <a:lstStyle/>
          <a:p>
            <a:pPr marL="569214" indent="-342900" defTabSz="315468">
              <a:spcBef>
                <a:spcPts val="2200"/>
              </a:spcBef>
              <a:buSzPct val="100000"/>
              <a:buFont typeface="Arial" panose="020B0604020202020204" pitchFamily="34" charset="0"/>
              <a:buChar char="•"/>
              <a:defRPr sz="2754"/>
            </a:pPr>
            <a:r>
              <a:rPr lang="en-AU" sz="1900" dirty="0">
                <a:solidFill>
                  <a:srgbClr val="425968"/>
                </a:solidFill>
              </a:rPr>
              <a:t>t</a:t>
            </a:r>
            <a:r>
              <a:rPr lang="en-AU" sz="1900" dirty="0" smtClean="0">
                <a:solidFill>
                  <a:srgbClr val="425968"/>
                </a:solidFill>
              </a:rPr>
              <a:t>he </a:t>
            </a:r>
            <a:r>
              <a:rPr lang="en-AU" sz="1900" dirty="0">
                <a:solidFill>
                  <a:srgbClr val="425968"/>
                </a:solidFill>
              </a:rPr>
              <a:t>challenges and barriers faced by people of diverse language and cultural backgrounds </a:t>
            </a:r>
          </a:p>
          <a:p>
            <a:pPr marL="569214" indent="-342900" defTabSz="315468">
              <a:spcBef>
                <a:spcPts val="2200"/>
              </a:spcBef>
              <a:buSzPct val="100000"/>
              <a:buFont typeface="Arial" panose="020B0604020202020204" pitchFamily="34" charset="0"/>
              <a:buChar char="•"/>
              <a:defRPr sz="2754"/>
            </a:pPr>
            <a:r>
              <a:rPr lang="en-AU" sz="1900" dirty="0">
                <a:solidFill>
                  <a:srgbClr val="425968"/>
                </a:solidFill>
              </a:rPr>
              <a:t>d</a:t>
            </a:r>
            <a:r>
              <a:rPr lang="en-AU" sz="1900" dirty="0" smtClean="0">
                <a:solidFill>
                  <a:srgbClr val="425968"/>
                </a:solidFill>
              </a:rPr>
              <a:t>elivery </a:t>
            </a:r>
            <a:r>
              <a:rPr lang="en-AU" sz="1900" dirty="0">
                <a:solidFill>
                  <a:srgbClr val="425968"/>
                </a:solidFill>
              </a:rPr>
              <a:t>of service to customers from diverse language and cultural backgrounds</a:t>
            </a:r>
          </a:p>
          <a:p>
            <a:pPr marL="569214" indent="-342900" defTabSz="315468">
              <a:spcBef>
                <a:spcPts val="2200"/>
              </a:spcBef>
              <a:buSzPct val="100000"/>
              <a:buFont typeface="Arial" panose="020B0604020202020204" pitchFamily="34" charset="0"/>
              <a:buChar char="•"/>
              <a:defRPr sz="2754"/>
            </a:pPr>
            <a:r>
              <a:rPr lang="en-AU" sz="1900" dirty="0">
                <a:solidFill>
                  <a:srgbClr val="425968"/>
                </a:solidFill>
              </a:rPr>
              <a:t>h</a:t>
            </a:r>
            <a:r>
              <a:rPr lang="en-AU" sz="1900" dirty="0" smtClean="0">
                <a:solidFill>
                  <a:srgbClr val="425968"/>
                </a:solidFill>
              </a:rPr>
              <a:t>ow </a:t>
            </a:r>
            <a:r>
              <a:rPr lang="en-AU" sz="1900" dirty="0">
                <a:solidFill>
                  <a:srgbClr val="425968"/>
                </a:solidFill>
              </a:rPr>
              <a:t>to make adjustments to your communication styles?</a:t>
            </a:r>
          </a:p>
        </p:txBody>
      </p:sp>
      <p:sp>
        <p:nvSpPr>
          <p:cNvPr id="4" name="Footer Placeholder 3"/>
          <p:cNvSpPr>
            <a:spLocks noGrp="1"/>
          </p:cNvSpPr>
          <p:nvPr>
            <p:ph type="ftr" sz="quarter" idx="11"/>
          </p:nvPr>
        </p:nvSpPr>
        <p:spPr>
          <a:xfrm>
            <a:off x="395536" y="4749626"/>
            <a:ext cx="7848872"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5" name="Slide Number Placeholder 4"/>
          <p:cNvSpPr>
            <a:spLocks noGrp="1"/>
          </p:cNvSpPr>
          <p:nvPr>
            <p:ph type="sldNum" sz="quarter" idx="12"/>
          </p:nvPr>
        </p:nvSpPr>
        <p:spPr>
          <a:xfrm>
            <a:off x="7823767" y="4749626"/>
            <a:ext cx="1053480" cy="273844"/>
          </a:xfrm>
        </p:spPr>
        <p:txBody>
          <a:bodyPr/>
          <a:lstStyle/>
          <a:p>
            <a:r>
              <a:rPr lang="en-AU" dirty="0"/>
              <a:t>Slide </a:t>
            </a:r>
            <a:fld id="{4A2A1DA9-8CAF-4BCA-B496-545B076AED2D}" type="slidenum">
              <a:rPr lang="en-AU" smtClean="0"/>
              <a:pPr/>
              <a:t>18</a:t>
            </a:fld>
            <a:endParaRPr lang="en-AU" dirty="0"/>
          </a:p>
        </p:txBody>
      </p:sp>
      <p:pic>
        <p:nvPicPr>
          <p:cNvPr id="9" name="session.png"/>
          <p:cNvPicPr>
            <a:picLocks noChangeAspect="1"/>
          </p:cNvPicPr>
          <p:nvPr/>
        </p:nvPicPr>
        <p:blipFill>
          <a:blip r:embed="rId3">
            <a:extLst/>
          </a:blip>
          <a:stretch>
            <a:fillRect/>
          </a:stretch>
        </p:blipFill>
        <p:spPr>
          <a:xfrm rot="18147255">
            <a:off x="6577161" y="1419622"/>
            <a:ext cx="2493213" cy="2771612"/>
          </a:xfrm>
          <a:prstGeom prst="rect">
            <a:avLst/>
          </a:prstGeom>
          <a:ln w="12700">
            <a:miter lim="400000"/>
          </a:ln>
        </p:spPr>
      </p:pic>
    </p:spTree>
    <p:extLst>
      <p:ext uri="{BB962C8B-B14F-4D97-AF65-F5344CB8AC3E}">
        <p14:creationId xmlns:p14="http://schemas.microsoft.com/office/powerpoint/2010/main" val="2868132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67495"/>
            <a:ext cx="8280920" cy="360040"/>
          </a:xfrm>
        </p:spPr>
        <p:txBody>
          <a:bodyPr/>
          <a:lstStyle/>
          <a:p>
            <a:r>
              <a:rPr lang="en-AU" dirty="0" err="1" smtClean="0"/>
              <a:t>Esa</a:t>
            </a:r>
            <a:r>
              <a:rPr lang="en-AU" dirty="0" smtClean="0"/>
              <a:t> relationship modules</a:t>
            </a:r>
            <a:endParaRPr lang="en-AU" dirty="0">
              <a:latin typeface="+mn-lt"/>
            </a:endParaRPr>
          </a:p>
        </p:txBody>
      </p:sp>
      <p:sp>
        <p:nvSpPr>
          <p:cNvPr id="7" name="TextBox 6"/>
          <p:cNvSpPr txBox="1"/>
          <p:nvPr/>
        </p:nvSpPr>
        <p:spPr>
          <a:xfrm>
            <a:off x="5220072" y="227425"/>
            <a:ext cx="3710410" cy="246221"/>
          </a:xfrm>
          <a:prstGeom prst="rect">
            <a:avLst/>
          </a:prstGeom>
          <a:noFill/>
        </p:spPr>
        <p:txBody>
          <a:bodyPr wrap="square" rtlCol="0">
            <a:spAutoFit/>
          </a:bodyPr>
          <a:lstStyle/>
          <a:p>
            <a:r>
              <a:rPr lang="en-AU" sz="1000" u="sng" dirty="0" smtClean="0">
                <a:hlinkClick r:id="rId3"/>
              </a:rPr>
              <a:t>Click here for the Professional learning website</a:t>
            </a:r>
            <a:endParaRPr lang="en-AU" sz="1000" dirty="0"/>
          </a:p>
        </p:txBody>
      </p:sp>
      <p:graphicFrame>
        <p:nvGraphicFramePr>
          <p:cNvPr id="9" name="Table 8"/>
          <p:cNvGraphicFramePr>
            <a:graphicFrameLocks noGrp="1"/>
          </p:cNvGraphicFramePr>
          <p:nvPr>
            <p:extLst>
              <p:ext uri="{D42A27DB-BD31-4B8C-83A1-F6EECF244321}">
                <p14:modId xmlns:p14="http://schemas.microsoft.com/office/powerpoint/2010/main" val="2937454228"/>
              </p:ext>
            </p:extLst>
          </p:nvPr>
        </p:nvGraphicFramePr>
        <p:xfrm>
          <a:off x="395536" y="654580"/>
          <a:ext cx="8424937" cy="4068000"/>
        </p:xfrm>
        <a:graphic>
          <a:graphicData uri="http://schemas.openxmlformats.org/drawingml/2006/table">
            <a:tbl>
              <a:tblPr bandRow="1">
                <a:tableStyleId>{2D5ABB26-0587-4C30-8999-92F81FD0307C}</a:tableStyleId>
              </a:tblPr>
              <a:tblGrid>
                <a:gridCol w="79208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38260">
                  <a:extLst>
                    <a:ext uri="{9D8B030D-6E8A-4147-A177-3AD203B41FA5}">
                      <a16:colId xmlns:a16="http://schemas.microsoft.com/office/drawing/2014/main" val="20002"/>
                    </a:ext>
                  </a:extLst>
                </a:gridCol>
                <a:gridCol w="2214070">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2016223">
                  <a:extLst>
                    <a:ext uri="{9D8B030D-6E8A-4147-A177-3AD203B41FA5}">
                      <a16:colId xmlns:a16="http://schemas.microsoft.com/office/drawing/2014/main" val="20005"/>
                    </a:ext>
                  </a:extLst>
                </a:gridCol>
              </a:tblGrid>
              <a:tr h="332841">
                <a:tc gridSpan="3">
                  <a:txBody>
                    <a:bodyPr/>
                    <a:lstStyle/>
                    <a:p>
                      <a:pPr algn="ctr"/>
                      <a:r>
                        <a:rPr lang="en-AU" sz="1200" b="1" dirty="0" smtClean="0">
                          <a:solidFill>
                            <a:schemeClr val="bg1"/>
                          </a:solidFill>
                        </a:rPr>
                        <a:t>1.1 Oral communication</a:t>
                      </a:r>
                      <a:endParaRPr lang="en-AU" sz="1200" b="1" dirty="0">
                        <a:solidFill>
                          <a:schemeClr val="bg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1.2 Written communication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1.3 Building relationships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algn="ctr"/>
                      <a:r>
                        <a:rPr lang="en-AU" sz="1200" b="1" dirty="0" smtClean="0">
                          <a:solidFill>
                            <a:schemeClr val="bg1"/>
                          </a:solidFill>
                        </a:rPr>
                        <a:t>1.4 Teamwork</a:t>
                      </a:r>
                      <a:endParaRPr lang="en-AU" sz="12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0"/>
                  </a:ext>
                </a:extLst>
              </a:tr>
              <a:tr h="26337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Face-to-face communication</a:t>
                      </a:r>
                      <a:endParaRPr lang="en-AU" sz="1050" b="1" dirty="0" smtClean="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Communication guidelines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Students as customers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algn="ctr"/>
                      <a:r>
                        <a:rPr lang="en-AU" sz="1050" dirty="0" smtClean="0"/>
                        <a:t>Keeping staff informed</a:t>
                      </a:r>
                      <a:endParaRPr lang="en-AU" sz="1050" b="1"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7135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Quality communication</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1. DoE style</a:t>
                      </a:r>
                      <a:r>
                        <a:rPr lang="en-AU" sz="1100" baseline="0" dirty="0" smtClean="0"/>
                        <a:t> guide</a:t>
                      </a:r>
                      <a:endParaRPr lang="en-AU" sz="11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Supporting students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Keeping</a:t>
                      </a:r>
                      <a:r>
                        <a:rPr lang="en-AU" sz="1000" baseline="0" dirty="0" smtClean="0"/>
                        <a:t> staff informed</a:t>
                      </a:r>
                      <a:endParaRPr lang="en-AU" sz="1000"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r h="2633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Create</a:t>
                      </a:r>
                      <a:r>
                        <a:rPr lang="en-AU" sz="1000" baseline="0" dirty="0" smtClean="0"/>
                        <a:t> a positive image</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2. Written communication</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r>
                        <a:rPr lang="en-AU" sz="1000" dirty="0" smtClean="0"/>
                        <a:t>2. Student wellbeing</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sz="105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3"/>
                  </a:ext>
                </a:extLst>
              </a:tr>
              <a:tr h="4309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3. Develop a customer service</a:t>
                      </a:r>
                      <a:r>
                        <a:rPr lang="en-AU" sz="1050" baseline="0" dirty="0" smtClean="0"/>
                        <a:t> statement</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Digital content - email</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Connecting with customers</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sz="1100" b="1"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47886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Telephone communication</a:t>
                      </a:r>
                      <a:endParaRPr lang="en-AU" sz="105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r>
                        <a:rPr lang="en-AU" sz="1000" dirty="0" smtClean="0"/>
                        <a:t>1. DoE email policy</a:t>
                      </a:r>
                      <a:r>
                        <a:rPr lang="en-AU" sz="1000" baseline="0" dirty="0" smtClean="0"/>
                        <a:t> and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Cultural diversity</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1.5 Promoting the school and its vision</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5"/>
                  </a:ext>
                </a:extLst>
              </a:tr>
              <a:tr h="430980">
                <a:tc gridSpan="3">
                  <a:txBody>
                    <a:bodyPr/>
                    <a:lstStyle/>
                    <a:p>
                      <a:pPr algn="l"/>
                      <a:r>
                        <a:rPr lang="en-AU" sz="1000" dirty="0" smtClean="0"/>
                        <a:t>1. Telephone communication</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r>
                        <a:rPr lang="en-AU" sz="1000" dirty="0" smtClean="0"/>
                        <a:t>2.</a:t>
                      </a:r>
                      <a:r>
                        <a:rPr lang="en-AU" sz="1000" baseline="0" dirty="0" smtClean="0"/>
                        <a:t> Storing school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Aboriginal &amp; Torres Strait Islander customers</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algn="ctr"/>
                      <a:r>
                        <a:rPr lang="en-AU" sz="1050" dirty="0" smtClean="0"/>
                        <a:t>School plan and school culture</a:t>
                      </a:r>
                      <a:endParaRPr lang="en-AU" sz="1050" b="1" dirty="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415019">
                <a:tc gridSpan="3">
                  <a:txBody>
                    <a:bodyPr/>
                    <a:lstStyle/>
                    <a:p>
                      <a:pPr algn="l"/>
                      <a:r>
                        <a:rPr lang="en-AU" sz="1000" dirty="0" smtClean="0"/>
                        <a:t>2. Telephone communication</a:t>
                      </a:r>
                      <a:r>
                        <a:rPr lang="en-AU" sz="1000" baseline="0" dirty="0" smtClean="0"/>
                        <a:t>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r>
                        <a:rPr lang="en-AU" sz="1000" dirty="0" smtClean="0"/>
                        <a:t>3. Structuring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3. Welcoming customers</a:t>
                      </a:r>
                      <a:r>
                        <a:rPr lang="en-AU" sz="1000" baseline="0" dirty="0" smtClean="0"/>
                        <a:t> with disability</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School plan and school culture</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7"/>
                  </a:ext>
                </a:extLst>
              </a:tr>
              <a:tr h="415019">
                <a:tc gridSpan="3">
                  <a:txBody>
                    <a:bodyPr/>
                    <a:lstStyle/>
                    <a:p>
                      <a:pPr algn="ctr"/>
                      <a:r>
                        <a:rPr lang="en-AU" sz="1000" b="1" dirty="0" smtClean="0">
                          <a:solidFill>
                            <a:schemeClr val="tx1">
                              <a:lumMod val="75000"/>
                              <a:lumOff val="25000"/>
                            </a:schemeClr>
                          </a:solidFill>
                        </a:rPr>
                        <a:t>Key to modules</a:t>
                      </a:r>
                      <a:r>
                        <a:rPr lang="en-AU" sz="1000" b="1" baseline="0" dirty="0" smtClean="0">
                          <a:solidFill>
                            <a:schemeClr val="tx1">
                              <a:lumMod val="75000"/>
                              <a:lumOff val="25000"/>
                            </a:schemeClr>
                          </a:solidFill>
                        </a:rPr>
                        <a:t> table</a:t>
                      </a:r>
                      <a:endParaRPr lang="en-AU" sz="1000" b="1" dirty="0">
                        <a:solidFill>
                          <a:schemeClr val="tx1">
                            <a:lumMod val="75000"/>
                            <a:lumOff val="25000"/>
                          </a:schemeClr>
                        </a:solidFill>
                      </a:endParaRPr>
                    </a:p>
                  </a:txBody>
                  <a:tcPr anchor="b">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Digital content - website</a:t>
                      </a:r>
                      <a:endParaRPr lang="en-AU" sz="1000" b="1" dirty="0" smtClean="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4. Customer complaints – role of</a:t>
                      </a:r>
                      <a:r>
                        <a:rPr lang="en-AU" sz="1000" baseline="0" dirty="0" smtClean="0"/>
                        <a:t> SAS staff</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8"/>
                  </a:ext>
                </a:extLst>
              </a:tr>
              <a:tr h="383092">
                <a:tc>
                  <a:txBody>
                    <a:bodyPr/>
                    <a:lstStyle/>
                    <a:p>
                      <a:pPr algn="ctr"/>
                      <a:r>
                        <a:rPr lang="en-AU" sz="800" b="1" dirty="0" smtClean="0">
                          <a:solidFill>
                            <a:schemeClr val="bg1"/>
                          </a:solidFill>
                        </a:rPr>
                        <a:t>Framework</a:t>
                      </a:r>
                      <a:r>
                        <a:rPr lang="en-AU" sz="800" b="1" baseline="0" dirty="0" smtClean="0">
                          <a:solidFill>
                            <a:schemeClr val="bg1"/>
                          </a:solidFill>
                        </a:rPr>
                        <a:t> focus area</a:t>
                      </a:r>
                      <a:endParaRPr lang="en-AU" sz="800" b="1" dirty="0">
                        <a:solidFill>
                          <a:schemeClr val="bg1"/>
                        </a:solidFill>
                      </a:endParaRPr>
                    </a:p>
                  </a:txBody>
                  <a:tcP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800" baseline="0" dirty="0" smtClean="0">
                          <a:solidFill>
                            <a:schemeClr val="tx1">
                              <a:lumMod val="75000"/>
                              <a:lumOff val="25000"/>
                            </a:schemeClr>
                          </a:solidFill>
                        </a:rPr>
                        <a:t>Name of module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AU" sz="800" dirty="0" smtClean="0"/>
                        <a:t>Name</a:t>
                      </a:r>
                      <a:r>
                        <a:rPr lang="en-AU" sz="800" baseline="0" dirty="0" smtClean="0"/>
                        <a:t> of session</a:t>
                      </a:r>
                      <a:endParaRPr lang="en-AU" sz="800" dirty="0"/>
                    </a:p>
                  </a:txBody>
                  <a:tcP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AU" sz="1000" dirty="0" smtClean="0"/>
                        <a:t>1. Keeping your website current</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Customer feedback</a:t>
                      </a:r>
                      <a:endParaRPr lang="en-AU" sz="100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383092">
                <a:tc gridSpan="3">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School website team</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Customer feedback</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Footer Placeholder 2"/>
          <p:cNvSpPr>
            <a:spLocks noGrp="1"/>
          </p:cNvSpPr>
          <p:nvPr>
            <p:ph type="ftr" sz="quarter" idx="11"/>
          </p:nvPr>
        </p:nvSpPr>
        <p:spPr>
          <a:xfrm>
            <a:off x="395536" y="4749626"/>
            <a:ext cx="6840760" cy="273844"/>
          </a:xfrm>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4" name="Slide Number Placeholder 3"/>
          <p:cNvSpPr>
            <a:spLocks noGrp="1"/>
          </p:cNvSpPr>
          <p:nvPr>
            <p:ph type="sldNum" sz="quarter" idx="12"/>
          </p:nvPr>
        </p:nvSpPr>
        <p:spPr>
          <a:xfrm>
            <a:off x="8143265" y="4769296"/>
            <a:ext cx="648072" cy="246798"/>
          </a:xfrm>
        </p:spPr>
        <p:txBody>
          <a:bodyPr/>
          <a:lstStyle/>
          <a:p>
            <a:r>
              <a:rPr lang="en-AU" dirty="0"/>
              <a:t>Slide </a:t>
            </a:r>
            <a:fld id="{4A2A1DA9-8CAF-4BCA-B496-545B076AED2D}" type="slidenum">
              <a:rPr lang="en-AU" smtClean="0"/>
              <a:pPr/>
              <a:t>19</a:t>
            </a:fld>
            <a:endParaRPr lang="en-AU" dirty="0"/>
          </a:p>
        </p:txBody>
      </p:sp>
    </p:spTree>
    <p:extLst>
      <p:ext uri="{BB962C8B-B14F-4D97-AF65-F5344CB8AC3E}">
        <p14:creationId xmlns:p14="http://schemas.microsoft.com/office/powerpoint/2010/main" val="59513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the module</a:t>
            </a:r>
            <a:endParaRPr lang="en-AU" dirty="0"/>
          </a:p>
        </p:txBody>
      </p:sp>
      <p:sp>
        <p:nvSpPr>
          <p:cNvPr id="3" name="Content Placeholder 2"/>
          <p:cNvSpPr>
            <a:spLocks noGrp="1"/>
          </p:cNvSpPr>
          <p:nvPr>
            <p:ph idx="1"/>
          </p:nvPr>
        </p:nvSpPr>
        <p:spPr/>
        <p:txBody>
          <a:bodyPr>
            <a:normAutofit/>
          </a:bodyPr>
          <a:lstStyle/>
          <a:p>
            <a:r>
              <a:rPr lang="en-US" sz="1200" dirty="0"/>
              <a:t>This module contains 4 sessions and has a total delivery time of 2 hours 45 minutes. Resources for this module include:</a:t>
            </a:r>
            <a:endParaRPr lang="en-AU" sz="1200" dirty="0"/>
          </a:p>
          <a:p>
            <a:pPr marL="266700" lvl="0" indent="-171450">
              <a:buFont typeface="Arial" panose="020B0604020202020204" pitchFamily="34" charset="0"/>
              <a:buChar char="•"/>
            </a:pPr>
            <a:r>
              <a:rPr lang="en-US" sz="1200" dirty="0"/>
              <a:t>PowerPoint presentation sessions</a:t>
            </a:r>
            <a:endParaRPr lang="en-AU" sz="1200" dirty="0"/>
          </a:p>
          <a:p>
            <a:pPr marL="447675"/>
            <a:r>
              <a:rPr lang="en-AU" sz="1200" dirty="0"/>
              <a:t>Session 1 - Cultural Diversity – 60 minutes</a:t>
            </a:r>
          </a:p>
          <a:p>
            <a:pPr marL="447675"/>
            <a:r>
              <a:rPr lang="en-AU" sz="1200" dirty="0"/>
              <a:t>Session 2 - Aboriginal &amp; Torres Strait Islander customers – 30 minutes</a:t>
            </a:r>
          </a:p>
          <a:p>
            <a:pPr marL="447675"/>
            <a:r>
              <a:rPr lang="en-AU" sz="1200" dirty="0"/>
              <a:t>Session 3 - Welcoming customers with a disability – 40 minutes</a:t>
            </a:r>
          </a:p>
          <a:p>
            <a:pPr marL="447675"/>
            <a:r>
              <a:rPr lang="en-AU" sz="1200" dirty="0"/>
              <a:t>Session 4 - Customer complaints role of SAS staff – 35 minutes</a:t>
            </a:r>
          </a:p>
          <a:p>
            <a:pPr marL="266700" lvl="0" indent="-171450">
              <a:buFont typeface="Arial" panose="020B0604020202020204" pitchFamily="34" charset="0"/>
              <a:buChar char="•"/>
            </a:pPr>
            <a:r>
              <a:rPr lang="en-US" sz="1200" dirty="0" smtClean="0"/>
              <a:t>Presenter </a:t>
            </a:r>
            <a:r>
              <a:rPr lang="en-US" sz="1200" dirty="0"/>
              <a:t>notes with pre-reading and guidelines to successfully deliver sessions</a:t>
            </a:r>
            <a:endParaRPr lang="en-AU" sz="1200" dirty="0"/>
          </a:p>
          <a:p>
            <a:pPr marL="266700" indent="-171450">
              <a:buFont typeface="Arial" panose="020B0604020202020204" pitchFamily="34" charset="0"/>
              <a:buChar char="•"/>
            </a:pPr>
            <a:r>
              <a:rPr lang="en-US" sz="1200" dirty="0"/>
              <a:t>H</a:t>
            </a:r>
            <a:r>
              <a:rPr lang="en-US" sz="1200" dirty="0" smtClean="0"/>
              <a:t>andouts </a:t>
            </a:r>
            <a:r>
              <a:rPr lang="en-US" sz="1200" dirty="0"/>
              <a:t>and activities</a:t>
            </a:r>
            <a:endParaRPr lang="en-AU" sz="1200" dirty="0"/>
          </a:p>
        </p:txBody>
      </p:sp>
      <p:sp>
        <p:nvSpPr>
          <p:cNvPr id="7" name="Content Placeholder 2"/>
          <p:cNvSpPr txBox="1">
            <a:spLocks/>
          </p:cNvSpPr>
          <p:nvPr/>
        </p:nvSpPr>
        <p:spPr>
          <a:xfrm>
            <a:off x="6581328" y="627534"/>
            <a:ext cx="2232248"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Purpose</a:t>
            </a:r>
            <a:endParaRPr lang="en-AU" sz="1800" b="1" dirty="0" smtClean="0">
              <a:solidFill>
                <a:schemeClr val="bg1"/>
              </a:solidFill>
            </a:endParaRPr>
          </a:p>
          <a:p>
            <a:r>
              <a:rPr lang="en-US" sz="1800" dirty="0" smtClean="0">
                <a:solidFill>
                  <a:schemeClr val="bg1"/>
                </a:solidFill>
              </a:rPr>
              <a:t>This module is one of a series of modules which have been developed to support the implementation of the Excellence in School Administration Framework</a:t>
            </a:r>
            <a:endParaRPr lang="en-AU" sz="1800" dirty="0">
              <a:solidFill>
                <a:schemeClr val="bg1"/>
              </a:solidFill>
            </a:endParaRPr>
          </a:p>
        </p:txBody>
      </p:sp>
      <p:sp>
        <p:nvSpPr>
          <p:cNvPr id="5" name="Footer Placeholder 4"/>
          <p:cNvSpPr>
            <a:spLocks noGrp="1"/>
          </p:cNvSpPr>
          <p:nvPr>
            <p:ph type="ftr" sz="quarter" idx="11"/>
          </p:nvPr>
        </p:nvSpPr>
        <p:spPr>
          <a:xfrm>
            <a:off x="427860" y="4498938"/>
            <a:ext cx="7744540" cy="435496"/>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244408" y="4564818"/>
            <a:ext cx="792088" cy="369616"/>
          </a:xfrm>
        </p:spPr>
        <p:txBody>
          <a:bodyPr/>
          <a:lstStyle/>
          <a:p>
            <a:r>
              <a:rPr lang="en-AU" dirty="0">
                <a:solidFill>
                  <a:schemeClr val="bg1"/>
                </a:solidFill>
              </a:rPr>
              <a:t>Slide </a:t>
            </a:r>
            <a:fld id="{4A2A1DA9-8CAF-4BCA-B496-545B076AED2D}" type="slidenum">
              <a:rPr lang="en-AU" smtClean="0">
                <a:solidFill>
                  <a:schemeClr val="bg1"/>
                </a:solidFill>
              </a:rPr>
              <a:pPr/>
              <a:t>2</a:t>
            </a:fld>
            <a:endParaRPr lang="en-AU" dirty="0">
              <a:solidFill>
                <a:schemeClr val="bg1"/>
              </a:solidFill>
            </a:endParaRPr>
          </a:p>
        </p:txBody>
      </p:sp>
    </p:spTree>
    <p:extLst>
      <p:ext uri="{BB962C8B-B14F-4D97-AF65-F5344CB8AC3E}">
        <p14:creationId xmlns:p14="http://schemas.microsoft.com/office/powerpoint/2010/main" val="3124572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Professional development</a:t>
            </a:r>
            <a:endParaRPr lang="en-AU" dirty="0">
              <a:latin typeface="+mn-lt"/>
            </a:endParaRPr>
          </a:p>
        </p:txBody>
      </p:sp>
      <p:sp>
        <p:nvSpPr>
          <p:cNvPr id="8" name="Content Placeholder 7"/>
          <p:cNvSpPr>
            <a:spLocks noGrp="1"/>
          </p:cNvSpPr>
          <p:nvPr>
            <p:ph idx="1"/>
          </p:nvPr>
        </p:nvSpPr>
        <p:spPr>
          <a:xfrm>
            <a:off x="395536" y="1200150"/>
            <a:ext cx="4032448" cy="3399813"/>
          </a:xfrm>
        </p:spPr>
        <p:txBody>
          <a:bodyPr>
            <a:noAutofit/>
          </a:bodyPr>
          <a:lstStyle/>
          <a:p>
            <a:pPr marL="0" lvl="2" indent="0">
              <a:buNone/>
            </a:pPr>
            <a:r>
              <a:rPr lang="en-AU" sz="1800" dirty="0" smtClean="0"/>
              <a:t>SAS staff Reference Group (SRG)</a:t>
            </a:r>
          </a:p>
          <a:p>
            <a:pPr marL="0" lvl="2" indent="0">
              <a:buNone/>
            </a:pPr>
            <a:r>
              <a:rPr lang="en-AU" sz="1800" dirty="0" smtClean="0"/>
              <a:t>Professional learning calendar </a:t>
            </a:r>
          </a:p>
          <a:p>
            <a:pPr marL="0" lvl="2" indent="0">
              <a:buNone/>
            </a:pPr>
            <a:endParaRPr lang="en-AU" sz="1800" dirty="0"/>
          </a:p>
          <a:p>
            <a:pPr marL="0" lvl="2" indent="0">
              <a:buNone/>
            </a:pPr>
            <a:endParaRPr lang="en-AU" sz="1800" dirty="0" smtClean="0"/>
          </a:p>
          <a:p>
            <a:pPr marL="0" lvl="2" indent="0">
              <a:buNone/>
            </a:pPr>
            <a:r>
              <a:rPr lang="en-AU" sz="1800" dirty="0"/>
              <a:t>Thank you </a:t>
            </a:r>
          </a:p>
          <a:p>
            <a:pPr marL="0" lvl="2" indent="0">
              <a:buNone/>
            </a:pPr>
            <a:r>
              <a:rPr lang="en-AU" sz="1800" dirty="0"/>
              <a:t>for participating in this session</a:t>
            </a:r>
          </a:p>
          <a:p>
            <a:pPr marL="0" lvl="2" indent="0">
              <a:buNone/>
            </a:pPr>
            <a:endParaRPr lang="en-AU" sz="1800" dirty="0"/>
          </a:p>
        </p:txBody>
      </p:sp>
      <p:pic>
        <p:nvPicPr>
          <p:cNvPr id="1026" name="Picture 2" descr="Screen capture from SAS Staff Reference Group Professional Learning Calendar"/>
          <p:cNvPicPr>
            <a:picLocks noChangeAspect="1" noChangeArrowheads="1"/>
          </p:cNvPicPr>
          <p:nvPr/>
        </p:nvPicPr>
        <p:blipFill rotWithShape="1">
          <a:blip r:embed="rId3">
            <a:extLst>
              <a:ext uri="{28A0092B-C50C-407E-A947-70E740481C1C}">
                <a14:useLocalDpi xmlns:a14="http://schemas.microsoft.com/office/drawing/2010/main" val="0"/>
              </a:ext>
            </a:extLst>
          </a:blip>
          <a:srcRect t="1416" r="811"/>
          <a:stretch/>
        </p:blipFill>
        <p:spPr bwMode="auto">
          <a:xfrm>
            <a:off x="3923928" y="1234234"/>
            <a:ext cx="4785424" cy="336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95536" y="4749626"/>
            <a:ext cx="6984776" cy="273844"/>
          </a:xfrm>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172400" y="4749626"/>
            <a:ext cx="576064" cy="273844"/>
          </a:xfrm>
        </p:spPr>
        <p:txBody>
          <a:bodyPr/>
          <a:lstStyle/>
          <a:p>
            <a:r>
              <a:rPr lang="en-AU" dirty="0"/>
              <a:t>Slide </a:t>
            </a:r>
            <a:fld id="{4A2A1DA9-8CAF-4BCA-B496-545B076AED2D}" type="slidenum">
              <a:rPr lang="en-AU" smtClean="0"/>
              <a:pPr/>
              <a:t>20</a:t>
            </a:fld>
            <a:endParaRPr lang="en-AU" dirty="0"/>
          </a:p>
        </p:txBody>
      </p:sp>
    </p:spTree>
    <p:extLst>
      <p:ext uri="{BB962C8B-B14F-4D97-AF65-F5344CB8AC3E}">
        <p14:creationId xmlns:p14="http://schemas.microsoft.com/office/powerpoint/2010/main" val="6653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delivery</a:t>
            </a:r>
            <a:endParaRPr lang="en-AU" dirty="0"/>
          </a:p>
        </p:txBody>
      </p:sp>
      <p:sp>
        <p:nvSpPr>
          <p:cNvPr id="3" name="Content Placeholder 2"/>
          <p:cNvSpPr>
            <a:spLocks noGrp="1"/>
          </p:cNvSpPr>
          <p:nvPr>
            <p:ph idx="1"/>
          </p:nvPr>
        </p:nvSpPr>
        <p:spPr>
          <a:xfrm>
            <a:off x="395536" y="1200150"/>
            <a:ext cx="5760640" cy="3531839"/>
          </a:xfrm>
        </p:spPr>
        <p:txBody>
          <a:bodyPr>
            <a:normAutofit/>
          </a:bodyPr>
          <a:lstStyle/>
          <a:p>
            <a:r>
              <a:rPr lang="en-US" sz="1200" dirty="0" smtClean="0"/>
              <a:t>This </a:t>
            </a:r>
            <a:r>
              <a:rPr lang="en-US" sz="1200" dirty="0"/>
              <a:t>module can be completed in the following manner:</a:t>
            </a:r>
            <a:endParaRPr lang="en-AU" sz="1200" dirty="0"/>
          </a:p>
          <a:p>
            <a:pPr marL="361950" lvl="0" indent="-171450">
              <a:buFont typeface="Arial" panose="020B0604020202020204" pitchFamily="34" charset="0"/>
              <a:buChar char="•"/>
            </a:pPr>
            <a:r>
              <a:rPr lang="en-US" sz="1200" b="1" dirty="0" smtClean="0"/>
              <a:t>Presentation </a:t>
            </a:r>
            <a:r>
              <a:rPr lang="en-US" sz="1200" b="1" dirty="0"/>
              <a:t>style </a:t>
            </a:r>
            <a:r>
              <a:rPr lang="en-US" sz="1200" dirty="0"/>
              <a:t>– facilitator follows notes/slides and works through activities in a group setting</a:t>
            </a:r>
            <a:endParaRPr lang="en-AU" sz="1200" dirty="0"/>
          </a:p>
          <a:p>
            <a:pPr marL="361950" lvl="0" indent="-171450">
              <a:buFont typeface="Arial" panose="020B0604020202020204" pitchFamily="34" charset="0"/>
              <a:buChar char="•"/>
            </a:pPr>
            <a:r>
              <a:rPr lang="en-US" sz="1200" b="1" dirty="0"/>
              <a:t>I</a:t>
            </a:r>
            <a:r>
              <a:rPr lang="en-US" sz="1200" b="1" dirty="0" smtClean="0"/>
              <a:t>ndependently</a:t>
            </a:r>
            <a:r>
              <a:rPr lang="en-US" sz="1200" dirty="0" smtClean="0"/>
              <a:t> </a:t>
            </a:r>
            <a:r>
              <a:rPr lang="en-US" sz="1200" dirty="0"/>
              <a:t>– individual follows slides, notes and works through learning tasks and activities.</a:t>
            </a:r>
            <a:endParaRPr lang="en-AU" sz="1200" dirty="0"/>
          </a:p>
          <a:p>
            <a:r>
              <a:rPr lang="en-US" sz="1200" dirty="0" smtClean="0"/>
              <a:t>To </a:t>
            </a:r>
            <a:r>
              <a:rPr lang="en-US" sz="1200" dirty="0"/>
              <a:t>ensure the delivery meets the needs of your audience presenter should consider the following:</a:t>
            </a:r>
            <a:endParaRPr lang="en-AU" sz="1200" dirty="0"/>
          </a:p>
          <a:p>
            <a:pPr marL="361950" lvl="0" indent="-171450">
              <a:buFont typeface="Arial" panose="020B0604020202020204" pitchFamily="34" charset="0"/>
              <a:buChar char="•"/>
            </a:pPr>
            <a:r>
              <a:rPr lang="en-AU" sz="1200" b="1" dirty="0"/>
              <a:t>F</a:t>
            </a:r>
            <a:r>
              <a:rPr lang="en-AU" sz="1200" b="1" dirty="0" smtClean="0"/>
              <a:t>or </a:t>
            </a:r>
            <a:r>
              <a:rPr lang="en-AU" sz="1200" b="1" dirty="0"/>
              <a:t>internal presentations (to own staff)</a:t>
            </a:r>
            <a:r>
              <a:rPr lang="en-AU" sz="1200" dirty="0"/>
              <a:t> prior to presenting the session assess your knowledge of each participant’s experience in this topic, adjust notes and resources where necessary</a:t>
            </a:r>
          </a:p>
          <a:p>
            <a:pPr marL="361950" indent="-171450">
              <a:buFont typeface="Arial" panose="020B0604020202020204" pitchFamily="34" charset="0"/>
              <a:buChar char="•"/>
            </a:pPr>
            <a:r>
              <a:rPr lang="en-AU" sz="1200" b="1" dirty="0"/>
              <a:t>F</a:t>
            </a:r>
            <a:r>
              <a:rPr lang="en-AU" sz="1200" b="1" dirty="0" smtClean="0"/>
              <a:t>or </a:t>
            </a:r>
            <a:r>
              <a:rPr lang="en-AU" sz="1200" b="1" dirty="0"/>
              <a:t>external presentations</a:t>
            </a:r>
            <a:r>
              <a:rPr lang="en-AU" sz="1200" dirty="0"/>
              <a:t> at the commencement of the session ask participants to introduce themselves and briefly explain their reasons for attending, adjust notes and resources where necessary</a:t>
            </a:r>
          </a:p>
        </p:txBody>
      </p:sp>
      <p:sp>
        <p:nvSpPr>
          <p:cNvPr id="7" name="Content Placeholder 2"/>
          <p:cNvSpPr txBox="1">
            <a:spLocks/>
          </p:cNvSpPr>
          <p:nvPr/>
        </p:nvSpPr>
        <p:spPr>
          <a:xfrm>
            <a:off x="6540946" y="627534"/>
            <a:ext cx="2151856"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Audience</a:t>
            </a:r>
            <a:endParaRPr lang="en-AU" sz="1800" b="1" dirty="0" smtClean="0">
              <a:solidFill>
                <a:schemeClr val="bg1"/>
              </a:solidFill>
            </a:endParaRPr>
          </a:p>
          <a:p>
            <a:r>
              <a:rPr lang="en-US" sz="1800" dirty="0">
                <a:solidFill>
                  <a:schemeClr val="bg1"/>
                </a:solidFill>
              </a:rPr>
              <a:t>Key audience is the front office administration staff,  however it is a useful resource for all non-teaching staff in schools.</a:t>
            </a:r>
            <a:endParaRPr lang="en-AU" sz="1800" dirty="0">
              <a:solidFill>
                <a:schemeClr val="bg1"/>
              </a:solidFill>
            </a:endParaRPr>
          </a:p>
        </p:txBody>
      </p:sp>
      <p:sp>
        <p:nvSpPr>
          <p:cNvPr id="5" name="Footer Placeholder 4"/>
          <p:cNvSpPr>
            <a:spLocks noGrp="1"/>
          </p:cNvSpPr>
          <p:nvPr>
            <p:ph type="ftr" sz="quarter" idx="11"/>
          </p:nvPr>
        </p:nvSpPr>
        <p:spPr>
          <a:xfrm>
            <a:off x="395536" y="4749626"/>
            <a:ext cx="6624736" cy="273844"/>
          </a:xfrm>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7956376" y="4731989"/>
            <a:ext cx="576064" cy="273844"/>
          </a:xfrm>
        </p:spPr>
        <p:txBody>
          <a:bodyPr/>
          <a:lstStyle/>
          <a:p>
            <a:r>
              <a:rPr lang="en-AU" dirty="0" smtClean="0"/>
              <a:t>Slide </a:t>
            </a:r>
            <a:fld id="{4A2A1DA9-8CAF-4BCA-B496-545B076AED2D}" type="slidenum">
              <a:rPr lang="en-AU" smtClean="0"/>
              <a:pPr/>
              <a:t>3</a:t>
            </a:fld>
            <a:endParaRPr lang="en-AU" dirty="0"/>
          </a:p>
        </p:txBody>
      </p:sp>
    </p:spTree>
    <p:extLst>
      <p:ext uri="{BB962C8B-B14F-4D97-AF65-F5344CB8AC3E}">
        <p14:creationId xmlns:p14="http://schemas.microsoft.com/office/powerpoint/2010/main" val="120393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267494"/>
            <a:ext cx="8820471" cy="709587"/>
          </a:xfrm>
        </p:spPr>
        <p:txBody>
          <a:bodyPr/>
          <a:lstStyle/>
          <a:p>
            <a:r>
              <a:rPr lang="en-AU" sz="2200" dirty="0" smtClean="0"/>
              <a:t>Outcome of the module – connecting with customers</a:t>
            </a:r>
            <a:endParaRPr lang="en-AU" sz="2200" dirty="0">
              <a:latin typeface="+mn-lt"/>
            </a:endParaRPr>
          </a:p>
        </p:txBody>
      </p:sp>
      <p:sp>
        <p:nvSpPr>
          <p:cNvPr id="11" name="TextBox 10"/>
          <p:cNvSpPr txBox="1"/>
          <p:nvPr/>
        </p:nvSpPr>
        <p:spPr>
          <a:xfrm>
            <a:off x="4355976" y="1382435"/>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module, participants should be able to:</a:t>
            </a:r>
            <a:endParaRPr lang="en-AU" dirty="0">
              <a:solidFill>
                <a:schemeClr val="bg1"/>
              </a:solidFill>
            </a:endParaRPr>
          </a:p>
        </p:txBody>
      </p:sp>
      <p:sp>
        <p:nvSpPr>
          <p:cNvPr id="18" name="Rectangle 17"/>
          <p:cNvSpPr/>
          <p:nvPr/>
        </p:nvSpPr>
        <p:spPr>
          <a:xfrm>
            <a:off x="4321257" y="2499742"/>
            <a:ext cx="4572000" cy="1350742"/>
          </a:xfrm>
          <a:prstGeom prst="rect">
            <a:avLst/>
          </a:prstGeom>
          <a:solidFill>
            <a:schemeClr val="bg1"/>
          </a:solidFill>
        </p:spPr>
        <p:txBody>
          <a:bodyPr lIns="144000" tIns="144000" rIns="144000" bIns="144000" anchor="ctr">
            <a:noAutofit/>
          </a:bodyPr>
          <a:lstStyle/>
          <a:p>
            <a:endParaRPr lang="en-AU" dirty="0" smtClean="0">
              <a:solidFill>
                <a:srgbClr val="425968"/>
              </a:solidFill>
            </a:endParaRPr>
          </a:p>
          <a:p>
            <a:pPr marL="285750" indent="-285750">
              <a:buFont typeface="Arial" panose="020B0604020202020204" pitchFamily="34" charset="0"/>
              <a:buChar char="•"/>
            </a:pPr>
            <a:r>
              <a:rPr lang="en-AU" dirty="0" smtClean="0">
                <a:solidFill>
                  <a:srgbClr val="425968"/>
                </a:solidFill>
              </a:rPr>
              <a:t>describe </a:t>
            </a:r>
            <a:r>
              <a:rPr lang="en-AU" dirty="0">
                <a:solidFill>
                  <a:srgbClr val="425968"/>
                </a:solidFill>
              </a:rPr>
              <a:t>strategies which build positive relationships with customers and apply these to develop relationships that are authentic and supportive.</a:t>
            </a:r>
          </a:p>
          <a:p>
            <a:endParaRPr lang="en-AU" dirty="0">
              <a:solidFill>
                <a:schemeClr val="tx2"/>
              </a:solidFill>
            </a:endParaRPr>
          </a:p>
        </p:txBody>
      </p:sp>
      <p:sp>
        <p:nvSpPr>
          <p:cNvPr id="4" name="Footer Placeholder 3"/>
          <p:cNvSpPr>
            <a:spLocks noGrp="1"/>
          </p:cNvSpPr>
          <p:nvPr>
            <p:ph type="ftr" sz="quarter" idx="11"/>
          </p:nvPr>
        </p:nvSpPr>
        <p:spPr>
          <a:xfrm>
            <a:off x="432825" y="4694262"/>
            <a:ext cx="7776864"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5" name="Slide Number Placeholder 4"/>
          <p:cNvSpPr>
            <a:spLocks noGrp="1"/>
          </p:cNvSpPr>
          <p:nvPr>
            <p:ph type="sldNum" sz="quarter" idx="12"/>
          </p:nvPr>
        </p:nvSpPr>
        <p:spPr>
          <a:xfrm>
            <a:off x="8172400" y="4731990"/>
            <a:ext cx="648072" cy="198388"/>
          </a:xfrm>
        </p:spPr>
        <p:txBody>
          <a:bodyPr/>
          <a:lstStyle/>
          <a:p>
            <a:r>
              <a:rPr lang="en-AU" dirty="0" smtClean="0"/>
              <a:t>Slide  </a:t>
            </a:r>
            <a:fld id="{4A2A1DA9-8CAF-4BCA-B496-545B076AED2D}" type="slidenum">
              <a:rPr lang="en-AU" smtClean="0"/>
              <a:pPr/>
              <a:t>4</a:t>
            </a:fld>
            <a:endParaRPr lang="en-AU" dirty="0"/>
          </a:p>
        </p:txBody>
      </p:sp>
      <p:pic>
        <p:nvPicPr>
          <p:cNvPr id="28" name="circle-arrow2.png" descr="Three quarter circle with arrow pointing towards text"/>
          <p:cNvPicPr>
            <a:picLocks noChangeAspect="1"/>
          </p:cNvPicPr>
          <p:nvPr/>
        </p:nvPicPr>
        <p:blipFill>
          <a:blip r:embed="rId3">
            <a:extLst/>
          </a:blip>
          <a:stretch>
            <a:fillRect/>
          </a:stretch>
        </p:blipFill>
        <p:spPr>
          <a:xfrm>
            <a:off x="580191" y="1382435"/>
            <a:ext cx="2651885" cy="2629475"/>
          </a:xfrm>
          <a:prstGeom prst="rect">
            <a:avLst/>
          </a:prstGeom>
          <a:ln w="12700">
            <a:miter lim="400000"/>
          </a:ln>
        </p:spPr>
      </p:pic>
    </p:spTree>
    <p:extLst>
      <p:ext uri="{BB962C8B-B14F-4D97-AF65-F5344CB8AC3E}">
        <p14:creationId xmlns:p14="http://schemas.microsoft.com/office/powerpoint/2010/main" val="140185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Outcome of this session – cultural diversity</a:t>
            </a:r>
            <a:endParaRPr lang="en-AU" dirty="0">
              <a:latin typeface="+mn-lt"/>
            </a:endParaRPr>
          </a:p>
        </p:txBody>
      </p:sp>
      <p:sp>
        <p:nvSpPr>
          <p:cNvPr id="11" name="TextBox 10"/>
          <p:cNvSpPr txBox="1"/>
          <p:nvPr/>
        </p:nvSpPr>
        <p:spPr>
          <a:xfrm>
            <a:off x="3491880" y="1059582"/>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session participants should be able to:</a:t>
            </a:r>
            <a:endParaRPr lang="en-AU" dirty="0">
              <a:solidFill>
                <a:schemeClr val="bg1"/>
              </a:solidFill>
            </a:endParaRPr>
          </a:p>
        </p:txBody>
      </p:sp>
      <p:sp>
        <p:nvSpPr>
          <p:cNvPr id="18" name="Rectangle 17"/>
          <p:cNvSpPr/>
          <p:nvPr/>
        </p:nvSpPr>
        <p:spPr>
          <a:xfrm>
            <a:off x="3444148" y="1767468"/>
            <a:ext cx="5401377" cy="2982158"/>
          </a:xfrm>
          <a:prstGeom prst="rect">
            <a:avLst/>
          </a:prstGeom>
          <a:solidFill>
            <a:schemeClr val="bg1"/>
          </a:solidFill>
        </p:spPr>
        <p:txBody>
          <a:bodyPr lIns="144000" tIns="144000" rIns="144000" bIns="144000" anchor="ctr">
            <a:noAutofit/>
          </a:bodyPr>
          <a:lstStyle/>
          <a:p>
            <a:pPr marL="285750" indent="-285750">
              <a:buFont typeface="Arial" panose="020B0604020202020204" pitchFamily="34" charset="0"/>
              <a:buChar char="•"/>
            </a:pPr>
            <a:r>
              <a:rPr lang="en-AU" dirty="0">
                <a:solidFill>
                  <a:schemeClr val="tx2"/>
                </a:solidFill>
              </a:rPr>
              <a:t>u</a:t>
            </a:r>
            <a:r>
              <a:rPr lang="en-AU" dirty="0" smtClean="0">
                <a:solidFill>
                  <a:schemeClr val="tx2"/>
                </a:solidFill>
              </a:rPr>
              <a:t>nderstand the challenges and barriers faced by people of diverse language and cultural background</a:t>
            </a:r>
          </a:p>
          <a:p>
            <a:pPr marL="285750" indent="-285750">
              <a:buFont typeface="Arial" panose="020B0604020202020204" pitchFamily="34" charset="0"/>
              <a:buChar char="•"/>
            </a:pPr>
            <a:endParaRPr lang="en-AU" dirty="0" smtClean="0">
              <a:solidFill>
                <a:schemeClr val="tx2"/>
              </a:solidFill>
            </a:endParaRPr>
          </a:p>
          <a:p>
            <a:pPr marL="285750" indent="-285750">
              <a:buFont typeface="Arial" panose="020B0604020202020204" pitchFamily="34" charset="0"/>
              <a:buChar char="•"/>
            </a:pPr>
            <a:r>
              <a:rPr lang="en-AU" dirty="0">
                <a:solidFill>
                  <a:schemeClr val="tx2"/>
                </a:solidFill>
              </a:rPr>
              <a:t>u</a:t>
            </a:r>
            <a:r>
              <a:rPr lang="en-AU" dirty="0" smtClean="0">
                <a:solidFill>
                  <a:schemeClr val="tx2"/>
                </a:solidFill>
              </a:rPr>
              <a:t>nderstand delivery of service to customers from diverse languages and cultural backgrounds</a:t>
            </a:r>
          </a:p>
          <a:p>
            <a:pPr marL="285750" indent="-285750">
              <a:buFont typeface="Arial" panose="020B0604020202020204" pitchFamily="34" charset="0"/>
              <a:buChar char="•"/>
            </a:pPr>
            <a:endParaRPr lang="en-AU" dirty="0" smtClean="0">
              <a:solidFill>
                <a:schemeClr val="tx2"/>
              </a:solidFill>
            </a:endParaRPr>
          </a:p>
          <a:p>
            <a:pPr marL="285750" indent="-285750">
              <a:buFont typeface="Arial" panose="020B0604020202020204" pitchFamily="34" charset="0"/>
              <a:buChar char="•"/>
            </a:pPr>
            <a:r>
              <a:rPr lang="en-AU" dirty="0" smtClean="0">
                <a:solidFill>
                  <a:schemeClr val="tx2"/>
                </a:solidFill>
              </a:rPr>
              <a:t>build the capacity to make adjustments to their communication styles.</a:t>
            </a:r>
            <a:endParaRPr lang="en-AU" dirty="0">
              <a:solidFill>
                <a:schemeClr val="tx2"/>
              </a:solidFill>
            </a:endParaRPr>
          </a:p>
        </p:txBody>
      </p:sp>
      <p:sp>
        <p:nvSpPr>
          <p:cNvPr id="4" name="Footer Placeholder 3"/>
          <p:cNvSpPr>
            <a:spLocks noGrp="1"/>
          </p:cNvSpPr>
          <p:nvPr>
            <p:ph type="ftr" sz="quarter" idx="11"/>
          </p:nvPr>
        </p:nvSpPr>
        <p:spPr>
          <a:xfrm>
            <a:off x="395536" y="4749626"/>
            <a:ext cx="7920880"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5" name="Slide Number Placeholder 4"/>
          <p:cNvSpPr>
            <a:spLocks noGrp="1"/>
          </p:cNvSpPr>
          <p:nvPr>
            <p:ph type="sldNum" sz="quarter" idx="12"/>
          </p:nvPr>
        </p:nvSpPr>
        <p:spPr>
          <a:xfrm>
            <a:off x="8053437" y="4749626"/>
            <a:ext cx="792088" cy="273844"/>
          </a:xfrm>
        </p:spPr>
        <p:txBody>
          <a:bodyPr/>
          <a:lstStyle/>
          <a:p>
            <a:r>
              <a:rPr lang="en-AU" dirty="0" smtClean="0"/>
              <a:t>Slide  </a:t>
            </a:r>
            <a:fld id="{4A2A1DA9-8CAF-4BCA-B496-545B076AED2D}" type="slidenum">
              <a:rPr lang="en-AU" smtClean="0"/>
              <a:pPr/>
              <a:t>5</a:t>
            </a:fld>
            <a:endParaRPr lang="en-AU" dirty="0"/>
          </a:p>
        </p:txBody>
      </p:sp>
      <p:pic>
        <p:nvPicPr>
          <p:cNvPr id="9" name="session.png" descr="Triangle pointing towards text"/>
          <p:cNvPicPr>
            <a:picLocks noChangeAspect="1"/>
          </p:cNvPicPr>
          <p:nvPr/>
        </p:nvPicPr>
        <p:blipFill>
          <a:blip r:embed="rId3">
            <a:extLst/>
          </a:blip>
          <a:stretch>
            <a:fillRect/>
          </a:stretch>
        </p:blipFill>
        <p:spPr>
          <a:xfrm>
            <a:off x="362082" y="1409203"/>
            <a:ext cx="2493213" cy="2771612"/>
          </a:xfrm>
          <a:prstGeom prst="rect">
            <a:avLst/>
          </a:prstGeom>
          <a:ln w="12700">
            <a:miter lim="400000"/>
          </a:ln>
        </p:spPr>
      </p:pic>
    </p:spTree>
    <p:extLst>
      <p:ext uri="{BB962C8B-B14F-4D97-AF65-F5344CB8AC3E}">
        <p14:creationId xmlns:p14="http://schemas.microsoft.com/office/powerpoint/2010/main" val="42073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Communication challenges in schools</a:t>
            </a:r>
            <a:endParaRPr lang="en-AU" dirty="0">
              <a:latin typeface="+mn-lt"/>
            </a:endParaRPr>
          </a:p>
        </p:txBody>
      </p:sp>
      <p:pic>
        <p:nvPicPr>
          <p:cNvPr id="9" name="image1.png" descr="Cut open apple edited to show the insides of an orange"/>
          <p:cNvPicPr>
            <a:picLocks noGrp="1" noChangeAspect="1"/>
          </p:cNvPicPr>
          <p:nvPr>
            <p:ph idx="1"/>
          </p:nvPr>
        </p:nvPicPr>
        <p:blipFill>
          <a:blip r:embed="rId3">
            <a:extLst/>
          </a:blip>
          <a:srcRect l="18791" r="24912"/>
          <a:stretch>
            <a:fillRect/>
          </a:stretch>
        </p:blipFill>
        <p:spPr>
          <a:xfrm>
            <a:off x="1840476" y="1088745"/>
            <a:ext cx="4891764" cy="3249402"/>
          </a:xfrm>
          <a:prstGeom prst="rect">
            <a:avLst/>
          </a:prstGeom>
          <a:ln w="12700">
            <a:miter lim="400000"/>
          </a:ln>
        </p:spPr>
      </p:pic>
      <p:sp>
        <p:nvSpPr>
          <p:cNvPr id="10" name="Rectangle 9"/>
          <p:cNvSpPr/>
          <p:nvPr/>
        </p:nvSpPr>
        <p:spPr>
          <a:xfrm>
            <a:off x="399976" y="4208727"/>
            <a:ext cx="6840760" cy="276999"/>
          </a:xfrm>
          <a:prstGeom prst="rect">
            <a:avLst/>
          </a:prstGeom>
        </p:spPr>
        <p:txBody>
          <a:bodyPr wrap="square">
            <a:spAutoFit/>
          </a:bodyPr>
          <a:lstStyle/>
          <a:p>
            <a:pPr algn="l"/>
            <a:r>
              <a:rPr lang="en-AU" sz="1200" u="sng" dirty="0" smtClean="0">
                <a:hlinkClick r:id="rId4"/>
              </a:rPr>
              <a:t>Click here for the DoE multicultural education policy</a:t>
            </a:r>
            <a:endParaRPr lang="en-AU" sz="1200" dirty="0"/>
          </a:p>
        </p:txBody>
      </p:sp>
      <p:sp>
        <p:nvSpPr>
          <p:cNvPr id="5" name="Footer Placeholder 4"/>
          <p:cNvSpPr>
            <a:spLocks noGrp="1"/>
          </p:cNvSpPr>
          <p:nvPr>
            <p:ph type="ftr" sz="quarter" idx="11"/>
          </p:nvPr>
        </p:nvSpPr>
        <p:spPr>
          <a:xfrm>
            <a:off x="395536" y="4711298"/>
            <a:ext cx="8064896"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388424" y="4712769"/>
            <a:ext cx="504056" cy="216547"/>
          </a:xfrm>
        </p:spPr>
        <p:txBody>
          <a:bodyPr/>
          <a:lstStyle/>
          <a:p>
            <a:r>
              <a:rPr lang="en-AU" dirty="0" smtClean="0"/>
              <a:t>Slide </a:t>
            </a:r>
            <a:fld id="{4A2A1DA9-8CAF-4BCA-B496-545B076AED2D}" type="slidenum">
              <a:rPr lang="en-AU" smtClean="0"/>
              <a:pPr/>
              <a:t>6</a:t>
            </a:fld>
            <a:endParaRPr lang="en-AU" dirty="0"/>
          </a:p>
        </p:txBody>
      </p:sp>
    </p:spTree>
    <p:extLst>
      <p:ext uri="{BB962C8B-B14F-4D97-AF65-F5344CB8AC3E}">
        <p14:creationId xmlns:p14="http://schemas.microsoft.com/office/powerpoint/2010/main" val="41146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0" nodeType="afterEffect">
                                  <p:stCondLst>
                                    <p:cond delay="0"/>
                                  </p:stCondLst>
                                  <p:iterate>
                                    <p:tmAbs val="0"/>
                                  </p:iterate>
                                  <p:childTnLst>
                                    <p:set>
                                      <p:cBhvr>
                                        <p:cTn id="6" fill="hold"/>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 barriers</a:t>
            </a:r>
            <a:endParaRPr lang="en-AU" dirty="0"/>
          </a:p>
        </p:txBody>
      </p:sp>
      <p:pic>
        <p:nvPicPr>
          <p:cNvPr id="7" name="image2.png" descr="Several images of people of varied races"/>
          <p:cNvPicPr>
            <a:picLocks noChangeAspect="1"/>
          </p:cNvPicPr>
          <p:nvPr/>
        </p:nvPicPr>
        <p:blipFill>
          <a:blip r:embed="rId3">
            <a:extLst/>
          </a:blip>
          <a:stretch>
            <a:fillRect/>
          </a:stretch>
        </p:blipFill>
        <p:spPr>
          <a:xfrm>
            <a:off x="413767" y="1200149"/>
            <a:ext cx="8262689" cy="3331079"/>
          </a:xfrm>
          <a:prstGeom prst="rect">
            <a:avLst/>
          </a:prstGeom>
          <a:ln w="12700">
            <a:miter lim="400000"/>
          </a:ln>
        </p:spPr>
      </p:pic>
      <p:sp>
        <p:nvSpPr>
          <p:cNvPr id="5" name="Footer Placeholder 4"/>
          <p:cNvSpPr>
            <a:spLocks noGrp="1"/>
          </p:cNvSpPr>
          <p:nvPr>
            <p:ph type="ftr" sz="quarter" idx="11"/>
          </p:nvPr>
        </p:nvSpPr>
        <p:spPr>
          <a:xfrm>
            <a:off x="395536" y="4749626"/>
            <a:ext cx="7776864" cy="273844"/>
          </a:xfrm>
        </p:spPr>
        <p:txBody>
          <a:bodyPr/>
          <a:lstStyle/>
          <a:p>
            <a:r>
              <a:rPr lang="en-AU"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073752" y="4724339"/>
            <a:ext cx="621432" cy="273844"/>
          </a:xfrm>
        </p:spPr>
        <p:txBody>
          <a:bodyPr/>
          <a:lstStyle/>
          <a:p>
            <a:r>
              <a:rPr lang="en-AU" dirty="0" smtClean="0"/>
              <a:t>Slide </a:t>
            </a:r>
            <a:fld id="{4A2A1DA9-8CAF-4BCA-B496-545B076AED2D}" type="slidenum">
              <a:rPr lang="en-AU" smtClean="0"/>
              <a:pPr/>
              <a:t>7</a:t>
            </a:fld>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0024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100" dirty="0" smtClean="0"/>
              <a:t>Cultural &amp; language diversity in NSW public schools</a:t>
            </a:r>
            <a:endParaRPr lang="en-AU" sz="2100" dirty="0"/>
          </a:p>
        </p:txBody>
      </p:sp>
      <p:sp>
        <p:nvSpPr>
          <p:cNvPr id="3" name="Content Placeholder 2"/>
          <p:cNvSpPr>
            <a:spLocks noGrp="1"/>
          </p:cNvSpPr>
          <p:nvPr>
            <p:ph idx="1"/>
          </p:nvPr>
        </p:nvSpPr>
        <p:spPr>
          <a:xfrm>
            <a:off x="4716016" y="1059582"/>
            <a:ext cx="3809620" cy="3207167"/>
          </a:xfrm>
        </p:spPr>
        <p:txBody>
          <a:bodyPr>
            <a:normAutofit fontScale="47500" lnSpcReduction="20000"/>
          </a:bodyPr>
          <a:lstStyle/>
          <a:p>
            <a:pPr marL="457200" indent="-457200" defTabSz="414781">
              <a:spcBef>
                <a:spcPts val="2900"/>
              </a:spcBef>
              <a:buFont typeface="Arial" panose="020B0604020202020204" pitchFamily="34" charset="0"/>
              <a:buChar char="•"/>
              <a:defRPr sz="2556"/>
            </a:pPr>
            <a:r>
              <a:rPr lang="en-AU" dirty="0"/>
              <a:t>32.3% enrolments LBOTE</a:t>
            </a:r>
          </a:p>
          <a:p>
            <a:pPr marL="457200" indent="-457200" defTabSz="414781">
              <a:spcBef>
                <a:spcPts val="2900"/>
              </a:spcBef>
              <a:buFont typeface="Arial" panose="020B0604020202020204" pitchFamily="34" charset="0"/>
              <a:buChar char="•"/>
              <a:defRPr sz="2556"/>
            </a:pPr>
            <a:r>
              <a:rPr lang="en-AU" dirty="0"/>
              <a:t>57% enrolments  in Sydney with &gt;50% LBOTE</a:t>
            </a:r>
          </a:p>
          <a:p>
            <a:pPr marL="457200" indent="-457200" defTabSz="414781">
              <a:spcBef>
                <a:spcPts val="2900"/>
              </a:spcBef>
              <a:buFont typeface="Arial" panose="020B0604020202020204" pitchFamily="34" charset="0"/>
              <a:buChar char="•"/>
              <a:defRPr sz="2556"/>
            </a:pPr>
            <a:r>
              <a:rPr lang="en-AU" dirty="0"/>
              <a:t>Sydney West highest LBOTE 64.1%</a:t>
            </a:r>
          </a:p>
          <a:p>
            <a:pPr marL="457200" indent="-457200" defTabSz="414781">
              <a:spcBef>
                <a:spcPts val="2900"/>
              </a:spcBef>
              <a:buFont typeface="Arial" panose="020B0604020202020204" pitchFamily="34" charset="0"/>
              <a:buChar char="•"/>
              <a:defRPr sz="2556"/>
            </a:pPr>
            <a:r>
              <a:rPr lang="en-AU" dirty="0"/>
              <a:t>North West NSW lowest LBOTE 4.1%</a:t>
            </a:r>
          </a:p>
          <a:p>
            <a:pPr marL="457200" indent="-457200" defTabSz="414781">
              <a:spcBef>
                <a:spcPts val="2900"/>
              </a:spcBef>
              <a:buFont typeface="Arial" panose="020B0604020202020204" pitchFamily="34" charset="0"/>
              <a:buChar char="•"/>
              <a:defRPr sz="2556"/>
            </a:pPr>
            <a:r>
              <a:rPr lang="en-AU" dirty="0"/>
              <a:t>231 different language backgrounds</a:t>
            </a:r>
          </a:p>
          <a:p>
            <a:pPr marL="457200" indent="-457200" defTabSz="414781">
              <a:spcBef>
                <a:spcPts val="2900"/>
              </a:spcBef>
              <a:buFont typeface="Arial" panose="020B0604020202020204" pitchFamily="34" charset="0"/>
              <a:buChar char="•"/>
              <a:defRPr sz="2556"/>
            </a:pPr>
            <a:r>
              <a:rPr lang="en-AU" dirty="0"/>
              <a:t>With 43 spoken by more than 1,000 students</a:t>
            </a:r>
          </a:p>
          <a:p>
            <a:endParaRPr lang="en-AU" dirty="0"/>
          </a:p>
        </p:txBody>
      </p:sp>
      <p:sp>
        <p:nvSpPr>
          <p:cNvPr id="10" name="Rectangle 9"/>
          <p:cNvSpPr/>
          <p:nvPr/>
        </p:nvSpPr>
        <p:spPr>
          <a:xfrm>
            <a:off x="435177" y="4304060"/>
            <a:ext cx="5373587" cy="276999"/>
          </a:xfrm>
          <a:prstGeom prst="rect">
            <a:avLst/>
          </a:prstGeom>
        </p:spPr>
        <p:txBody>
          <a:bodyPr wrap="none">
            <a:spAutoFit/>
          </a:bodyPr>
          <a:lstStyle/>
          <a:p>
            <a:r>
              <a:rPr lang="en-AU" sz="1200" dirty="0" smtClean="0">
                <a:hlinkClick r:id="rId3"/>
              </a:rPr>
              <a:t>Click here for Centre for Education Statistics and Evaluation - CESE website</a:t>
            </a:r>
            <a:endParaRPr lang="en-AU" sz="1200" dirty="0"/>
          </a:p>
        </p:txBody>
      </p:sp>
      <p:sp>
        <p:nvSpPr>
          <p:cNvPr id="5" name="Footer Placeholder 4"/>
          <p:cNvSpPr>
            <a:spLocks noGrp="1"/>
          </p:cNvSpPr>
          <p:nvPr>
            <p:ph type="ftr" sz="quarter" idx="11"/>
          </p:nvPr>
        </p:nvSpPr>
        <p:spPr>
          <a:xfrm>
            <a:off x="496744" y="4673748"/>
            <a:ext cx="8028892" cy="27384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424428" y="4636438"/>
            <a:ext cx="504056" cy="273844"/>
          </a:xfrm>
        </p:spPr>
        <p:txBody>
          <a:bodyPr/>
          <a:lstStyle/>
          <a:p>
            <a:r>
              <a:rPr lang="en-AU" dirty="0" smtClean="0"/>
              <a:t>Slide </a:t>
            </a:r>
            <a:fld id="{4A2A1DA9-8CAF-4BCA-B496-545B076AED2D}" type="slidenum">
              <a:rPr lang="en-AU" smtClean="0"/>
              <a:pPr/>
              <a:t>8</a:t>
            </a:fld>
            <a:endParaRPr lang="en-AU" dirty="0"/>
          </a:p>
        </p:txBody>
      </p:sp>
      <p:pic>
        <p:nvPicPr>
          <p:cNvPr id="7" name="image3.jpeg" descr="Graphic depicting cultural and language diversity in NSW public schools"/>
          <p:cNvPicPr>
            <a:picLocks noChangeAspect="1"/>
          </p:cNvPicPr>
          <p:nvPr/>
        </p:nvPicPr>
        <p:blipFill>
          <a:blip r:embed="rId4">
            <a:extLst/>
          </a:blip>
          <a:stretch>
            <a:fillRect/>
          </a:stretch>
        </p:blipFill>
        <p:spPr>
          <a:xfrm>
            <a:off x="467544" y="1059582"/>
            <a:ext cx="3744416" cy="3141337"/>
          </a:xfrm>
          <a:prstGeom prst="rect">
            <a:avLst/>
          </a:prstGeom>
          <a:ln>
            <a:noFill/>
            <a:miter/>
          </a:ln>
        </p:spPr>
      </p:pic>
    </p:spTree>
    <p:extLst>
      <p:ext uri="{BB962C8B-B14F-4D97-AF65-F5344CB8AC3E}">
        <p14:creationId xmlns:p14="http://schemas.microsoft.com/office/powerpoint/2010/main" val="31086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100" dirty="0"/>
              <a:t>Cultural &amp; language diversity in NSW public schools</a:t>
            </a:r>
          </a:p>
        </p:txBody>
      </p:sp>
      <p:graphicFrame>
        <p:nvGraphicFramePr>
          <p:cNvPr id="7" name="Table 183"/>
          <p:cNvGraphicFramePr/>
          <p:nvPr>
            <p:extLst>
              <p:ext uri="{D42A27DB-BD31-4B8C-83A1-F6EECF244321}">
                <p14:modId xmlns:p14="http://schemas.microsoft.com/office/powerpoint/2010/main" val="3564139081"/>
              </p:ext>
            </p:extLst>
          </p:nvPr>
        </p:nvGraphicFramePr>
        <p:xfrm>
          <a:off x="462689" y="1035513"/>
          <a:ext cx="3960440" cy="3685138"/>
        </p:xfrm>
        <a:graphic>
          <a:graphicData uri="http://schemas.openxmlformats.org/drawingml/2006/table">
            <a:tbl>
              <a:tblPr firstRow="1" bandRow="1"/>
              <a:tblGrid>
                <a:gridCol w="1980220">
                  <a:extLst>
                    <a:ext uri="{9D8B030D-6E8A-4147-A177-3AD203B41FA5}">
                      <a16:colId xmlns:a16="http://schemas.microsoft.com/office/drawing/2014/main" val="20000"/>
                    </a:ext>
                  </a:extLst>
                </a:gridCol>
                <a:gridCol w="1980220">
                  <a:extLst>
                    <a:ext uri="{9D8B030D-6E8A-4147-A177-3AD203B41FA5}">
                      <a16:colId xmlns:a16="http://schemas.microsoft.com/office/drawing/2014/main" val="20001"/>
                    </a:ext>
                  </a:extLst>
                </a:gridCol>
              </a:tblGrid>
              <a:tr h="201926">
                <a:tc gridSpan="2">
                  <a:txBody>
                    <a:bodyPr/>
                    <a:lstStyle/>
                    <a:p>
                      <a:pPr defTabSz="914400">
                        <a:lnSpc>
                          <a:spcPct val="115000"/>
                        </a:lnSpc>
                        <a:defRPr b="0">
                          <a:solidFill>
                            <a:srgbClr val="000000"/>
                          </a:solidFill>
                        </a:defRPr>
                      </a:pPr>
                      <a:r>
                        <a:rPr sz="1200" b="1" dirty="0">
                          <a:solidFill>
                            <a:srgbClr val="FFFFFF"/>
                          </a:solidFill>
                          <a:latin typeface="Calibri"/>
                          <a:ea typeface="Calibri"/>
                          <a:cs typeface="Calibri"/>
                          <a:sym typeface="Calibri"/>
                        </a:rPr>
                        <a:t>20 Largest language groups LBOTE 2015</a:t>
                      </a:r>
                    </a:p>
                  </a:txBody>
                  <a:tcPr marL="0" marR="0" marT="0" marB="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44B9B9"/>
                    </a:solidFill>
                  </a:tcPr>
                </a:tc>
                <a:tc hMerge="1">
                  <a:txBody>
                    <a:bodyPr/>
                    <a:lstStyle/>
                    <a:p>
                      <a:endParaRPr lang="en-US"/>
                    </a:p>
                  </a:txBody>
                  <a:tcPr/>
                </a:tc>
                <a:extLst>
                  <a:ext uri="{0D108BD9-81ED-4DB2-BD59-A6C34878D82A}">
                    <a16:rowId xmlns:a16="http://schemas.microsoft.com/office/drawing/2014/main" val="10000"/>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Chinese</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40,529</a:t>
                      </a:r>
                    </a:p>
                  </a:txBody>
                  <a:tcPr marL="0" marR="0" marT="0" marB="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E7F1F5"/>
                    </a:solidFill>
                  </a:tcPr>
                </a:tc>
                <a:extLst>
                  <a:ext uri="{0D108BD9-81ED-4DB2-BD59-A6C34878D82A}">
                    <a16:rowId xmlns:a16="http://schemas.microsoft.com/office/drawing/2014/main" val="10001"/>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Mandarin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21,360</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2"/>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Cantonese</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16,977</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3"/>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Other Chinese</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2,192</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4"/>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Arabic</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32,628</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5"/>
                  </a:ext>
                </a:extLst>
              </a:tr>
              <a:tr h="151444">
                <a:tc>
                  <a:txBody>
                    <a:bodyPr/>
                    <a:lstStyle/>
                    <a:p>
                      <a:pPr algn="l" defTabSz="914400">
                        <a:lnSpc>
                          <a:spcPct val="115000"/>
                        </a:lnSpc>
                      </a:pPr>
                      <a:r>
                        <a:rPr sz="900" b="1">
                          <a:solidFill>
                            <a:srgbClr val="FFFFFF"/>
                          </a:solidFill>
                          <a:latin typeface="Calibri"/>
                          <a:ea typeface="Calibri"/>
                          <a:cs typeface="Calibri"/>
                          <a:sym typeface="Calibri"/>
                        </a:rPr>
                        <a:t>Vietnamese</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15,543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6"/>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Hindi</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a:latin typeface="Calibri"/>
                          <a:ea typeface="Calibri"/>
                          <a:cs typeface="Calibri"/>
                          <a:sym typeface="Calibri"/>
                        </a:rPr>
                        <a:t>9,783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7"/>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Greek</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9,275</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8"/>
                  </a:ext>
                </a:extLst>
              </a:tr>
              <a:tr h="151444">
                <a:tc>
                  <a:txBody>
                    <a:bodyPr/>
                    <a:lstStyle/>
                    <a:p>
                      <a:pPr algn="l" defTabSz="914400">
                        <a:lnSpc>
                          <a:spcPct val="115000"/>
                        </a:lnSpc>
                      </a:pPr>
                      <a:r>
                        <a:rPr sz="900" b="1">
                          <a:solidFill>
                            <a:srgbClr val="FFFFFF"/>
                          </a:solidFill>
                          <a:latin typeface="Calibri"/>
                          <a:ea typeface="Calibri"/>
                          <a:cs typeface="Calibri"/>
                          <a:sym typeface="Calibri"/>
                        </a:rPr>
                        <a:t>Filipino/Tagalog</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8,641</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09"/>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Samoan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7,915</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0"/>
                  </a:ext>
                </a:extLst>
              </a:tr>
              <a:tr h="151444">
                <a:tc>
                  <a:txBody>
                    <a:bodyPr/>
                    <a:lstStyle/>
                    <a:p>
                      <a:pPr algn="l" defTabSz="914400">
                        <a:lnSpc>
                          <a:spcPct val="115000"/>
                        </a:lnSpc>
                      </a:pPr>
                      <a:r>
                        <a:rPr sz="900" b="1">
                          <a:solidFill>
                            <a:srgbClr val="FFFFFF"/>
                          </a:solidFill>
                          <a:latin typeface="Calibri"/>
                          <a:ea typeface="Calibri"/>
                          <a:cs typeface="Calibri"/>
                          <a:sym typeface="Calibri"/>
                        </a:rPr>
                        <a:t>Korean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7,685</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1"/>
                  </a:ext>
                </a:extLst>
              </a:tr>
              <a:tr h="151444">
                <a:tc>
                  <a:txBody>
                    <a:bodyPr/>
                    <a:lstStyle/>
                    <a:p>
                      <a:pPr algn="l" defTabSz="914400">
                        <a:lnSpc>
                          <a:spcPct val="115000"/>
                        </a:lnSpc>
                      </a:pPr>
                      <a:r>
                        <a:rPr sz="900" b="1">
                          <a:solidFill>
                            <a:srgbClr val="FFFFFF"/>
                          </a:solidFill>
                          <a:latin typeface="Calibri"/>
                          <a:ea typeface="Calibri"/>
                          <a:cs typeface="Calibri"/>
                          <a:sym typeface="Calibri"/>
                        </a:rPr>
                        <a:t>Spanish</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6,916</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2"/>
                  </a:ext>
                </a:extLst>
              </a:tr>
              <a:tr h="151444">
                <a:tc>
                  <a:txBody>
                    <a:bodyPr/>
                    <a:lstStyle/>
                    <a:p>
                      <a:pPr algn="l" defTabSz="914400">
                        <a:lnSpc>
                          <a:spcPct val="115000"/>
                        </a:lnSpc>
                      </a:pPr>
                      <a:r>
                        <a:rPr sz="900" b="1">
                          <a:solidFill>
                            <a:srgbClr val="FFFFFF"/>
                          </a:solidFill>
                          <a:latin typeface="Calibri"/>
                          <a:ea typeface="Calibri"/>
                          <a:cs typeface="Calibri"/>
                          <a:sym typeface="Calibri"/>
                        </a:rPr>
                        <a:t>Italian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5,697</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3"/>
                  </a:ext>
                </a:extLst>
              </a:tr>
              <a:tr h="151444">
                <a:tc>
                  <a:txBody>
                    <a:bodyPr/>
                    <a:lstStyle/>
                    <a:p>
                      <a:pPr algn="l" defTabSz="914400">
                        <a:lnSpc>
                          <a:spcPct val="115000"/>
                        </a:lnSpc>
                      </a:pPr>
                      <a:r>
                        <a:rPr sz="900" b="1">
                          <a:solidFill>
                            <a:srgbClr val="FFFFFF"/>
                          </a:solidFill>
                          <a:latin typeface="Calibri"/>
                          <a:ea typeface="Calibri"/>
                          <a:cs typeface="Calibri"/>
                          <a:sym typeface="Calibri"/>
                        </a:rPr>
                        <a:t>Tamil</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4,163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4"/>
                  </a:ext>
                </a:extLst>
              </a:tr>
              <a:tr h="151444">
                <a:tc>
                  <a:txBody>
                    <a:bodyPr/>
                    <a:lstStyle/>
                    <a:p>
                      <a:pPr algn="l" defTabSz="914400">
                        <a:lnSpc>
                          <a:spcPct val="115000"/>
                        </a:lnSpc>
                      </a:pPr>
                      <a:r>
                        <a:rPr sz="900" b="1">
                          <a:solidFill>
                            <a:srgbClr val="FFFFFF"/>
                          </a:solidFill>
                          <a:latin typeface="Calibri"/>
                          <a:ea typeface="Calibri"/>
                          <a:cs typeface="Calibri"/>
                          <a:sym typeface="Calibri"/>
                        </a:rPr>
                        <a:t>Tongan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4,063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5"/>
                  </a:ext>
                </a:extLst>
              </a:tr>
              <a:tr h="151444">
                <a:tc>
                  <a:txBody>
                    <a:bodyPr/>
                    <a:lstStyle/>
                    <a:p>
                      <a:pPr algn="l" defTabSz="914400">
                        <a:lnSpc>
                          <a:spcPct val="115000"/>
                        </a:lnSpc>
                      </a:pPr>
                      <a:r>
                        <a:rPr sz="900" b="1">
                          <a:solidFill>
                            <a:srgbClr val="FFFFFF"/>
                          </a:solidFill>
                          <a:latin typeface="Calibri"/>
                          <a:ea typeface="Calibri"/>
                          <a:cs typeface="Calibri"/>
                          <a:sym typeface="Calibri"/>
                        </a:rPr>
                        <a:t>Macedonian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3,993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6"/>
                  </a:ext>
                </a:extLst>
              </a:tr>
              <a:tr h="151444">
                <a:tc>
                  <a:txBody>
                    <a:bodyPr/>
                    <a:lstStyle/>
                    <a:p>
                      <a:pPr algn="l" defTabSz="914400">
                        <a:lnSpc>
                          <a:spcPct val="115000"/>
                        </a:lnSpc>
                      </a:pPr>
                      <a:r>
                        <a:rPr sz="900" b="1">
                          <a:solidFill>
                            <a:srgbClr val="FFFFFF"/>
                          </a:solidFill>
                          <a:latin typeface="Calibri"/>
                          <a:ea typeface="Calibri"/>
                          <a:cs typeface="Calibri"/>
                          <a:sym typeface="Calibri"/>
                        </a:rPr>
                        <a:t>Urdu</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3,968</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7"/>
                  </a:ext>
                </a:extLst>
              </a:tr>
              <a:tr h="151444">
                <a:tc>
                  <a:txBody>
                    <a:bodyPr/>
                    <a:lstStyle/>
                    <a:p>
                      <a:pPr algn="l" defTabSz="914400">
                        <a:lnSpc>
                          <a:spcPct val="115000"/>
                        </a:lnSpc>
                      </a:pPr>
                      <a:r>
                        <a:rPr sz="900" b="1">
                          <a:solidFill>
                            <a:srgbClr val="FFFFFF"/>
                          </a:solidFill>
                          <a:latin typeface="Calibri"/>
                          <a:ea typeface="Calibri"/>
                          <a:cs typeface="Calibri"/>
                          <a:sym typeface="Calibri"/>
                        </a:rPr>
                        <a:t>Indonesian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3,903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8"/>
                  </a:ext>
                </a:extLst>
              </a:tr>
              <a:tr h="151444">
                <a:tc>
                  <a:txBody>
                    <a:bodyPr/>
                    <a:lstStyle/>
                    <a:p>
                      <a:pPr algn="l" defTabSz="914400">
                        <a:lnSpc>
                          <a:spcPct val="115000"/>
                        </a:lnSpc>
                      </a:pPr>
                      <a:r>
                        <a:rPr sz="900" b="1">
                          <a:solidFill>
                            <a:srgbClr val="FFFFFF"/>
                          </a:solidFill>
                          <a:latin typeface="Calibri"/>
                          <a:ea typeface="Calibri"/>
                          <a:cs typeface="Calibri"/>
                          <a:sym typeface="Calibri"/>
                        </a:rPr>
                        <a:t>Turkish</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3,803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19"/>
                  </a:ext>
                </a:extLst>
              </a:tr>
              <a:tr h="151444">
                <a:tc>
                  <a:txBody>
                    <a:bodyPr/>
                    <a:lstStyle/>
                    <a:p>
                      <a:pPr algn="l" defTabSz="914400">
                        <a:lnSpc>
                          <a:spcPct val="115000"/>
                        </a:lnSpc>
                      </a:pPr>
                      <a:r>
                        <a:rPr sz="900" b="1">
                          <a:solidFill>
                            <a:srgbClr val="FFFFFF"/>
                          </a:solidFill>
                          <a:latin typeface="Calibri"/>
                          <a:ea typeface="Calibri"/>
                          <a:cs typeface="Calibri"/>
                          <a:sym typeface="Calibri"/>
                        </a:rPr>
                        <a:t>Bengali</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3,631</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20"/>
                  </a:ext>
                </a:extLst>
              </a:tr>
              <a:tr h="151444">
                <a:tc>
                  <a:txBody>
                    <a:bodyPr/>
                    <a:lstStyle/>
                    <a:p>
                      <a:pPr algn="l" defTabSz="914400">
                        <a:lnSpc>
                          <a:spcPct val="115000"/>
                        </a:lnSpc>
                      </a:pPr>
                      <a:r>
                        <a:rPr sz="900" b="1">
                          <a:solidFill>
                            <a:srgbClr val="FFFFFF"/>
                          </a:solidFill>
                          <a:latin typeface="Calibri"/>
                          <a:ea typeface="Calibri"/>
                          <a:cs typeface="Calibri"/>
                          <a:sym typeface="Calibri"/>
                        </a:rPr>
                        <a:t>Punjabi</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3,293</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21"/>
                  </a:ext>
                </a:extLst>
              </a:tr>
              <a:tr h="151444">
                <a:tc>
                  <a:txBody>
                    <a:bodyPr/>
                    <a:lstStyle/>
                    <a:p>
                      <a:pPr algn="l" defTabSz="914400">
                        <a:lnSpc>
                          <a:spcPct val="115000"/>
                        </a:lnSpc>
                      </a:pPr>
                      <a:r>
                        <a:rPr sz="900" b="1">
                          <a:solidFill>
                            <a:srgbClr val="FFFFFF"/>
                          </a:solidFill>
                          <a:latin typeface="Calibri"/>
                          <a:ea typeface="Calibri"/>
                          <a:cs typeface="Calibri"/>
                          <a:sym typeface="Calibri"/>
                        </a:rPr>
                        <a:t>Japanese</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3,042</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22"/>
                  </a:ext>
                </a:extLst>
              </a:tr>
              <a:tr h="151444">
                <a:tc>
                  <a:txBody>
                    <a:bodyPr/>
                    <a:lstStyle/>
                    <a:p>
                      <a:pPr algn="l" defTabSz="914400">
                        <a:lnSpc>
                          <a:spcPct val="115000"/>
                        </a:lnSpc>
                      </a:pPr>
                      <a:r>
                        <a:rPr sz="900" b="1" dirty="0">
                          <a:solidFill>
                            <a:srgbClr val="FFFFFF"/>
                          </a:solidFill>
                          <a:latin typeface="Calibri"/>
                          <a:ea typeface="Calibri"/>
                          <a:cs typeface="Calibri"/>
                          <a:sym typeface="Calibri"/>
                        </a:rPr>
                        <a:t>Assyrian &amp; Chaldean</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44B9B9"/>
                    </a:solidFill>
                  </a:tcPr>
                </a:tc>
                <a:tc>
                  <a:txBody>
                    <a:bodyPr/>
                    <a:lstStyle/>
                    <a:p>
                      <a:pPr defTabSz="914400">
                        <a:lnSpc>
                          <a:spcPct val="115000"/>
                        </a:lnSpc>
                      </a:pPr>
                      <a:r>
                        <a:rPr sz="900" dirty="0">
                          <a:latin typeface="Calibri"/>
                          <a:ea typeface="Calibri"/>
                          <a:cs typeface="Calibri"/>
                          <a:sym typeface="Calibri"/>
                        </a:rPr>
                        <a:t>2,960</a:t>
                      </a:r>
                    </a:p>
                  </a:txBody>
                  <a:tcPr marL="0" marR="0" marT="0" marB="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E7F1F5"/>
                    </a:solidFill>
                  </a:tcPr>
                </a:tc>
                <a:extLst>
                  <a:ext uri="{0D108BD9-81ED-4DB2-BD59-A6C34878D82A}">
                    <a16:rowId xmlns:a16="http://schemas.microsoft.com/office/drawing/2014/main" val="10023"/>
                  </a:ext>
                </a:extLst>
              </a:tr>
            </a:tbl>
          </a:graphicData>
        </a:graphic>
      </p:graphicFrame>
      <p:grpSp>
        <p:nvGrpSpPr>
          <p:cNvPr id="3" name="Group 2" descr="Students of different races playing and reading"/>
          <p:cNvGrpSpPr/>
          <p:nvPr/>
        </p:nvGrpSpPr>
        <p:grpSpPr>
          <a:xfrm>
            <a:off x="4472005" y="1160718"/>
            <a:ext cx="4229553" cy="3377628"/>
            <a:chOff x="4472005" y="1160718"/>
            <a:chExt cx="4229553" cy="3377628"/>
          </a:xfrm>
        </p:grpSpPr>
        <p:pic>
          <p:nvPicPr>
            <p:cNvPr id="11" name="image6.jpg"/>
            <p:cNvPicPr>
              <a:picLocks noChangeAspect="1"/>
            </p:cNvPicPr>
            <p:nvPr/>
          </p:nvPicPr>
          <p:blipFill>
            <a:blip r:embed="rId3">
              <a:extLst/>
            </a:blip>
            <a:stretch>
              <a:fillRect/>
            </a:stretch>
          </p:blipFill>
          <p:spPr>
            <a:xfrm rot="20904853">
              <a:off x="6685601" y="3306133"/>
              <a:ext cx="1940516" cy="1232213"/>
            </a:xfrm>
            <a:prstGeom prst="rect">
              <a:avLst/>
            </a:prstGeom>
            <a:ln w="12700">
              <a:miter lim="400000"/>
            </a:ln>
          </p:spPr>
        </p:pic>
        <p:pic>
          <p:nvPicPr>
            <p:cNvPr id="9" name="image4.png"/>
            <p:cNvPicPr>
              <a:picLocks noChangeAspect="1"/>
            </p:cNvPicPr>
            <p:nvPr/>
          </p:nvPicPr>
          <p:blipFill>
            <a:blip r:embed="rId4">
              <a:extLst/>
            </a:blip>
            <a:stretch>
              <a:fillRect/>
            </a:stretch>
          </p:blipFill>
          <p:spPr>
            <a:xfrm>
              <a:off x="6776818" y="1454282"/>
              <a:ext cx="1924740" cy="1721422"/>
            </a:xfrm>
            <a:prstGeom prst="rect">
              <a:avLst/>
            </a:prstGeom>
            <a:ln w="12700">
              <a:miter lim="400000"/>
            </a:ln>
          </p:spPr>
        </p:pic>
        <p:pic>
          <p:nvPicPr>
            <p:cNvPr id="8" name="image5.png"/>
            <p:cNvPicPr>
              <a:picLocks noChangeAspect="1"/>
            </p:cNvPicPr>
            <p:nvPr/>
          </p:nvPicPr>
          <p:blipFill>
            <a:blip r:embed="rId5">
              <a:extLst/>
            </a:blip>
            <a:stretch>
              <a:fillRect/>
            </a:stretch>
          </p:blipFill>
          <p:spPr>
            <a:xfrm rot="421516">
              <a:off x="4507899" y="1160718"/>
              <a:ext cx="2435230" cy="1689642"/>
            </a:xfrm>
            <a:prstGeom prst="rect">
              <a:avLst/>
            </a:prstGeom>
            <a:ln w="12700">
              <a:miter lim="400000"/>
            </a:ln>
          </p:spPr>
        </p:pic>
        <p:pic>
          <p:nvPicPr>
            <p:cNvPr id="10" name="image7.png"/>
            <p:cNvPicPr>
              <a:picLocks noChangeAspect="1"/>
            </p:cNvPicPr>
            <p:nvPr/>
          </p:nvPicPr>
          <p:blipFill rotWithShape="1">
            <a:blip r:embed="rId6">
              <a:extLst/>
            </a:blip>
            <a:srcRect l="3794" t="7080" r="4870" b="4405"/>
            <a:stretch/>
          </p:blipFill>
          <p:spPr>
            <a:xfrm rot="21301765">
              <a:off x="4472005" y="2881184"/>
              <a:ext cx="2218749" cy="1441836"/>
            </a:xfrm>
            <a:prstGeom prst="rect">
              <a:avLst/>
            </a:prstGeom>
            <a:ln w="12700">
              <a:miter lim="400000"/>
            </a:ln>
          </p:spPr>
        </p:pic>
      </p:grpSp>
      <p:sp>
        <p:nvSpPr>
          <p:cNvPr id="5" name="Footer Placeholder 4"/>
          <p:cNvSpPr>
            <a:spLocks noGrp="1"/>
          </p:cNvSpPr>
          <p:nvPr>
            <p:ph type="ftr" sz="quarter" idx="11"/>
          </p:nvPr>
        </p:nvSpPr>
        <p:spPr>
          <a:xfrm>
            <a:off x="442592" y="4662483"/>
            <a:ext cx="7920880" cy="342404"/>
          </a:xfrm>
        </p:spPr>
        <p:txBody>
          <a:bodyPr/>
          <a:lstStyle/>
          <a:p>
            <a:r>
              <a:rPr lang="en-AU" dirty="0" smtClean="0"/>
              <a:t>© NSW Department of Education | Leadership &amp; High Performance Directorate | ESA | 1.3(b) Connecting with Customers - Cultural Diversity | V9.0 | November 2018</a:t>
            </a:r>
            <a:endParaRPr lang="en-AU" dirty="0"/>
          </a:p>
        </p:txBody>
      </p:sp>
      <p:sp>
        <p:nvSpPr>
          <p:cNvPr id="6" name="Slide Number Placeholder 5"/>
          <p:cNvSpPr>
            <a:spLocks noGrp="1"/>
          </p:cNvSpPr>
          <p:nvPr>
            <p:ph type="sldNum" sz="quarter" idx="12"/>
          </p:nvPr>
        </p:nvSpPr>
        <p:spPr>
          <a:xfrm>
            <a:off x="8172400" y="4720481"/>
            <a:ext cx="651796" cy="243463"/>
          </a:xfrm>
        </p:spPr>
        <p:txBody>
          <a:bodyPr/>
          <a:lstStyle/>
          <a:p>
            <a:r>
              <a:rPr lang="en-AU" dirty="0" smtClean="0"/>
              <a:t>Slide </a:t>
            </a:r>
            <a:fld id="{4A2A1DA9-8CAF-4BCA-B496-545B076AED2D}" type="slidenum">
              <a:rPr lang="en-AU" smtClean="0"/>
              <a:pPr/>
              <a:t>9</a:t>
            </a:fld>
            <a:endParaRPr lang="en-AU" dirty="0"/>
          </a:p>
        </p:txBody>
      </p:sp>
    </p:spTree>
    <p:extLst>
      <p:ext uri="{BB962C8B-B14F-4D97-AF65-F5344CB8AC3E}">
        <p14:creationId xmlns:p14="http://schemas.microsoft.com/office/powerpoint/2010/main" val="4273400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2201</TotalTime>
  <Words>4349</Words>
  <Application>Microsoft Office PowerPoint</Application>
  <PresentationFormat>On-screen Show (16:9)</PresentationFormat>
  <Paragraphs>491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Helvetica</vt:lpstr>
      <vt:lpstr>Montserrat</vt:lpstr>
      <vt:lpstr>Montserrat Light</vt:lpstr>
      <vt:lpstr>Times New Roman</vt:lpstr>
      <vt:lpstr>Wingdings</vt:lpstr>
      <vt:lpstr>Office Theme</vt:lpstr>
      <vt:lpstr>Excellence in School Administration framework – Relationships</vt:lpstr>
      <vt:lpstr>Structure of the module</vt:lpstr>
      <vt:lpstr>delivery</vt:lpstr>
      <vt:lpstr>Outcome of the module – connecting with customers</vt:lpstr>
      <vt:lpstr>Outcome of this session – cultural diversity</vt:lpstr>
      <vt:lpstr>Communication challenges in schools</vt:lpstr>
      <vt:lpstr>Communication barriers</vt:lpstr>
      <vt:lpstr>Cultural &amp; language diversity in NSW public schools</vt:lpstr>
      <vt:lpstr>Cultural &amp; language diversity in NSW public schools</vt:lpstr>
      <vt:lpstr>Engaging parents/carers</vt:lpstr>
      <vt:lpstr>Creating a welcoming environment</vt:lpstr>
      <vt:lpstr>Creating a welcoming environment</vt:lpstr>
      <vt:lpstr>DoE multicultural education resources</vt:lpstr>
      <vt:lpstr>Interpreting and translations</vt:lpstr>
      <vt:lpstr>Interpreting and translations</vt:lpstr>
      <vt:lpstr>Interpreting and translations</vt:lpstr>
      <vt:lpstr>activity</vt:lpstr>
      <vt:lpstr>Reflecting on this session – cultural diversity</vt:lpstr>
      <vt:lpstr>Esa relationship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Sharryn Marshall</cp:lastModifiedBy>
  <cp:revision>267</cp:revision>
  <cp:lastPrinted>2017-06-15T05:28:06Z</cp:lastPrinted>
  <dcterms:created xsi:type="dcterms:W3CDTF">2015-09-06T11:20:53Z</dcterms:created>
  <dcterms:modified xsi:type="dcterms:W3CDTF">2018-11-27T23:45:12Z</dcterms:modified>
</cp:coreProperties>
</file>