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4" r:id="rId2"/>
    <p:sldId id="290" r:id="rId3"/>
    <p:sldId id="289" r:id="rId4"/>
    <p:sldId id="265" r:id="rId5"/>
    <p:sldId id="271" r:id="rId6"/>
    <p:sldId id="276" r:id="rId7"/>
    <p:sldId id="277" r:id="rId8"/>
    <p:sldId id="278" r:id="rId9"/>
    <p:sldId id="279" r:id="rId10"/>
    <p:sldId id="281" r:id="rId11"/>
    <p:sldId id="280" r:id="rId12"/>
    <p:sldId id="282" r:id="rId13"/>
    <p:sldId id="283" r:id="rId14"/>
    <p:sldId id="286" r:id="rId15"/>
    <p:sldId id="285" r:id="rId16"/>
    <p:sldId id="284" r:id="rId17"/>
    <p:sldId id="288" r:id="rId18"/>
    <p:sldId id="287" r:id="rId19"/>
    <p:sldId id="272" r:id="rId20"/>
    <p:sldId id="275" r:id="rId21"/>
    <p:sldId id="291" r:id="rId22"/>
  </p:sldIdLst>
  <p:sldSz cx="9144000" cy="5143500" type="screen16x9"/>
  <p:notesSz cx="10234613" cy="7099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485">
          <p15:clr>
            <a:srgbClr val="A4A3A4"/>
          </p15:clr>
        </p15:guide>
        <p15:guide id="2" pos="1897">
          <p15:clr>
            <a:srgbClr val="A4A3A4"/>
          </p15:clr>
        </p15:guide>
        <p15:guide id="3" orient="horz" pos="2144">
          <p15:clr>
            <a:srgbClr val="A4A3A4"/>
          </p15:clr>
        </p15:guide>
        <p15:guide id="4" pos="3131">
          <p15:clr>
            <a:srgbClr val="A4A3A4"/>
          </p15:clr>
        </p15:guide>
        <p15:guide id="5" orient="horz" pos="3635">
          <p15:clr>
            <a:srgbClr val="A4A3A4"/>
          </p15:clr>
        </p15:guide>
        <p15:guide id="6" orient="horz" pos="2237">
          <p15:clr>
            <a:srgbClr val="A4A3A4"/>
          </p15:clr>
        </p15:guide>
        <p15:guide id="7" pos="1953">
          <p15:clr>
            <a:srgbClr val="A4A3A4"/>
          </p15:clr>
        </p15:guide>
        <p15:guide id="8" pos="3224">
          <p15:clr>
            <a:srgbClr val="A4A3A4"/>
          </p15:clr>
        </p15:guide>
        <p15:guide id="9" orient="horz" pos="3341">
          <p15:clr>
            <a:srgbClr val="A4A3A4"/>
          </p15:clr>
        </p15:guide>
        <p15:guide id="10" orient="horz" pos="2055">
          <p15:clr>
            <a:srgbClr val="A4A3A4"/>
          </p15:clr>
        </p15:guide>
        <p15:guide id="11" pos="1842">
          <p15:clr>
            <a:srgbClr val="A4A3A4"/>
          </p15:clr>
        </p15:guide>
        <p15:guide id="12" pos="3041">
          <p15:clr>
            <a:srgbClr val="A4A3A4"/>
          </p15:clr>
        </p15:guide>
        <p15:guide id="13" orient="horz" pos="3792">
          <p15:clr>
            <a:srgbClr val="A4A3A4"/>
          </p15:clr>
        </p15:guide>
        <p15:guide id="14" orient="horz" pos="2334">
          <p15:clr>
            <a:srgbClr val="A4A3A4"/>
          </p15:clr>
        </p15:guide>
        <p15:guide id="15" pos="2011">
          <p15:clr>
            <a:srgbClr val="A4A3A4"/>
          </p15:clr>
        </p15:guide>
        <p15:guide id="16" pos="332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roll, Genevieve" initials="C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C3"/>
    <a:srgbClr val="425968"/>
    <a:srgbClr val="FFFFFF"/>
    <a:srgbClr val="00B178"/>
    <a:srgbClr val="000000"/>
    <a:srgbClr val="E7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55448" autoAdjust="0"/>
  </p:normalViewPr>
  <p:slideViewPr>
    <p:cSldViewPr snapToObjects="1">
      <p:cViewPr varScale="1">
        <p:scale>
          <a:sx n="84" d="100"/>
          <a:sy n="84" d="100"/>
        </p:scale>
        <p:origin x="2439" y="39"/>
      </p:cViewPr>
      <p:guideLst>
        <p:guide orient="horz" pos="1620"/>
        <p:guide pos="2880"/>
      </p:guideLst>
    </p:cSldViewPr>
  </p:slideViewPr>
  <p:notesTextViewPr>
    <p:cViewPr>
      <p:scale>
        <a:sx n="1" d="1"/>
        <a:sy n="1" d="1"/>
      </p:scale>
      <p:origin x="0" y="0"/>
    </p:cViewPr>
  </p:notesTextViewPr>
  <p:notesViewPr>
    <p:cSldViewPr snapToObjects="1">
      <p:cViewPr varScale="1">
        <p:scale>
          <a:sx n="109" d="100"/>
          <a:sy n="109" d="100"/>
        </p:scale>
        <p:origin x="1212" y="78"/>
      </p:cViewPr>
      <p:guideLst>
        <p:guide orient="horz" pos="3485"/>
        <p:guide pos="1897"/>
        <p:guide orient="horz" pos="2144"/>
        <p:guide pos="3131"/>
        <p:guide orient="horz" pos="3635"/>
        <p:guide orient="horz" pos="2237"/>
        <p:guide pos="1953"/>
        <p:guide pos="3224"/>
        <p:guide orient="horz" pos="3341"/>
        <p:guide orient="horz" pos="2055"/>
        <p:guide pos="1842"/>
        <p:guide pos="3041"/>
        <p:guide orient="horz" pos="3792"/>
        <p:guide orient="horz" pos="2334"/>
        <p:guide pos="2011"/>
        <p:guide pos="33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435000" cy="354965"/>
          </a:xfrm>
          <a:prstGeom prst="rect">
            <a:avLst/>
          </a:prstGeom>
        </p:spPr>
        <p:txBody>
          <a:bodyPr vert="horz" lIns="89224" tIns="44612" rIns="89224" bIns="44612" rtlCol="0"/>
          <a:lstStyle>
            <a:lvl1pPr algn="l">
              <a:defRPr sz="1100"/>
            </a:lvl1pPr>
          </a:lstStyle>
          <a:p>
            <a:endParaRPr lang="en-AU"/>
          </a:p>
        </p:txBody>
      </p:sp>
      <p:sp>
        <p:nvSpPr>
          <p:cNvPr id="3" name="Date Placeholder 2"/>
          <p:cNvSpPr>
            <a:spLocks noGrp="1"/>
          </p:cNvSpPr>
          <p:nvPr>
            <p:ph type="dt" idx="1"/>
          </p:nvPr>
        </p:nvSpPr>
        <p:spPr>
          <a:xfrm>
            <a:off x="5797246" y="3"/>
            <a:ext cx="4435000" cy="354965"/>
          </a:xfrm>
          <a:prstGeom prst="rect">
            <a:avLst/>
          </a:prstGeom>
        </p:spPr>
        <p:txBody>
          <a:bodyPr vert="horz" lIns="89224" tIns="44612" rIns="89224" bIns="44612" rtlCol="0"/>
          <a:lstStyle>
            <a:lvl1pPr algn="r">
              <a:defRPr sz="1100"/>
            </a:lvl1pPr>
          </a:lstStyle>
          <a:p>
            <a:fld id="{816A575B-F4C7-4011-A893-9E91E51A3214}" type="datetimeFigureOut">
              <a:rPr lang="en-AU" smtClean="0"/>
              <a:t>30/11/2018</a:t>
            </a:fld>
            <a:endParaRPr lang="en-AU"/>
          </a:p>
        </p:txBody>
      </p:sp>
      <p:sp>
        <p:nvSpPr>
          <p:cNvPr id="4" name="Slide Image Placeholder 3"/>
          <p:cNvSpPr>
            <a:spLocks noGrp="1" noRot="1" noChangeAspect="1"/>
          </p:cNvSpPr>
          <p:nvPr>
            <p:ph type="sldImg" idx="2"/>
          </p:nvPr>
        </p:nvSpPr>
        <p:spPr>
          <a:xfrm>
            <a:off x="2751138" y="531813"/>
            <a:ext cx="4732337" cy="2662237"/>
          </a:xfrm>
          <a:prstGeom prst="rect">
            <a:avLst/>
          </a:prstGeom>
          <a:noFill/>
          <a:ln w="12700">
            <a:solidFill>
              <a:prstClr val="black"/>
            </a:solidFill>
          </a:ln>
        </p:spPr>
        <p:txBody>
          <a:bodyPr vert="horz" lIns="89224" tIns="44612" rIns="89224" bIns="44612" rtlCol="0" anchor="ctr"/>
          <a:lstStyle/>
          <a:p>
            <a:endParaRPr lang="en-AU"/>
          </a:p>
        </p:txBody>
      </p:sp>
      <p:sp>
        <p:nvSpPr>
          <p:cNvPr id="5" name="Notes Placeholder 4"/>
          <p:cNvSpPr>
            <a:spLocks noGrp="1"/>
          </p:cNvSpPr>
          <p:nvPr>
            <p:ph type="body" sz="quarter" idx="3"/>
          </p:nvPr>
        </p:nvSpPr>
        <p:spPr>
          <a:xfrm>
            <a:off x="1023463" y="3372168"/>
            <a:ext cx="8187690" cy="3194685"/>
          </a:xfrm>
          <a:prstGeom prst="rect">
            <a:avLst/>
          </a:prstGeom>
        </p:spPr>
        <p:txBody>
          <a:bodyPr vert="horz" lIns="89224" tIns="44612" rIns="89224" bIns="446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743107"/>
            <a:ext cx="4435000" cy="354965"/>
          </a:xfrm>
          <a:prstGeom prst="rect">
            <a:avLst/>
          </a:prstGeom>
        </p:spPr>
        <p:txBody>
          <a:bodyPr vert="horz" lIns="89224" tIns="44612" rIns="89224" bIns="44612" rtlCol="0" anchor="b"/>
          <a:lstStyle>
            <a:lvl1pPr algn="l">
              <a:defRPr sz="1100"/>
            </a:lvl1pPr>
          </a:lstStyle>
          <a:p>
            <a:endParaRPr lang="en-AU"/>
          </a:p>
        </p:txBody>
      </p:sp>
      <p:sp>
        <p:nvSpPr>
          <p:cNvPr id="7" name="Slide Number Placeholder 6"/>
          <p:cNvSpPr>
            <a:spLocks noGrp="1"/>
          </p:cNvSpPr>
          <p:nvPr>
            <p:ph type="sldNum" sz="quarter" idx="5"/>
          </p:nvPr>
        </p:nvSpPr>
        <p:spPr>
          <a:xfrm>
            <a:off x="5797246" y="6743107"/>
            <a:ext cx="4435000" cy="354965"/>
          </a:xfrm>
          <a:prstGeom prst="rect">
            <a:avLst/>
          </a:prstGeom>
        </p:spPr>
        <p:txBody>
          <a:bodyPr vert="horz" lIns="89224" tIns="44612" rIns="89224" bIns="44612" rtlCol="0" anchor="b"/>
          <a:lstStyle>
            <a:lvl1pPr algn="r">
              <a:defRPr sz="1100"/>
            </a:lvl1pPr>
          </a:lstStyle>
          <a:p>
            <a:fld id="{6A09040B-DA09-4C58-8D66-C8AD5AEB9F52}" type="slidenum">
              <a:rPr lang="en-AU" smtClean="0"/>
              <a:t>‹#›</a:t>
            </a:fld>
            <a:endParaRPr lang="en-AU"/>
          </a:p>
        </p:txBody>
      </p:sp>
    </p:spTree>
    <p:extLst>
      <p:ext uri="{BB962C8B-B14F-4D97-AF65-F5344CB8AC3E}">
        <p14:creationId xmlns:p14="http://schemas.microsoft.com/office/powerpoint/2010/main" val="11621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nsw.gov.au/business-services/records-management/records-management-for-school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tion.nsw.gov.au/policy-library/associated-documents/The-2014-Code-of-Conduct-approved-by-Minister-1-July-2014-updated-Dec-2016-not-tracked.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nsw.gov.au/business-services/records-management/corporate-records-management/help-cards-and-e-learn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ducation.nsw.gov.au/teaching-and-learning/professional-learn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nsw.gov.au/policy-library/policies/communication-devices-and-associated-services-policy"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ducation.nsw.gov.au/business-services/records-management/corporate-records-management/help-cards-and-e-learning" TargetMode="External"/><Relationship Id="rId4" Type="http://schemas.openxmlformats.org/officeDocument/2006/relationships/hyperlink" Target="https://education.nsw.gov.au/policy-library/policies/code-of-conduct-polic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nsw.gov.au/policy-library/policies/code-of-conduct-polic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nsw.gov.au/policy-library/associated-documents/The-2014-Code-of-Conduct-approved-by-Minister-1-July-2014-updated-Dec-2016-not-tracked.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policy-library/associated-documents/The-2014-Code-of-Conduct-approved-by-Minister-1-July-2014-updated-Dec-2016-not-tracked.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149">
              <a:lnSpc>
                <a:spcPct val="120000"/>
              </a:lnSpc>
              <a:defRPr sz="1800" i="1"/>
            </a:pPr>
            <a:r>
              <a:rPr lang="en-AU" sz="1200" b="1" i="0" dirty="0"/>
              <a:t>Note to presenter</a:t>
            </a:r>
          </a:p>
          <a:p>
            <a:pPr defTabSz="1025149">
              <a:lnSpc>
                <a:spcPct val="120000"/>
              </a:lnSpc>
              <a:defRPr sz="1800" i="1"/>
            </a:pPr>
            <a:r>
              <a:rPr lang="en-AU" sz="1200" b="1" i="0" dirty="0"/>
              <a:t>Before commencing this module please read the separate Presenter notes which outline all preparation required to successfully present each session. </a:t>
            </a:r>
          </a:p>
          <a:p>
            <a:pPr>
              <a:lnSpc>
                <a:spcPct val="120000"/>
              </a:lnSpc>
              <a:defRPr sz="1800" i="1"/>
            </a:pPr>
            <a:endParaRPr lang="en-AU" sz="1200" i="0" dirty="0"/>
          </a:p>
          <a:p>
            <a:pPr>
              <a:lnSpc>
                <a:spcPct val="120000"/>
              </a:lnSpc>
              <a:defRPr sz="1800" i="1"/>
            </a:pPr>
            <a:r>
              <a:rPr lang="en-AU" sz="1200" i="0" dirty="0"/>
              <a:t>Welcome to the first session on Digital Content - Email module supporting the Written Communication focus area of the Excellence in School Administration Framework.</a:t>
            </a:r>
          </a:p>
          <a:p>
            <a:pPr>
              <a:lnSpc>
                <a:spcPct val="120000"/>
              </a:lnSpc>
              <a:defRPr sz="1800" i="1"/>
            </a:pPr>
            <a:endParaRPr lang="en-AU" sz="1200" i="0" dirty="0"/>
          </a:p>
          <a:p>
            <a:pPr>
              <a:lnSpc>
                <a:spcPct val="120000"/>
              </a:lnSpc>
              <a:defRPr sz="1800" i="1"/>
            </a:pPr>
            <a:r>
              <a:rPr lang="en-AU" sz="1200" i="0" dirty="0"/>
              <a:t>This module is one of a series of modules which have been developed to support the implementation of the Framework and contains notes for the presenter and identifies resources for the participants.  </a:t>
            </a:r>
          </a:p>
          <a:p>
            <a:pPr>
              <a:lnSpc>
                <a:spcPct val="120000"/>
              </a:lnSpc>
              <a:defRPr sz="1800" i="1"/>
            </a:pPr>
            <a:endParaRPr lang="en-AU" sz="1200" dirty="0"/>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1</a:t>
            </a:fld>
            <a:endParaRPr lang="en-AU"/>
          </a:p>
        </p:txBody>
      </p:sp>
    </p:spTree>
    <p:extLst>
      <p:ext uri="{BB962C8B-B14F-4D97-AF65-F5344CB8AC3E}">
        <p14:creationId xmlns:p14="http://schemas.microsoft.com/office/powerpoint/2010/main" val="444386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dirty="0"/>
              <a:t>According to the Department of Education records management program, email messages are records in fact and in law, and, like records in other formats, are subject to legislation and other legal processes.</a:t>
            </a:r>
          </a:p>
          <a:p>
            <a:pPr>
              <a:lnSpc>
                <a:spcPct val="120000"/>
              </a:lnSpc>
              <a:defRPr sz="1800" i="1"/>
            </a:pPr>
            <a:r>
              <a:rPr lang="en-AU" sz="1200" dirty="0"/>
              <a:t>This means they are legal documents that can be requested to be produced in court.</a:t>
            </a:r>
          </a:p>
          <a:p>
            <a:pPr>
              <a:lnSpc>
                <a:spcPct val="120000"/>
              </a:lnSpc>
              <a:defRPr sz="1800" i="1"/>
            </a:pPr>
            <a:r>
              <a:rPr lang="en-AU" sz="1200" dirty="0"/>
              <a:t>Some examples would be student attendance cases and accident cases involving students.</a:t>
            </a:r>
          </a:p>
          <a:p>
            <a:pPr>
              <a:lnSpc>
                <a:spcPct val="120000"/>
              </a:lnSpc>
              <a:defRPr sz="1800" i="1"/>
            </a:pPr>
            <a:r>
              <a:rPr lang="en-AU" sz="1200" dirty="0"/>
              <a:t>The procedures for managing school records are located on </a:t>
            </a:r>
            <a:r>
              <a:rPr lang="en-AU" sz="1200" i="1" dirty="0"/>
              <a:t>Business services &gt; Records management website,</a:t>
            </a:r>
            <a:r>
              <a:rPr lang="en-AU" sz="1200" dirty="0"/>
              <a:t> to help you manage and retain your records, including emails. </a:t>
            </a:r>
          </a:p>
          <a:p>
            <a:pPr>
              <a:lnSpc>
                <a:spcPct val="120000"/>
              </a:lnSpc>
              <a:defRPr sz="1800" i="1"/>
            </a:pPr>
            <a:r>
              <a:rPr lang="en-AU" sz="1200" dirty="0"/>
              <a:t>We will look at these in more detail in the next few slides</a:t>
            </a:r>
            <a:r>
              <a:rPr lang="en-AU" sz="1200" dirty="0" smtClean="0"/>
              <a:t>.</a:t>
            </a:r>
          </a:p>
          <a:p>
            <a:pPr>
              <a:lnSpc>
                <a:spcPct val="120000"/>
              </a:lnSpc>
              <a:defRPr sz="1800" i="1"/>
            </a:pPr>
            <a:endParaRPr lang="en-AU" sz="1200" dirty="0"/>
          </a:p>
          <a:p>
            <a:r>
              <a:rPr lang="en-AU" sz="1200" dirty="0" smtClean="0">
                <a:latin typeface="Helvetica Light"/>
                <a:hlinkClick r:id="rId3"/>
              </a:rPr>
              <a:t>Click here for Records management for schools </a:t>
            </a:r>
            <a:endParaRPr lang="en-AU" sz="1200" dirty="0" smtClean="0">
              <a:latin typeface="Helvetica Light"/>
            </a:endParaRPr>
          </a:p>
          <a:p>
            <a:pPr>
              <a:lnSpc>
                <a:spcPct val="120000"/>
              </a:lnSpc>
              <a:defRPr sz="1800" i="1"/>
            </a:pPr>
            <a:endParaRPr lang="en-AU" sz="1200" dirty="0" smtClean="0"/>
          </a:p>
        </p:txBody>
      </p:sp>
      <p:sp>
        <p:nvSpPr>
          <p:cNvPr id="4" name="Slide Number Placeholder 3"/>
          <p:cNvSpPr>
            <a:spLocks noGrp="1"/>
          </p:cNvSpPr>
          <p:nvPr>
            <p:ph type="sldNum" sz="quarter" idx="10"/>
          </p:nvPr>
        </p:nvSpPr>
        <p:spPr/>
        <p:txBody>
          <a:bodyPr/>
          <a:lstStyle/>
          <a:p>
            <a:fld id="{6A09040B-DA09-4C58-8D66-C8AD5AEB9F52}" type="slidenum">
              <a:rPr lang="en-AU" smtClean="0"/>
              <a:t>10</a:t>
            </a:fld>
            <a:endParaRPr lang="en-AU"/>
          </a:p>
        </p:txBody>
      </p:sp>
    </p:spTree>
    <p:extLst>
      <p:ext uri="{BB962C8B-B14F-4D97-AF65-F5344CB8AC3E}">
        <p14:creationId xmlns:p14="http://schemas.microsoft.com/office/powerpoint/2010/main" val="3696250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3463" y="3194125"/>
            <a:ext cx="8187690" cy="3750567"/>
          </a:xfrm>
        </p:spPr>
        <p:txBody>
          <a:bodyPr/>
          <a:lstStyle/>
          <a:p>
            <a:pPr>
              <a:lnSpc>
                <a:spcPct val="120000"/>
              </a:lnSpc>
              <a:defRPr sz="1800" i="1"/>
            </a:pPr>
            <a:r>
              <a:rPr lang="en-AU" sz="1200" i="0" dirty="0"/>
              <a:t>The final area of the Code that relates to emails is point 20.1 which states that all employees have a responsibility to: </a:t>
            </a:r>
          </a:p>
          <a:p>
            <a:pPr>
              <a:lnSpc>
                <a:spcPct val="120000"/>
              </a:lnSpc>
              <a:defRPr sz="1800" i="1"/>
            </a:pPr>
            <a:r>
              <a:rPr lang="en-AU" sz="1200" i="0" dirty="0"/>
              <a:t>1.  create and maintain full, accurate and honest records of their activities, decisions and other business transactions, and</a:t>
            </a:r>
          </a:p>
          <a:p>
            <a:pPr>
              <a:lnSpc>
                <a:spcPct val="120000"/>
              </a:lnSpc>
              <a:defRPr sz="1800" i="1"/>
            </a:pPr>
            <a:r>
              <a:rPr lang="en-AU" sz="1200" i="0" dirty="0"/>
              <a:t>2. capture or store records in the department’s records systems in line with the Department of Education records management program and the State Records Act 1998 , mentioned  on the previous slide.</a:t>
            </a:r>
          </a:p>
          <a:p>
            <a:pPr>
              <a:lnSpc>
                <a:spcPct val="120000"/>
              </a:lnSpc>
              <a:defRPr sz="1800" b="1"/>
            </a:pPr>
            <a:r>
              <a:rPr lang="en-AU" sz="1200" i="0" dirty="0"/>
              <a:t>Q: </a:t>
            </a:r>
            <a:r>
              <a:rPr lang="en-AU" sz="1200" b="0" i="0" dirty="0"/>
              <a:t>In summary, what can you tell me about your responsibilities in relation to emails and the Code of Conduct?</a:t>
            </a:r>
          </a:p>
          <a:p>
            <a:pPr>
              <a:lnSpc>
                <a:spcPct val="120000"/>
              </a:lnSpc>
              <a:defRPr sz="1800" b="1"/>
            </a:pPr>
            <a:endParaRPr lang="en-AU" sz="1200" i="0" dirty="0"/>
          </a:p>
          <a:p>
            <a:pPr>
              <a:lnSpc>
                <a:spcPct val="120000"/>
              </a:lnSpc>
              <a:defRPr sz="1800" b="1"/>
            </a:pPr>
            <a:r>
              <a:rPr lang="en-AU" sz="1200" i="0" dirty="0"/>
              <a:t>A:</a:t>
            </a:r>
          </a:p>
          <a:p>
            <a:pPr marL="249168" indent="-249168">
              <a:lnSpc>
                <a:spcPct val="120000"/>
              </a:lnSpc>
              <a:buSzPct val="75000"/>
              <a:buChar char="•"/>
              <a:defRPr sz="1800" i="1"/>
            </a:pPr>
            <a:r>
              <a:rPr lang="en-AU" sz="1200" i="0" dirty="0"/>
              <a:t>all information must be factual</a:t>
            </a:r>
          </a:p>
          <a:p>
            <a:pPr marL="249168" indent="-249168">
              <a:lnSpc>
                <a:spcPct val="120000"/>
              </a:lnSpc>
              <a:buSzPct val="75000"/>
              <a:buChar char="•"/>
              <a:defRPr sz="1800" i="1"/>
            </a:pPr>
            <a:r>
              <a:rPr lang="en-AU" sz="1200" i="0" dirty="0"/>
              <a:t>must use your own name on emails</a:t>
            </a:r>
          </a:p>
          <a:p>
            <a:pPr marL="249168" indent="-249168">
              <a:lnSpc>
                <a:spcPct val="120000"/>
              </a:lnSpc>
              <a:buSzPct val="75000"/>
              <a:buChar char="•"/>
              <a:defRPr sz="1800" i="1"/>
            </a:pPr>
            <a:r>
              <a:rPr lang="en-AU" sz="1200" i="0" dirty="0"/>
              <a:t>keep your password secure</a:t>
            </a:r>
          </a:p>
          <a:p>
            <a:pPr marL="249168" indent="-249168">
              <a:lnSpc>
                <a:spcPct val="120000"/>
              </a:lnSpc>
              <a:buSzPct val="75000"/>
              <a:buChar char="•"/>
              <a:defRPr sz="1800" i="1"/>
            </a:pPr>
            <a:r>
              <a:rPr lang="en-AU" sz="1200" i="0" dirty="0"/>
              <a:t>store emails for future reference</a:t>
            </a:r>
          </a:p>
          <a:p>
            <a:pPr marL="249168" indent="-249168">
              <a:lnSpc>
                <a:spcPct val="120000"/>
              </a:lnSpc>
              <a:buSzPct val="75000"/>
              <a:buChar char="•"/>
              <a:defRPr sz="1800" i="1"/>
            </a:pPr>
            <a:r>
              <a:rPr lang="en-AU" sz="1200" i="0" dirty="0"/>
              <a:t>do not use email to harass or cause harm</a:t>
            </a:r>
          </a:p>
          <a:p>
            <a:pPr marL="249168" indent="-249168">
              <a:lnSpc>
                <a:spcPct val="120000"/>
              </a:lnSpc>
              <a:buSzPct val="75000"/>
              <a:buChar char="•"/>
              <a:defRPr sz="1800" i="1"/>
            </a:pPr>
            <a:endParaRPr lang="en-AU" sz="1200" i="0" dirty="0"/>
          </a:p>
          <a:p>
            <a:pPr>
              <a:lnSpc>
                <a:spcPct val="120000"/>
              </a:lnSpc>
              <a:defRPr sz="1800" i="1"/>
            </a:pPr>
            <a:r>
              <a:rPr lang="en-AU" sz="1200" i="0" dirty="0"/>
              <a:t>In the next slide we will look at how to keep accurate records when using emails according to the department records management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Click here for the 2014 Code of Conduct approved by Minister 1 July 2014</a:t>
            </a:r>
            <a:endParaRPr lang="en-AU" sz="1000" dirty="0" smtClean="0"/>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11</a:t>
            </a:fld>
            <a:endParaRPr lang="en-AU"/>
          </a:p>
        </p:txBody>
      </p:sp>
    </p:spTree>
    <p:extLst>
      <p:ext uri="{BB962C8B-B14F-4D97-AF65-F5344CB8AC3E}">
        <p14:creationId xmlns:p14="http://schemas.microsoft.com/office/powerpoint/2010/main" val="92302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According to the records management program the effective management of emails can provide a wide range of benefits to your school. These benefits include:</a:t>
            </a:r>
          </a:p>
          <a:p>
            <a:pPr marL="249168" indent="-249168" defTabSz="1025149">
              <a:lnSpc>
                <a:spcPct val="120000"/>
              </a:lnSpc>
              <a:buSzPct val="75000"/>
              <a:buFontTx/>
              <a:buChar char="•"/>
              <a:defRPr sz="1800" i="1"/>
            </a:pPr>
            <a:r>
              <a:rPr lang="en-AU" sz="1200" i="0" dirty="0"/>
              <a:t>all information resources are valuable assets that are shareable and re-usable</a:t>
            </a:r>
          </a:p>
          <a:p>
            <a:pPr marL="249168" indent="-249168">
              <a:lnSpc>
                <a:spcPct val="120000"/>
              </a:lnSpc>
              <a:buSzPct val="75000"/>
              <a:buChar char="•"/>
              <a:defRPr sz="1800" i="1"/>
            </a:pPr>
            <a:r>
              <a:rPr lang="en-AU" sz="1200" i="0" dirty="0"/>
              <a:t>faster, cheaper provision of accurate information</a:t>
            </a:r>
          </a:p>
          <a:p>
            <a:pPr marL="249168" indent="-249168">
              <a:lnSpc>
                <a:spcPct val="120000"/>
              </a:lnSpc>
              <a:buSzPct val="75000"/>
              <a:buChar char="•"/>
              <a:defRPr sz="1800" i="1"/>
            </a:pPr>
            <a:r>
              <a:rPr lang="en-AU" sz="1200" i="0" dirty="0"/>
              <a:t>better quality advice to school executive and decision-makers in your school</a:t>
            </a:r>
          </a:p>
          <a:p>
            <a:pPr marL="249168" indent="-249168">
              <a:lnSpc>
                <a:spcPct val="120000"/>
              </a:lnSpc>
              <a:buSzPct val="75000"/>
              <a:buChar char="•"/>
              <a:defRPr sz="1800" i="1"/>
            </a:pPr>
            <a:r>
              <a:rPr lang="en-AU" sz="1200" i="0" dirty="0"/>
              <a:t>decreased storage costs</a:t>
            </a:r>
          </a:p>
          <a:p>
            <a:pPr marL="249168" indent="-249168">
              <a:lnSpc>
                <a:spcPct val="120000"/>
              </a:lnSpc>
              <a:buSzPct val="75000"/>
              <a:buChar char="•"/>
              <a:defRPr sz="1800" i="1"/>
            </a:pPr>
            <a:r>
              <a:rPr lang="en-AU" sz="1200" i="0" dirty="0"/>
              <a:t>compliance with department and government policies on storage and retention of records</a:t>
            </a:r>
          </a:p>
          <a:p>
            <a:pPr>
              <a:lnSpc>
                <a:spcPct val="120000"/>
              </a:lnSpc>
              <a:buSzPct val="75000"/>
              <a:defRPr sz="1800" i="1"/>
            </a:pPr>
            <a:endParaRPr lang="en-AU" sz="1200" i="0" dirty="0"/>
          </a:p>
          <a:p>
            <a:pPr>
              <a:lnSpc>
                <a:spcPct val="120000"/>
              </a:lnSpc>
              <a:defRPr sz="1800" i="1"/>
            </a:pPr>
            <a:r>
              <a:rPr lang="en-AU" sz="1200" i="0" dirty="0"/>
              <a:t>When using any department email system either the school email account or staff email account, you are the responsible person for managing these emails.</a:t>
            </a:r>
          </a:p>
          <a:p>
            <a:pPr>
              <a:lnSpc>
                <a:spcPct val="120000"/>
              </a:lnSpc>
              <a:defRPr sz="1800" i="1"/>
            </a:pPr>
            <a:endParaRPr lang="en-AU" sz="1200" dirty="0"/>
          </a:p>
          <a:p>
            <a:pPr algn="l"/>
            <a:r>
              <a:rPr lang="en-AU" sz="1200" dirty="0">
                <a:hlinkClick r:id="rId3"/>
              </a:rPr>
              <a:t>https://education.nsw.gov.au/business-services/records-management/corporate-records-management/help-cards-and-e-learning</a:t>
            </a:r>
            <a:endParaRPr lang="en-AU" sz="1200" dirty="0"/>
          </a:p>
          <a:p>
            <a:endParaRPr lang="en-AU" sz="1200" dirty="0"/>
          </a:p>
        </p:txBody>
      </p:sp>
      <p:sp>
        <p:nvSpPr>
          <p:cNvPr id="4" name="Slide Number Placeholder 3"/>
          <p:cNvSpPr>
            <a:spLocks noGrp="1"/>
          </p:cNvSpPr>
          <p:nvPr>
            <p:ph type="sldNum" sz="quarter" idx="10"/>
          </p:nvPr>
        </p:nvSpPr>
        <p:spPr/>
        <p:txBody>
          <a:bodyPr/>
          <a:lstStyle/>
          <a:p>
            <a:fld id="{6A09040B-DA09-4C58-8D66-C8AD5AEB9F52}" type="slidenum">
              <a:rPr lang="en-AU" smtClean="0"/>
              <a:t>12</a:t>
            </a:fld>
            <a:endParaRPr lang="en-AU"/>
          </a:p>
        </p:txBody>
      </p:sp>
    </p:spTree>
    <p:extLst>
      <p:ext uri="{BB962C8B-B14F-4D97-AF65-F5344CB8AC3E}">
        <p14:creationId xmlns:p14="http://schemas.microsoft.com/office/powerpoint/2010/main" val="333356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Emails received or sent via the department email accounts are divided into 3 categories:</a:t>
            </a:r>
          </a:p>
          <a:p>
            <a:pPr marL="249168" indent="-249168">
              <a:lnSpc>
                <a:spcPct val="120000"/>
              </a:lnSpc>
              <a:buSzPct val="75000"/>
              <a:buChar char="•"/>
              <a:defRPr sz="1800" i="1"/>
            </a:pPr>
            <a:r>
              <a:rPr lang="en-AU" sz="1200" i="0" dirty="0"/>
              <a:t>business email – email which relates to the business of the school which must be retained to provide a record and not be altered in any way</a:t>
            </a:r>
          </a:p>
          <a:p>
            <a:pPr marL="249168" indent="-249168">
              <a:lnSpc>
                <a:spcPct val="120000"/>
              </a:lnSpc>
              <a:buSzPct val="75000"/>
              <a:buChar char="•"/>
              <a:defRPr sz="1800" i="1"/>
            </a:pPr>
            <a:r>
              <a:rPr lang="en-AU" sz="1200" i="0" dirty="0"/>
              <a:t>short-term value email – email which is used to facilitate school business, but is of a trivial nature or of such short-term value that it does not support or contribute to the business functions of the department or school and can be deleted</a:t>
            </a:r>
          </a:p>
          <a:p>
            <a:pPr marL="249168" indent="-249168">
              <a:lnSpc>
                <a:spcPct val="120000"/>
              </a:lnSpc>
              <a:buSzPct val="75000"/>
              <a:buChar char="•"/>
              <a:defRPr sz="1800" i="1"/>
            </a:pPr>
            <a:r>
              <a:rPr lang="en-AU" sz="1200" i="0" dirty="0"/>
              <a:t>personal email – email which is of a personal nature and which has no relevance to the business of the department or school and can be deleted</a:t>
            </a:r>
          </a:p>
          <a:p>
            <a:pPr>
              <a:lnSpc>
                <a:spcPct val="120000"/>
              </a:lnSpc>
              <a:defRPr sz="1800" i="1"/>
            </a:pPr>
            <a:endParaRPr lang="en-AU" sz="1200" i="0" dirty="0"/>
          </a:p>
          <a:p>
            <a:pPr>
              <a:lnSpc>
                <a:spcPct val="120000"/>
              </a:lnSpc>
              <a:defRPr sz="1800" i="1"/>
            </a:pPr>
            <a:r>
              <a:rPr lang="en-AU" sz="1200" i="0" dirty="0"/>
              <a:t>Let’s look at examples of the different categories.</a:t>
            </a:r>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13</a:t>
            </a:fld>
            <a:endParaRPr lang="en-AU"/>
          </a:p>
        </p:txBody>
      </p:sp>
    </p:spTree>
    <p:extLst>
      <p:ext uri="{BB962C8B-B14F-4D97-AF65-F5344CB8AC3E}">
        <p14:creationId xmlns:p14="http://schemas.microsoft.com/office/powerpoint/2010/main" val="2205852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Business emails are not to be deleted. </a:t>
            </a:r>
          </a:p>
          <a:p>
            <a:pPr>
              <a:lnSpc>
                <a:spcPct val="120000"/>
              </a:lnSpc>
              <a:defRPr sz="1800" i="1"/>
            </a:pPr>
            <a:endParaRPr lang="en-AU" sz="1200" i="0" dirty="0"/>
          </a:p>
          <a:p>
            <a:pPr>
              <a:lnSpc>
                <a:spcPct val="120000"/>
              </a:lnSpc>
              <a:defRPr sz="1800" i="1"/>
            </a:pPr>
            <a:r>
              <a:rPr lang="en-AU" sz="1200" i="0" dirty="0"/>
              <a:t>These are some examples:</a:t>
            </a:r>
          </a:p>
          <a:p>
            <a:pPr marL="249168" indent="-249168">
              <a:lnSpc>
                <a:spcPct val="120000"/>
              </a:lnSpc>
              <a:buSzPct val="75000"/>
              <a:buChar char="•"/>
              <a:defRPr sz="1800" i="1"/>
            </a:pPr>
            <a:r>
              <a:rPr lang="en-AU" sz="1200" i="0" dirty="0"/>
              <a:t>a communication between staff seeking approval, for example, a professional learning request to the principal</a:t>
            </a:r>
          </a:p>
          <a:p>
            <a:pPr marL="249168" indent="-249168">
              <a:lnSpc>
                <a:spcPct val="120000"/>
              </a:lnSpc>
              <a:buSzPct val="75000"/>
              <a:buChar char="•"/>
              <a:defRPr sz="1800" i="1"/>
            </a:pPr>
            <a:r>
              <a:rPr lang="en-AU" sz="1200" i="0" dirty="0"/>
              <a:t>a direction for an important course of action, for example, asking if a letter or permission note is ready to be sent out to parents</a:t>
            </a:r>
          </a:p>
          <a:p>
            <a:pPr marL="249168" indent="-249168">
              <a:lnSpc>
                <a:spcPct val="120000"/>
              </a:lnSpc>
              <a:buSzPct val="75000"/>
              <a:buChar char="•"/>
              <a:defRPr sz="1800" i="1"/>
            </a:pPr>
            <a:r>
              <a:rPr lang="en-AU" sz="1200" i="0" dirty="0"/>
              <a:t>a discussion between staff where a decision is being formulated </a:t>
            </a:r>
          </a:p>
          <a:p>
            <a:pPr>
              <a:lnSpc>
                <a:spcPct val="120000"/>
              </a:lnSpc>
              <a:defRPr sz="1800" b="1"/>
            </a:pPr>
            <a:endParaRPr lang="en-AU" sz="1200" i="0" dirty="0"/>
          </a:p>
          <a:p>
            <a:pPr>
              <a:lnSpc>
                <a:spcPct val="120000"/>
              </a:lnSpc>
              <a:defRPr sz="1800" b="1"/>
            </a:pPr>
            <a:r>
              <a:rPr lang="en-AU" sz="1200" i="0" dirty="0"/>
              <a:t>Q: </a:t>
            </a:r>
            <a:r>
              <a:rPr lang="en-AU" sz="1200" b="0" i="0" dirty="0"/>
              <a:t>Can you suggest other examples of business emails?</a:t>
            </a:r>
          </a:p>
          <a:p>
            <a:pPr>
              <a:lnSpc>
                <a:spcPct val="120000"/>
              </a:lnSpc>
              <a:defRPr sz="1800" i="1"/>
            </a:pPr>
            <a:endParaRPr lang="en-AU" sz="1200" i="0" dirty="0"/>
          </a:p>
          <a:p>
            <a:pPr>
              <a:lnSpc>
                <a:spcPct val="120000"/>
              </a:lnSpc>
              <a:defRPr sz="1800" b="1"/>
            </a:pPr>
            <a:r>
              <a:rPr lang="en-AU" sz="1200" i="0" dirty="0"/>
              <a:t>Go to the next slide for answers</a:t>
            </a:r>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14</a:t>
            </a:fld>
            <a:endParaRPr lang="en-AU"/>
          </a:p>
        </p:txBody>
      </p:sp>
    </p:spTree>
    <p:extLst>
      <p:ext uri="{BB962C8B-B14F-4D97-AF65-F5344CB8AC3E}">
        <p14:creationId xmlns:p14="http://schemas.microsoft.com/office/powerpoint/2010/main" val="900146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b="1"/>
            </a:pPr>
            <a:r>
              <a:rPr lang="en-AU" sz="1200" i="0" dirty="0"/>
              <a:t>A:</a:t>
            </a:r>
          </a:p>
          <a:p>
            <a:pPr marL="249168" indent="-249168">
              <a:lnSpc>
                <a:spcPct val="120000"/>
              </a:lnSpc>
              <a:buSzPct val="75000"/>
              <a:buChar char="•"/>
              <a:defRPr sz="1800" i="1"/>
            </a:pPr>
            <a:r>
              <a:rPr lang="en-AU" sz="1200" i="0" dirty="0"/>
              <a:t>record of the essential business for example asking for a credit/refund from a supplier</a:t>
            </a:r>
          </a:p>
          <a:p>
            <a:pPr marL="249168" indent="-249168">
              <a:lnSpc>
                <a:spcPct val="120000"/>
              </a:lnSpc>
              <a:buSzPct val="75000"/>
              <a:buChar char="•"/>
              <a:defRPr sz="1800" i="1"/>
            </a:pPr>
            <a:r>
              <a:rPr lang="en-AU" sz="1200" i="0" dirty="0"/>
              <a:t>information distributed by email (as attachments) for example original copies of minutes, letters to parents, contracts such as camp contracts</a:t>
            </a:r>
          </a:p>
          <a:p>
            <a:pPr marL="249168" indent="-249168">
              <a:lnSpc>
                <a:spcPct val="120000"/>
              </a:lnSpc>
              <a:buSzPct val="75000"/>
              <a:buChar char="•"/>
              <a:defRPr sz="1800" i="1"/>
            </a:pPr>
            <a:r>
              <a:rPr lang="en-AU" sz="1200" i="0" dirty="0"/>
              <a:t>record of conversations (file notes)</a:t>
            </a:r>
          </a:p>
          <a:p>
            <a:pPr marL="249168" indent="-249168">
              <a:lnSpc>
                <a:spcPct val="120000"/>
              </a:lnSpc>
              <a:buSzPct val="75000"/>
              <a:buChar char="•"/>
              <a:defRPr sz="1800" i="1"/>
            </a:pPr>
            <a:r>
              <a:rPr lang="en-AU" sz="1200" i="0" dirty="0"/>
              <a:t>other business correspondence received from outside or inside the department</a:t>
            </a:r>
          </a:p>
          <a:p>
            <a:pPr>
              <a:lnSpc>
                <a:spcPct val="120000"/>
              </a:lnSpc>
              <a:defRPr sz="1800" b="1"/>
            </a:pPr>
            <a:endParaRPr lang="en-AU" sz="1200" i="0" dirty="0"/>
          </a:p>
          <a:p>
            <a:pPr>
              <a:lnSpc>
                <a:spcPct val="120000"/>
              </a:lnSpc>
              <a:defRPr sz="1800" b="1"/>
            </a:pPr>
            <a:r>
              <a:rPr lang="en-AU" sz="1200" i="0" dirty="0"/>
              <a:t>Q: </a:t>
            </a:r>
            <a:r>
              <a:rPr lang="en-AU" sz="1200" b="0" i="0" dirty="0"/>
              <a:t>What about state office emails –Document Number (DN’s) funding allocations etc.? Do you think they come under business emails?</a:t>
            </a:r>
          </a:p>
          <a:p>
            <a:pPr>
              <a:lnSpc>
                <a:spcPct val="120000"/>
              </a:lnSpc>
              <a:defRPr sz="1800" b="1"/>
            </a:pPr>
            <a:endParaRPr lang="en-AU" sz="1200" i="0" dirty="0"/>
          </a:p>
          <a:p>
            <a:pPr>
              <a:lnSpc>
                <a:spcPct val="120000"/>
              </a:lnSpc>
              <a:defRPr sz="1800" b="1"/>
            </a:pPr>
            <a:r>
              <a:rPr lang="en-AU" sz="1200" i="0" dirty="0"/>
              <a:t>A: Yes</a:t>
            </a:r>
          </a:p>
          <a:p>
            <a:pPr>
              <a:lnSpc>
                <a:spcPct val="120000"/>
              </a:lnSpc>
              <a:defRPr sz="1800" i="1"/>
            </a:pPr>
            <a:r>
              <a:rPr lang="en-AU" sz="1200" i="0" dirty="0"/>
              <a:t>So did you know you are not allowed to delete these emails?  How then do we store these securely?</a:t>
            </a:r>
          </a:p>
          <a:p>
            <a:pPr>
              <a:lnSpc>
                <a:spcPct val="120000"/>
              </a:lnSpc>
              <a:defRPr sz="1800" i="1"/>
            </a:pPr>
            <a:r>
              <a:rPr lang="en-AU" sz="1200" i="0" dirty="0"/>
              <a:t>We will look at storage options for emails in the next session.</a:t>
            </a:r>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15</a:t>
            </a:fld>
            <a:endParaRPr lang="en-AU"/>
          </a:p>
        </p:txBody>
      </p:sp>
    </p:spTree>
    <p:extLst>
      <p:ext uri="{BB962C8B-B14F-4D97-AF65-F5344CB8AC3E}">
        <p14:creationId xmlns:p14="http://schemas.microsoft.com/office/powerpoint/2010/main" val="4182971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3463" y="3194126"/>
            <a:ext cx="8187690" cy="3835443"/>
          </a:xfrm>
        </p:spPr>
        <p:txBody>
          <a:bodyPr/>
          <a:lstStyle/>
          <a:p>
            <a:pPr>
              <a:lnSpc>
                <a:spcPct val="120000"/>
              </a:lnSpc>
              <a:defRPr sz="1800" i="1"/>
            </a:pPr>
            <a:r>
              <a:rPr lang="en-AU" sz="1200" i="0" dirty="0"/>
              <a:t>Examples of short term value emails and these can be deleted:</a:t>
            </a:r>
          </a:p>
          <a:p>
            <a:pPr marL="249168" indent="-249168">
              <a:lnSpc>
                <a:spcPct val="120000"/>
              </a:lnSpc>
              <a:buSzPct val="75000"/>
              <a:buChar char="•"/>
              <a:defRPr sz="1800" i="1"/>
            </a:pPr>
            <a:r>
              <a:rPr lang="en-AU" sz="1200" i="0" dirty="0"/>
              <a:t>notices of meetings – the attachment is the record that is kept</a:t>
            </a:r>
          </a:p>
          <a:p>
            <a:pPr marL="249168" indent="-249168">
              <a:lnSpc>
                <a:spcPct val="120000"/>
              </a:lnSpc>
              <a:buSzPct val="75000"/>
              <a:buChar char="•"/>
              <a:defRPr sz="1800" i="1"/>
            </a:pPr>
            <a:r>
              <a:rPr lang="en-AU" sz="1200" i="0" dirty="0"/>
              <a:t>copies of minutes</a:t>
            </a:r>
          </a:p>
          <a:p>
            <a:pPr marL="249168" indent="-249168">
              <a:lnSpc>
                <a:spcPct val="120000"/>
              </a:lnSpc>
              <a:buSzPct val="75000"/>
              <a:buChar char="•"/>
              <a:defRPr sz="1800" i="1"/>
            </a:pPr>
            <a:r>
              <a:rPr lang="en-AU" sz="1200" i="0" dirty="0"/>
              <a:t>copies of reports or newsletters</a:t>
            </a:r>
          </a:p>
          <a:p>
            <a:pPr>
              <a:lnSpc>
                <a:spcPct val="120000"/>
              </a:lnSpc>
              <a:defRPr sz="1800" b="1"/>
            </a:pPr>
            <a:endParaRPr lang="en-AU" sz="1200" i="0" dirty="0"/>
          </a:p>
          <a:p>
            <a:pPr>
              <a:lnSpc>
                <a:spcPct val="120000"/>
              </a:lnSpc>
              <a:defRPr sz="1800" b="1"/>
            </a:pPr>
            <a:r>
              <a:rPr lang="en-AU" sz="1200" i="0" dirty="0"/>
              <a:t>Q: </a:t>
            </a:r>
            <a:r>
              <a:rPr lang="en-AU" sz="1200" b="0" i="0" dirty="0"/>
              <a:t>Should you keep a record that the email (e.g. notice of meetings) was sent? Why would you do this?</a:t>
            </a:r>
          </a:p>
          <a:p>
            <a:pPr>
              <a:lnSpc>
                <a:spcPct val="120000"/>
              </a:lnSpc>
              <a:defRPr sz="1800" b="1"/>
            </a:pPr>
            <a:r>
              <a:rPr lang="en-AU" sz="1200" i="0" dirty="0"/>
              <a:t>A: </a:t>
            </a:r>
            <a:r>
              <a:rPr lang="en-AU" sz="1200" b="0" i="0" dirty="0"/>
              <a:t>Someone may complain that they didn’t attend the meeting because they were not invited. Copies of minutes, again someone may complain that they didn’t receive the email.</a:t>
            </a:r>
          </a:p>
          <a:p>
            <a:pPr>
              <a:lnSpc>
                <a:spcPct val="120000"/>
              </a:lnSpc>
              <a:defRPr sz="1800" i="1"/>
            </a:pPr>
            <a:endParaRPr lang="en-AU" sz="1200" i="0" dirty="0"/>
          </a:p>
          <a:p>
            <a:pPr>
              <a:lnSpc>
                <a:spcPct val="120000"/>
              </a:lnSpc>
              <a:defRPr sz="1800" b="1"/>
            </a:pPr>
            <a:r>
              <a:rPr lang="en-AU" sz="1200" i="0" dirty="0"/>
              <a:t>Q: </a:t>
            </a:r>
            <a:r>
              <a:rPr lang="en-AU" sz="1200" b="0" i="0" dirty="0"/>
              <a:t>What are other examples of short term value emails?</a:t>
            </a:r>
          </a:p>
          <a:p>
            <a:pPr>
              <a:lnSpc>
                <a:spcPct val="120000"/>
              </a:lnSpc>
              <a:defRPr sz="1800" b="1"/>
            </a:pPr>
            <a:endParaRPr lang="en-AU" sz="1200" i="0" dirty="0"/>
          </a:p>
          <a:p>
            <a:pPr>
              <a:lnSpc>
                <a:spcPct val="120000"/>
              </a:lnSpc>
              <a:defRPr sz="1800" b="1"/>
            </a:pPr>
            <a:r>
              <a:rPr lang="en-AU" sz="1200" i="0" dirty="0"/>
              <a:t>Go to the next slide for answers</a:t>
            </a:r>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16</a:t>
            </a:fld>
            <a:endParaRPr lang="en-AU"/>
          </a:p>
        </p:txBody>
      </p:sp>
    </p:spTree>
    <p:extLst>
      <p:ext uri="{BB962C8B-B14F-4D97-AF65-F5344CB8AC3E}">
        <p14:creationId xmlns:p14="http://schemas.microsoft.com/office/powerpoint/2010/main" val="2163887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3463" y="3194126"/>
            <a:ext cx="8187690" cy="3372729"/>
          </a:xfrm>
        </p:spPr>
        <p:txBody>
          <a:bodyPr/>
          <a:lstStyle/>
          <a:p>
            <a:pPr>
              <a:lnSpc>
                <a:spcPct val="120000"/>
              </a:lnSpc>
              <a:defRPr sz="1800" b="1"/>
            </a:pPr>
            <a:r>
              <a:rPr lang="en-AU" sz="1200" i="0" dirty="0"/>
              <a:t>A:</a:t>
            </a:r>
          </a:p>
          <a:p>
            <a:pPr marL="249168" indent="-249168">
              <a:lnSpc>
                <a:spcPct val="120000"/>
              </a:lnSpc>
              <a:buSzPct val="75000"/>
              <a:buChar char="•"/>
              <a:defRPr sz="1800" i="1"/>
            </a:pPr>
            <a:r>
              <a:rPr lang="en-AU" sz="1200" i="0" dirty="0"/>
              <a:t>staff movements – variations to routine where staff are at professional learning events, excursions, leave</a:t>
            </a:r>
          </a:p>
          <a:p>
            <a:pPr marL="249168" indent="-249168">
              <a:lnSpc>
                <a:spcPct val="120000"/>
              </a:lnSpc>
              <a:buSzPct val="75000"/>
              <a:buChar char="•"/>
              <a:defRPr sz="1800" i="1"/>
            </a:pPr>
            <a:r>
              <a:rPr lang="en-AU" sz="1200" i="0" dirty="0"/>
              <a:t>advertising material and any other publicly available material</a:t>
            </a:r>
          </a:p>
          <a:p>
            <a:pPr marL="249168" indent="-249168">
              <a:lnSpc>
                <a:spcPct val="120000"/>
              </a:lnSpc>
              <a:buSzPct val="75000"/>
              <a:buChar char="•"/>
              <a:defRPr sz="1800" i="1"/>
            </a:pPr>
            <a:r>
              <a:rPr lang="en-AU" sz="1200" i="0" dirty="0"/>
              <a:t>internal work-related email received by “carbon copy” (CC) or “blind carbon copy” (BCC)</a:t>
            </a:r>
          </a:p>
          <a:p>
            <a:pPr>
              <a:lnSpc>
                <a:spcPct val="120000"/>
              </a:lnSpc>
              <a:buSzPct val="75000"/>
              <a:defRPr sz="1800" i="1"/>
            </a:pPr>
            <a:endParaRPr lang="en-AU" sz="1200" i="0" dirty="0"/>
          </a:p>
          <a:p>
            <a:pPr>
              <a:lnSpc>
                <a:spcPct val="120000"/>
              </a:lnSpc>
              <a:defRPr sz="1800" i="1"/>
            </a:pPr>
            <a:r>
              <a:rPr lang="en-AU" sz="1200" i="0" dirty="0"/>
              <a:t>Remember short-term value email can be deleted, let’s now look at personal emails.</a:t>
            </a:r>
          </a:p>
          <a:p>
            <a:pPr>
              <a:lnSpc>
                <a:spcPct val="120000"/>
              </a:lnSpc>
              <a:defRPr sz="1800" i="1"/>
            </a:pPr>
            <a:endParaRPr lang="en-AU" sz="1200" i="0" dirty="0"/>
          </a:p>
          <a:p>
            <a:pPr>
              <a:lnSpc>
                <a:spcPct val="120000"/>
              </a:lnSpc>
              <a:defRPr sz="1800" b="1"/>
            </a:pPr>
            <a:r>
              <a:rPr lang="en-AU" sz="1200" i="0" dirty="0"/>
              <a:t>Q: </a:t>
            </a:r>
            <a:r>
              <a:rPr lang="en-AU" sz="1200" b="0" i="0" dirty="0"/>
              <a:t>What are other examples of personal emails?</a:t>
            </a:r>
          </a:p>
          <a:p>
            <a:pPr>
              <a:lnSpc>
                <a:spcPct val="120000"/>
              </a:lnSpc>
              <a:defRPr sz="1800" i="1"/>
            </a:pPr>
            <a:endParaRPr lang="en-AU" sz="1200" i="0" dirty="0"/>
          </a:p>
          <a:p>
            <a:pPr>
              <a:lnSpc>
                <a:spcPct val="120000"/>
              </a:lnSpc>
              <a:defRPr sz="1800" b="1"/>
            </a:pPr>
            <a:r>
              <a:rPr lang="en-AU" sz="1200" i="0" dirty="0"/>
              <a:t>Stay on this slide until examples have been given then go to next slide</a:t>
            </a:r>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17</a:t>
            </a:fld>
            <a:endParaRPr lang="en-AU"/>
          </a:p>
        </p:txBody>
      </p:sp>
    </p:spTree>
    <p:extLst>
      <p:ext uri="{BB962C8B-B14F-4D97-AF65-F5344CB8AC3E}">
        <p14:creationId xmlns:p14="http://schemas.microsoft.com/office/powerpoint/2010/main" val="2163887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3463" y="3194126"/>
            <a:ext cx="8187690" cy="3372729"/>
          </a:xfrm>
        </p:spPr>
        <p:txBody>
          <a:bodyPr/>
          <a:lstStyle/>
          <a:p>
            <a:pPr>
              <a:lnSpc>
                <a:spcPct val="120000"/>
              </a:lnSpc>
              <a:buSzPct val="75000"/>
              <a:defRPr sz="1800" i="1"/>
            </a:pPr>
            <a:r>
              <a:rPr lang="en-AU" b="1" i="0" dirty="0"/>
              <a:t>A</a:t>
            </a:r>
            <a:r>
              <a:rPr lang="en-AU" sz="1200" b="1" i="0" dirty="0"/>
              <a:t>:</a:t>
            </a:r>
          </a:p>
          <a:p>
            <a:pPr marL="249168" indent="-249168">
              <a:lnSpc>
                <a:spcPct val="120000"/>
              </a:lnSpc>
              <a:buSzPct val="75000"/>
              <a:buChar char="•"/>
              <a:defRPr sz="1800" i="1"/>
            </a:pPr>
            <a:r>
              <a:rPr lang="en-AU" sz="1200" i="0" dirty="0"/>
              <a:t>let’s do lunch</a:t>
            </a:r>
          </a:p>
          <a:p>
            <a:pPr marL="249168" indent="-249168">
              <a:lnSpc>
                <a:spcPct val="120000"/>
              </a:lnSpc>
              <a:buSzPct val="75000"/>
              <a:buChar char="•"/>
              <a:defRPr sz="1800" i="1"/>
            </a:pPr>
            <a:r>
              <a:rPr lang="en-AU" sz="1200" i="0" dirty="0"/>
              <a:t>personal/family arrangements</a:t>
            </a:r>
          </a:p>
          <a:p>
            <a:pPr marL="249168" indent="-249168">
              <a:lnSpc>
                <a:spcPct val="120000"/>
              </a:lnSpc>
              <a:buSzPct val="75000"/>
              <a:buChar char="•"/>
              <a:defRPr sz="1800" i="1"/>
            </a:pPr>
            <a:r>
              <a:rPr lang="en-AU" sz="1200" i="0" dirty="0"/>
              <a:t>jokes</a:t>
            </a:r>
          </a:p>
          <a:p>
            <a:pPr marL="249168" indent="-249168">
              <a:lnSpc>
                <a:spcPct val="120000"/>
              </a:lnSpc>
              <a:buSzPct val="75000"/>
              <a:buChar char="•"/>
              <a:defRPr sz="1800" i="1"/>
            </a:pPr>
            <a:r>
              <a:rPr lang="en-AU" sz="1200" i="0" dirty="0"/>
              <a:t>unsolicited information or newsletters (</a:t>
            </a:r>
            <a:r>
              <a:rPr lang="en-AU" sz="1200" i="0" dirty="0" err="1"/>
              <a:t>ie</a:t>
            </a:r>
            <a:r>
              <a:rPr lang="en-AU" sz="1200" i="0" dirty="0"/>
              <a:t> not related to staff work responsibilities)</a:t>
            </a:r>
          </a:p>
          <a:p>
            <a:pPr>
              <a:lnSpc>
                <a:spcPct val="120000"/>
              </a:lnSpc>
              <a:defRPr sz="1800" i="1"/>
            </a:pPr>
            <a:endParaRPr lang="en-AU" sz="1200" i="0" dirty="0"/>
          </a:p>
          <a:p>
            <a:pPr>
              <a:lnSpc>
                <a:spcPct val="120000"/>
              </a:lnSpc>
              <a:defRPr sz="1800" b="1"/>
            </a:pPr>
            <a:r>
              <a:rPr lang="en-AU" sz="1200" i="0" dirty="0"/>
              <a:t>Q: </a:t>
            </a:r>
            <a:r>
              <a:rPr lang="en-AU" sz="1200" b="0" i="0" dirty="0"/>
              <a:t>Can personal emails be deleted?</a:t>
            </a:r>
          </a:p>
          <a:p>
            <a:pPr>
              <a:lnSpc>
                <a:spcPct val="120000"/>
              </a:lnSpc>
              <a:defRPr sz="1800" b="1"/>
            </a:pPr>
            <a:r>
              <a:rPr lang="en-AU" sz="1200" i="0" dirty="0"/>
              <a:t>A: </a:t>
            </a:r>
            <a:r>
              <a:rPr lang="en-AU" sz="1200" b="0" i="0" dirty="0"/>
              <a:t>Yes as soon as you are finished with them as they are of no value to the school or department.</a:t>
            </a:r>
          </a:p>
          <a:p>
            <a:pPr>
              <a:lnSpc>
                <a:spcPct val="120000"/>
              </a:lnSpc>
              <a:defRPr sz="1800" i="1"/>
            </a:pPr>
            <a:endParaRPr lang="en-AU" sz="1200" i="0" dirty="0"/>
          </a:p>
          <a:p>
            <a:pPr>
              <a:lnSpc>
                <a:spcPct val="120000"/>
              </a:lnSpc>
              <a:defRPr sz="1800" i="1"/>
            </a:pPr>
            <a:r>
              <a:rPr lang="en-AU" sz="1200" i="0" dirty="0"/>
              <a:t>In the next session we will look at the options for storing business emails.</a:t>
            </a:r>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18</a:t>
            </a:fld>
            <a:endParaRPr lang="en-AU"/>
          </a:p>
        </p:txBody>
      </p:sp>
    </p:spTree>
    <p:extLst>
      <p:ext uri="{BB962C8B-B14F-4D97-AF65-F5344CB8AC3E}">
        <p14:creationId xmlns:p14="http://schemas.microsoft.com/office/powerpoint/2010/main" val="2007764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149">
              <a:lnSpc>
                <a:spcPct val="120000"/>
              </a:lnSpc>
              <a:buSzPct val="75000"/>
              <a:defRPr sz="1800" i="1"/>
            </a:pPr>
            <a:r>
              <a:rPr lang="en-AU" sz="1200" b="1" dirty="0"/>
              <a:t>Ask participants to reflect on what they have learned in this session</a:t>
            </a:r>
            <a:endParaRPr lang="en-AU" sz="1200" dirty="0"/>
          </a:p>
          <a:p>
            <a:pPr>
              <a:lnSpc>
                <a:spcPct val="120000"/>
              </a:lnSpc>
              <a:buSzPct val="75000"/>
              <a:defRPr sz="1800" i="1"/>
            </a:pPr>
            <a:endParaRPr lang="en-AU" sz="1200" dirty="0"/>
          </a:p>
          <a:p>
            <a:pPr>
              <a:lnSpc>
                <a:spcPct val="120000"/>
              </a:lnSpc>
              <a:buSzPct val="75000"/>
              <a:defRPr sz="1800" i="1"/>
            </a:pPr>
            <a:r>
              <a:rPr lang="en-AU" sz="1200" dirty="0"/>
              <a:t>Has this session given you an understanding of:</a:t>
            </a:r>
          </a:p>
          <a:p>
            <a:pPr>
              <a:lnSpc>
                <a:spcPct val="120000"/>
              </a:lnSpc>
              <a:buSzPct val="75000"/>
              <a:defRPr sz="1800" i="1"/>
            </a:pPr>
            <a:endParaRPr lang="en-AU" sz="1200" dirty="0"/>
          </a:p>
          <a:p>
            <a:pPr marL="249168" indent="-249168">
              <a:lnSpc>
                <a:spcPct val="120000"/>
              </a:lnSpc>
              <a:buSzPct val="75000"/>
              <a:buChar char="•"/>
              <a:defRPr sz="1800" i="1"/>
            </a:pPr>
            <a:r>
              <a:rPr lang="en-AU" sz="1200" dirty="0"/>
              <a:t>policy and protocols when using the DoE email system </a:t>
            </a:r>
          </a:p>
          <a:p>
            <a:pPr marL="249168" indent="-249168">
              <a:lnSpc>
                <a:spcPct val="120000"/>
              </a:lnSpc>
              <a:buSzPct val="75000"/>
              <a:buChar char="•"/>
              <a:defRPr sz="1800" i="1"/>
            </a:pPr>
            <a:r>
              <a:rPr lang="en-AU" sz="1200" dirty="0"/>
              <a:t>applications for use, when dealing with school emails</a:t>
            </a:r>
          </a:p>
          <a:p>
            <a:pPr marL="249168" indent="-249168">
              <a:lnSpc>
                <a:spcPct val="120000"/>
              </a:lnSpc>
              <a:buSzPct val="75000"/>
              <a:buChar char="•"/>
              <a:defRPr sz="1800" i="1"/>
            </a:pPr>
            <a:endParaRPr lang="en-AU" sz="1200" b="1" dirty="0"/>
          </a:p>
          <a:p>
            <a:pPr defTabSz="1025149">
              <a:lnSpc>
                <a:spcPct val="120000"/>
              </a:lnSpc>
              <a:buSzPct val="75000"/>
              <a:defRPr sz="1800" i="1"/>
            </a:pPr>
            <a:r>
              <a:rPr lang="en-AU" sz="1200" b="1" dirty="0"/>
              <a:t>Ask participants to reflect individually and then share with the person next to them</a:t>
            </a:r>
            <a:endParaRPr lang="en-AU" sz="1200" dirty="0"/>
          </a:p>
        </p:txBody>
      </p:sp>
      <p:sp>
        <p:nvSpPr>
          <p:cNvPr id="4" name="Slide Number Placeholder 3"/>
          <p:cNvSpPr>
            <a:spLocks noGrp="1"/>
          </p:cNvSpPr>
          <p:nvPr>
            <p:ph type="sldNum" sz="quarter" idx="10"/>
          </p:nvPr>
        </p:nvSpPr>
        <p:spPr/>
        <p:txBody>
          <a:bodyPr/>
          <a:lstStyle/>
          <a:p>
            <a:fld id="{6A09040B-DA09-4C58-8D66-C8AD5AEB9F52}" type="slidenum">
              <a:rPr lang="en-AU" smtClean="0"/>
              <a:t>19</a:t>
            </a:fld>
            <a:endParaRPr lang="en-AU"/>
          </a:p>
        </p:txBody>
      </p:sp>
    </p:spTree>
    <p:extLst>
      <p:ext uri="{BB962C8B-B14F-4D97-AF65-F5344CB8AC3E}">
        <p14:creationId xmlns:p14="http://schemas.microsoft.com/office/powerpoint/2010/main" val="3777248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06">
              <a:defRPr/>
            </a:pPr>
            <a:r>
              <a:rPr lang="en-AU" b="1" dirty="0" smtClean="0"/>
              <a:t>Presenter to</a:t>
            </a:r>
            <a:r>
              <a:rPr lang="en-AU" b="1" baseline="0" dirty="0" smtClean="0"/>
              <a:t> g</a:t>
            </a:r>
            <a:r>
              <a:rPr lang="en-AU" b="1" dirty="0" smtClean="0"/>
              <a:t>ive an overview as per slide</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a:t>
            </a:fld>
            <a:endParaRPr lang="en-AU"/>
          </a:p>
        </p:txBody>
      </p:sp>
    </p:spTree>
    <p:extLst>
      <p:ext uri="{BB962C8B-B14F-4D97-AF65-F5344CB8AC3E}">
        <p14:creationId xmlns:p14="http://schemas.microsoft.com/office/powerpoint/2010/main" val="3642144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smtClean="0"/>
              <a:t>This module is one of a series of developed resources to support the Excellence in school administration customer relationships framework.</a:t>
            </a:r>
          </a:p>
          <a:p>
            <a:endParaRPr lang="en-AU" i="0" dirty="0" smtClean="0"/>
          </a:p>
          <a:p>
            <a:r>
              <a:rPr lang="en-AU" i="0" dirty="0" smtClean="0"/>
              <a:t>These are all located on the DoE Professional learning</a:t>
            </a:r>
            <a:r>
              <a:rPr lang="en-AU" i="0" baseline="0" dirty="0" smtClean="0"/>
              <a:t> website, School Administrative and Support webpage which can be accessed via the portal, Inside the department A-Z</a:t>
            </a:r>
            <a:r>
              <a:rPr lang="en-AU" i="0" dirty="0" smtClean="0"/>
              <a:t>.</a:t>
            </a:r>
            <a:endParaRPr lang="en-AU"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hlinkClick r:id="rId3"/>
              </a:rPr>
              <a:t>Click here for the Professional learning website</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20</a:t>
            </a:fld>
            <a:endParaRPr lang="en-AU"/>
          </a:p>
        </p:txBody>
      </p:sp>
    </p:spTree>
    <p:extLst>
      <p:ext uri="{BB962C8B-B14F-4D97-AF65-F5344CB8AC3E}">
        <p14:creationId xmlns:p14="http://schemas.microsoft.com/office/powerpoint/2010/main" val="773922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smtClean="0"/>
              <a:t>The SAS staff Reference Groups (SRGs) schedule professional learning that caters for all categories of non-teaching staff in schools across the state. Please refer to the professional learning calendar for events that may assist to build your skills. </a:t>
            </a:r>
          </a:p>
          <a:p>
            <a:pPr>
              <a:lnSpc>
                <a:spcPct val="120000"/>
              </a:lnSpc>
              <a:defRPr sz="1800" i="1"/>
            </a:pPr>
            <a:endParaRPr lang="en-AU" sz="1200" i="0" dirty="0" smtClean="0"/>
          </a:p>
          <a:p>
            <a:pPr marL="0" marR="0" indent="0" algn="l" defTabSz="914400" rtl="0" eaLnBrk="1" fontAlgn="auto" latinLnBrk="0" hangingPunct="1">
              <a:lnSpc>
                <a:spcPct val="120000"/>
              </a:lnSpc>
              <a:spcBef>
                <a:spcPts val="0"/>
              </a:spcBef>
              <a:spcAft>
                <a:spcPts val="0"/>
              </a:spcAft>
              <a:buClrTx/>
              <a:buSzTx/>
              <a:buFontTx/>
              <a:buNone/>
              <a:tabLst/>
              <a:defRPr sz="1800" i="1"/>
            </a:pPr>
            <a:r>
              <a:rPr lang="en-AU" sz="1200" i="0" dirty="0" smtClean="0"/>
              <a:t>The calendar and SRG committee contact details are available for all SAS staff and can be found on the School Administrative and Support Staff webpage on the DoE Professional Learning website</a:t>
            </a:r>
            <a:r>
              <a:rPr lang="en-AU" sz="1200" i="0" baseline="0" dirty="0" smtClean="0"/>
              <a:t> which can be accessed via the portal, Inside the department A-Z</a:t>
            </a:r>
            <a:r>
              <a:rPr lang="en-AU" sz="1200" i="0" dirty="0" smtClean="0"/>
              <a:t>.</a:t>
            </a:r>
            <a:endParaRPr lang="en-AU" sz="1200" i="0" baseline="0" dirty="0" smtClean="0"/>
          </a:p>
          <a:p>
            <a:pPr>
              <a:lnSpc>
                <a:spcPct val="120000"/>
              </a:lnSpc>
              <a:defRPr sz="1800" i="1"/>
            </a:pPr>
            <a:r>
              <a:rPr lang="en-AU" sz="1200" i="0" dirty="0" smtClean="0"/>
              <a:t> </a:t>
            </a:r>
          </a:p>
          <a:p>
            <a:pPr>
              <a:lnSpc>
                <a:spcPct val="120000"/>
              </a:lnSpc>
              <a:defRPr sz="1800" i="1"/>
            </a:pPr>
            <a:endParaRPr lang="en-AU" sz="1200" i="0" dirty="0" smtClean="0"/>
          </a:p>
          <a:p>
            <a:pPr>
              <a:lnSpc>
                <a:spcPct val="120000"/>
              </a:lnSpc>
              <a:defRPr sz="1800" b="1" i="1"/>
            </a:pPr>
            <a:r>
              <a:rPr lang="en-AU" sz="1200" i="0" dirty="0" smtClean="0"/>
              <a:t>Thank you for participating in this session.</a:t>
            </a:r>
            <a:endParaRPr lang="en-AU" sz="1200" i="0" dirty="0"/>
          </a:p>
        </p:txBody>
      </p:sp>
      <p:sp>
        <p:nvSpPr>
          <p:cNvPr id="4" name="Slide Number Placeholder 3"/>
          <p:cNvSpPr>
            <a:spLocks noGrp="1"/>
          </p:cNvSpPr>
          <p:nvPr>
            <p:ph type="sldNum" sz="quarter" idx="10"/>
          </p:nvPr>
        </p:nvSpPr>
        <p:spPr/>
        <p:txBody>
          <a:bodyPr/>
          <a:lstStyle/>
          <a:p>
            <a:fld id="{6A09040B-DA09-4C58-8D66-C8AD5AEB9F52}" type="slidenum">
              <a:rPr lang="en-AU" smtClean="0"/>
              <a:t>21</a:t>
            </a:fld>
            <a:endParaRPr lang="en-AU"/>
          </a:p>
        </p:txBody>
      </p:sp>
    </p:spTree>
    <p:extLst>
      <p:ext uri="{BB962C8B-B14F-4D97-AF65-F5344CB8AC3E}">
        <p14:creationId xmlns:p14="http://schemas.microsoft.com/office/powerpoint/2010/main" val="29392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06">
              <a:defRPr/>
            </a:pPr>
            <a:r>
              <a:rPr lang="en-AU" b="1" dirty="0" smtClean="0"/>
              <a:t>Presenter to</a:t>
            </a:r>
            <a:r>
              <a:rPr lang="en-AU" b="1" baseline="0" dirty="0" smtClean="0"/>
              <a:t> g</a:t>
            </a:r>
            <a:r>
              <a:rPr lang="en-AU" b="1" dirty="0" smtClean="0"/>
              <a:t>ive an overview as per slide</a:t>
            </a:r>
          </a:p>
          <a:p>
            <a:endParaRPr lang="en-AU" dirty="0"/>
          </a:p>
        </p:txBody>
      </p:sp>
      <p:sp>
        <p:nvSpPr>
          <p:cNvPr id="4" name="Slide Number Placeholder 3"/>
          <p:cNvSpPr>
            <a:spLocks noGrp="1"/>
          </p:cNvSpPr>
          <p:nvPr>
            <p:ph type="sldNum" sz="quarter" idx="10"/>
          </p:nvPr>
        </p:nvSpPr>
        <p:spPr/>
        <p:txBody>
          <a:bodyPr/>
          <a:lstStyle/>
          <a:p>
            <a:fld id="{6A09040B-DA09-4C58-8D66-C8AD5AEB9F52}" type="slidenum">
              <a:rPr lang="en-AU" smtClean="0"/>
              <a:t>3</a:t>
            </a:fld>
            <a:endParaRPr lang="en-AU"/>
          </a:p>
        </p:txBody>
      </p:sp>
    </p:spTree>
    <p:extLst>
      <p:ext uri="{BB962C8B-B14F-4D97-AF65-F5344CB8AC3E}">
        <p14:creationId xmlns:p14="http://schemas.microsoft.com/office/powerpoint/2010/main" val="296738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At the completion of this module you should be able to describe the characteristics of well structured, easy to follow written communication and apply these to produce writing in the following forms:</a:t>
            </a:r>
          </a:p>
          <a:p>
            <a:pPr marL="249168" indent="-249168">
              <a:lnSpc>
                <a:spcPct val="120000"/>
              </a:lnSpc>
              <a:buSzPct val="75000"/>
              <a:buChar char="•"/>
              <a:defRPr sz="1800" i="1"/>
            </a:pPr>
            <a:r>
              <a:rPr lang="en-AU" sz="1200" i="0" dirty="0"/>
              <a:t>general correspondence</a:t>
            </a:r>
          </a:p>
          <a:p>
            <a:pPr marL="249168" indent="-249168">
              <a:lnSpc>
                <a:spcPct val="120000"/>
              </a:lnSpc>
              <a:buSzPct val="75000"/>
              <a:buChar char="•"/>
              <a:defRPr sz="1800" i="1"/>
            </a:pPr>
            <a:r>
              <a:rPr lang="en-AU" sz="1200" i="0" dirty="0"/>
              <a:t>permission notes and newsletters</a:t>
            </a:r>
          </a:p>
          <a:p>
            <a:pPr marL="249168" indent="-249168">
              <a:lnSpc>
                <a:spcPct val="120000"/>
              </a:lnSpc>
              <a:buSzPct val="75000"/>
              <a:buChar char="•"/>
              <a:defRPr sz="1800" i="1"/>
            </a:pPr>
            <a:r>
              <a:rPr lang="en-AU" sz="1200" i="0" dirty="0"/>
              <a:t>digital content and email</a:t>
            </a:r>
          </a:p>
          <a:p>
            <a:pPr>
              <a:lnSpc>
                <a:spcPct val="120000"/>
              </a:lnSpc>
              <a:defRPr sz="1800" i="1"/>
            </a:pPr>
            <a:endParaRPr lang="en-AU" sz="1200" dirty="0"/>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4</a:t>
            </a:fld>
            <a:endParaRPr lang="en-AU"/>
          </a:p>
        </p:txBody>
      </p:sp>
    </p:spTree>
    <p:extLst>
      <p:ext uri="{BB962C8B-B14F-4D97-AF65-F5344CB8AC3E}">
        <p14:creationId xmlns:p14="http://schemas.microsoft.com/office/powerpoint/2010/main" val="124383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At the completion of this session you should:</a:t>
            </a:r>
          </a:p>
          <a:p>
            <a:pPr marL="249168" indent="-249168">
              <a:lnSpc>
                <a:spcPct val="120000"/>
              </a:lnSpc>
              <a:buSzPct val="75000"/>
              <a:buChar char="•"/>
              <a:defRPr sz="1800" i="1"/>
            </a:pPr>
            <a:r>
              <a:rPr lang="en-AU" sz="1200" i="0" dirty="0"/>
              <a:t>be aware of policy and protocols when using the DoE email system</a:t>
            </a:r>
          </a:p>
          <a:p>
            <a:pPr marL="249168" indent="-249168">
              <a:lnSpc>
                <a:spcPct val="120000"/>
              </a:lnSpc>
              <a:buSzPct val="75000"/>
              <a:buChar char="•"/>
              <a:defRPr sz="1800" i="1"/>
            </a:pPr>
            <a:r>
              <a:rPr lang="en-AU" sz="1200" i="0" dirty="0"/>
              <a:t>understand how to apply policy and protocols when dealing with school emails</a:t>
            </a:r>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5</a:t>
            </a:fld>
            <a:endParaRPr lang="en-AU"/>
          </a:p>
        </p:txBody>
      </p:sp>
    </p:spTree>
    <p:extLst>
      <p:ext uri="{BB962C8B-B14F-4D97-AF65-F5344CB8AC3E}">
        <p14:creationId xmlns:p14="http://schemas.microsoft.com/office/powerpoint/2010/main" val="198533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3463" y="3194126"/>
            <a:ext cx="8187690" cy="3372729"/>
          </a:xfrm>
        </p:spPr>
        <p:txBody>
          <a:bodyPr/>
          <a:lstStyle/>
          <a:p>
            <a:pPr>
              <a:lnSpc>
                <a:spcPct val="120000"/>
              </a:lnSpc>
              <a:defRPr sz="1800" i="1"/>
            </a:pPr>
            <a:r>
              <a:rPr lang="en-AU" sz="1200" i="0" dirty="0"/>
              <a:t>Email is an integral part of the communication strategy of the Department of Education. A significant amount of information that may have previously existed in hard copy now often only exists as part of an email message. </a:t>
            </a:r>
          </a:p>
          <a:p>
            <a:pPr>
              <a:lnSpc>
                <a:spcPct val="120000"/>
              </a:lnSpc>
              <a:defRPr sz="1800" i="1"/>
            </a:pPr>
            <a:endParaRPr lang="en-AU" sz="1200" i="0" dirty="0"/>
          </a:p>
          <a:p>
            <a:pPr>
              <a:lnSpc>
                <a:spcPct val="120000"/>
              </a:lnSpc>
              <a:defRPr sz="1800" i="1"/>
            </a:pPr>
            <a:r>
              <a:rPr lang="en-AU" sz="1200" i="0" dirty="0"/>
              <a:t>The Communication Devices &amp; Associated Services Policy states: </a:t>
            </a:r>
          </a:p>
          <a:p>
            <a:pPr>
              <a:lnSpc>
                <a:spcPct val="120000"/>
              </a:lnSpc>
              <a:defRPr sz="1800" i="1"/>
            </a:pPr>
            <a:r>
              <a:rPr lang="en-AU" sz="1200" i="0" dirty="0"/>
              <a:t>that employees must be efficient, economical and ethical in their use and management of public resources. Departmental communication devices and associated services, including telephones, mobile phones, computers, tablet devices, personal digital assistants, facsimiles, Internet, Intranet, email and broadband data services are public resources provided for official purposes, and all employees have a responsibility to ensure their proper and secure use.</a:t>
            </a:r>
          </a:p>
          <a:p>
            <a:pPr>
              <a:lnSpc>
                <a:spcPct val="120000"/>
              </a:lnSpc>
              <a:defRPr sz="1800" i="1"/>
            </a:pPr>
            <a:r>
              <a:rPr lang="en-AU" sz="1200" i="0" dirty="0"/>
              <a:t>In this session we will be looking at the Code of Conduct in relation to using the department’s email systems, and the department records management program.</a:t>
            </a:r>
          </a:p>
          <a:p>
            <a:pPr algn="l"/>
            <a:r>
              <a:rPr lang="en-AU" sz="1200" dirty="0">
                <a:hlinkClick r:id="rId3"/>
              </a:rPr>
              <a:t>https://education.nsw.gov.au/policy-library/policies/communication-devices-and-associated-services-policy</a:t>
            </a:r>
            <a:endParaRPr lang="en-AU" sz="1200" dirty="0"/>
          </a:p>
          <a:p>
            <a:pPr algn="l"/>
            <a:r>
              <a:rPr lang="en-AU" sz="1200" dirty="0">
                <a:hlinkClick r:id="rId4"/>
              </a:rPr>
              <a:t>https://education.nsw.gov.au/policy-library/policies/code-of-conduct-policy</a:t>
            </a:r>
            <a:endParaRPr lang="en-AU" sz="1200" dirty="0"/>
          </a:p>
          <a:p>
            <a:pPr algn="l"/>
            <a:r>
              <a:rPr lang="en-AU" sz="1200" dirty="0">
                <a:hlinkClick r:id="rId5"/>
              </a:rPr>
              <a:t>https://education.nsw.gov.au/business-services/records-management/corporate-records-management/help-cards-and-e-learning</a:t>
            </a:r>
            <a:endParaRPr lang="en-AU" sz="1200" dirty="0"/>
          </a:p>
          <a:p>
            <a:endParaRPr lang="en-AU" sz="1200" dirty="0"/>
          </a:p>
        </p:txBody>
      </p:sp>
      <p:sp>
        <p:nvSpPr>
          <p:cNvPr id="4" name="Slide Number Placeholder 3"/>
          <p:cNvSpPr>
            <a:spLocks noGrp="1"/>
          </p:cNvSpPr>
          <p:nvPr>
            <p:ph type="sldNum" sz="quarter" idx="10"/>
          </p:nvPr>
        </p:nvSpPr>
        <p:spPr/>
        <p:txBody>
          <a:bodyPr/>
          <a:lstStyle/>
          <a:p>
            <a:fld id="{6A09040B-DA09-4C58-8D66-C8AD5AEB9F52}" type="slidenum">
              <a:rPr lang="en-AU" smtClean="0"/>
              <a:t>6</a:t>
            </a:fld>
            <a:endParaRPr lang="en-AU"/>
          </a:p>
        </p:txBody>
      </p:sp>
    </p:spTree>
    <p:extLst>
      <p:ext uri="{BB962C8B-B14F-4D97-AF65-F5344CB8AC3E}">
        <p14:creationId xmlns:p14="http://schemas.microsoft.com/office/powerpoint/2010/main" val="198024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Point 4 of the Code of Conduct is about respect and states you must not use information and communication technologies, such as email, mobile phones, text or instant messaging and websites to engage in behaviour that could reasonably be considered to have a negative impact on another person, cause them harm, or make them feel unsafe.</a:t>
            </a:r>
          </a:p>
          <a:p>
            <a:pPr>
              <a:lnSpc>
                <a:spcPct val="120000"/>
              </a:lnSpc>
              <a:defRPr sz="1800" i="1"/>
            </a:pPr>
            <a:endParaRPr lang="en-AU" sz="1200" i="0" dirty="0"/>
          </a:p>
          <a:p>
            <a:pPr>
              <a:lnSpc>
                <a:spcPct val="120000"/>
              </a:lnSpc>
              <a:defRPr sz="1800" i="1"/>
            </a:pPr>
            <a:r>
              <a:rPr lang="en-AU" sz="1200" b="1" i="0" dirty="0"/>
              <a:t>Q: </a:t>
            </a:r>
            <a:r>
              <a:rPr lang="en-AU" sz="1200" i="0" dirty="0"/>
              <a:t>What would you do if a threatening or derogatory email was sent to the school?</a:t>
            </a:r>
          </a:p>
          <a:p>
            <a:pPr>
              <a:lnSpc>
                <a:spcPct val="120000"/>
              </a:lnSpc>
              <a:defRPr sz="1800" b="1"/>
            </a:pPr>
            <a:r>
              <a:rPr lang="en-AU" sz="1200" i="0" dirty="0"/>
              <a:t>A: </a:t>
            </a:r>
            <a:r>
              <a:rPr lang="en-AU" sz="1200" b="0" i="0" dirty="0"/>
              <a:t>Follow procedures and report to the principal</a:t>
            </a:r>
          </a:p>
          <a:p>
            <a:pPr>
              <a:lnSpc>
                <a:spcPct val="120000"/>
              </a:lnSpc>
              <a:defRPr sz="1800" i="1"/>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effectLst/>
                <a:latin typeface="+mn-lt"/>
                <a:ea typeface="+mn-ea"/>
                <a:cs typeface="+mn-cs"/>
                <a:hlinkClick r:id="rId3"/>
              </a:rPr>
              <a:t>https://education.nsw.gov.au/policy-library/policies/code-of-conduct-policy</a:t>
            </a:r>
            <a:endParaRPr lang="en-AU" sz="1200" kern="1200" dirty="0" smtClean="0">
              <a:solidFill>
                <a:schemeClr val="tx1"/>
              </a:solidFill>
              <a:effectLst/>
              <a:latin typeface="+mn-lt"/>
              <a:ea typeface="+mn-ea"/>
              <a:cs typeface="+mn-cs"/>
            </a:endParaRPr>
          </a:p>
          <a:p>
            <a:endParaRPr lang="en-AU" sz="1200" dirty="0"/>
          </a:p>
        </p:txBody>
      </p:sp>
      <p:sp>
        <p:nvSpPr>
          <p:cNvPr id="4" name="Slide Number Placeholder 3"/>
          <p:cNvSpPr>
            <a:spLocks noGrp="1"/>
          </p:cNvSpPr>
          <p:nvPr>
            <p:ph type="sldNum" sz="quarter" idx="10"/>
          </p:nvPr>
        </p:nvSpPr>
        <p:spPr/>
        <p:txBody>
          <a:bodyPr/>
          <a:lstStyle/>
          <a:p>
            <a:fld id="{6A09040B-DA09-4C58-8D66-C8AD5AEB9F52}" type="slidenum">
              <a:rPr lang="en-AU" smtClean="0"/>
              <a:t>7</a:t>
            </a:fld>
            <a:endParaRPr lang="en-AU"/>
          </a:p>
        </p:txBody>
      </p:sp>
    </p:spTree>
    <p:extLst>
      <p:ext uri="{BB962C8B-B14F-4D97-AF65-F5344CB8AC3E}">
        <p14:creationId xmlns:p14="http://schemas.microsoft.com/office/powerpoint/2010/main" val="276527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Point 16 of the Code of Conduct is in relation to signatures and the proper use of them including email and hard copy signatures and states:</a:t>
            </a:r>
          </a:p>
          <a:p>
            <a:pPr marL="249168" indent="-249168">
              <a:lnSpc>
                <a:spcPct val="120000"/>
              </a:lnSpc>
              <a:buSzPct val="75000"/>
              <a:buChar char="•"/>
              <a:defRPr sz="1800" i="1"/>
            </a:pPr>
            <a:r>
              <a:rPr lang="en-AU" sz="1200" i="0" dirty="0"/>
              <a:t>16.1. you must not sign a document or an email, which you know is not true and correct</a:t>
            </a:r>
          </a:p>
          <a:p>
            <a:pPr marL="249168" indent="-249168">
              <a:lnSpc>
                <a:spcPct val="120000"/>
              </a:lnSpc>
              <a:buSzPct val="75000"/>
              <a:buChar char="•"/>
              <a:defRPr sz="1800" i="1"/>
            </a:pPr>
            <a:r>
              <a:rPr lang="en-AU" sz="1200" i="0" dirty="0"/>
              <a:t>16.2. you must only sign your own name and must never permit or encourage anyone to sign a name other than their own. Managers and supervisors must not encourage or coerce their staff to sign a document with which the employee is not satisfied</a:t>
            </a:r>
          </a:p>
          <a:p>
            <a:pPr marL="249168" indent="-249168">
              <a:lnSpc>
                <a:spcPct val="120000"/>
              </a:lnSpc>
              <a:buSzPct val="75000"/>
              <a:buChar char="•"/>
              <a:defRPr sz="1800" i="1"/>
            </a:pPr>
            <a:r>
              <a:rPr lang="en-AU" sz="1200" i="0" dirty="0"/>
              <a:t>16.3. you should only use your own name when sending emails, and should not give the impression that you have the authority of another person without their permission</a:t>
            </a:r>
          </a:p>
          <a:p>
            <a:pPr marL="249168" indent="-249168">
              <a:lnSpc>
                <a:spcPct val="120000"/>
              </a:lnSpc>
              <a:buSzPct val="75000"/>
              <a:buChar char="•"/>
              <a:defRPr sz="1800" i="1"/>
            </a:pPr>
            <a:r>
              <a:rPr lang="en-AU" sz="1200" i="0" dirty="0"/>
              <a:t>16.4. you should never give another person your staff portal password and you should take care to ensure that you have ‘logged off’ fully from your computer before leaving it unattended</a:t>
            </a:r>
          </a:p>
          <a:p>
            <a:pPr>
              <a:lnSpc>
                <a:spcPct val="120000"/>
              </a:lnSpc>
              <a:defRPr sz="1800" b="1"/>
            </a:pPr>
            <a:endParaRPr lang="en-AU" sz="1200" i="0" dirty="0"/>
          </a:p>
          <a:p>
            <a:pPr>
              <a:lnSpc>
                <a:spcPct val="120000"/>
              </a:lnSpc>
              <a:defRPr sz="1800" b="1"/>
            </a:pPr>
            <a:r>
              <a:rPr lang="en-AU" sz="1200" i="0" dirty="0"/>
              <a:t>Q: </a:t>
            </a:r>
            <a:r>
              <a:rPr lang="en-AU" sz="1200" b="0" i="0" dirty="0"/>
              <a:t>Can anyone give an example of how this might apply with school email accounts or staff email accounts?</a:t>
            </a:r>
          </a:p>
          <a:p>
            <a:pPr>
              <a:lnSpc>
                <a:spcPct val="120000"/>
              </a:lnSpc>
              <a:defRPr sz="1800" b="1"/>
            </a:pPr>
            <a:r>
              <a:rPr lang="en-AU" sz="1200" i="0" dirty="0"/>
              <a:t>A:</a:t>
            </a:r>
          </a:p>
          <a:p>
            <a:pPr marL="249168" indent="-249168">
              <a:lnSpc>
                <a:spcPct val="120000"/>
              </a:lnSpc>
              <a:buSzPct val="75000"/>
              <a:buChar char="•"/>
              <a:defRPr sz="1800" i="1"/>
            </a:pPr>
            <a:r>
              <a:rPr lang="en-AU" sz="1200" i="0" dirty="0"/>
              <a:t>principal asks you to send an email to a parent via the school email account and sign it on their behalf</a:t>
            </a:r>
          </a:p>
          <a:p>
            <a:pPr marL="249168" indent="-249168">
              <a:lnSpc>
                <a:spcPct val="120000"/>
              </a:lnSpc>
              <a:buSzPct val="75000"/>
              <a:buChar char="•"/>
              <a:defRPr sz="1800" i="1"/>
            </a:pPr>
            <a:r>
              <a:rPr lang="en-AU" sz="1200" i="0" dirty="0"/>
              <a:t>someone logs into the school email account and sends an email with another person’s signature</a:t>
            </a:r>
          </a:p>
          <a:p>
            <a:pPr marL="249168" indent="-249168">
              <a:lnSpc>
                <a:spcPct val="120000"/>
              </a:lnSpc>
              <a:buSzPct val="75000"/>
              <a:buChar char="•"/>
              <a:defRPr sz="1800" i="1"/>
            </a:pPr>
            <a:r>
              <a:rPr lang="en-AU" sz="1200" i="0" dirty="0"/>
              <a:t>you leave your email account logged in and leave your desk unattended and a student sends an inappropriate email to the principal signing your name (this is a real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Click here for the 2014 Code of Conduct approved by Minister 1 July 2014</a:t>
            </a:r>
            <a:endParaRPr lang="en-AU" sz="1000" dirty="0" smtClean="0"/>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8</a:t>
            </a:fld>
            <a:endParaRPr lang="en-AU"/>
          </a:p>
        </p:txBody>
      </p:sp>
    </p:spTree>
    <p:extLst>
      <p:ext uri="{BB962C8B-B14F-4D97-AF65-F5344CB8AC3E}">
        <p14:creationId xmlns:p14="http://schemas.microsoft.com/office/powerpoint/2010/main" val="3262282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Point 20 of the Code deals with record keeping and states a record serves an essential administrative legal and historical purpose. Records may be class rolls, student assessment records, emails etc.</a:t>
            </a:r>
          </a:p>
          <a:p>
            <a:pPr>
              <a:lnSpc>
                <a:spcPct val="120000"/>
              </a:lnSpc>
              <a:defRPr sz="1800" i="1"/>
            </a:pPr>
            <a:r>
              <a:rPr lang="en-AU" sz="1200" i="0" dirty="0"/>
              <a:t>Fundamental to carrying out daily functions is the need for schools to manage all communications and information resources such as emails produced and received in the day-to-day business of the school.</a:t>
            </a:r>
          </a:p>
          <a:p>
            <a:pPr>
              <a:lnSpc>
                <a:spcPct val="120000"/>
              </a:lnSpc>
              <a:defRPr sz="1800" i="1"/>
            </a:pPr>
            <a:r>
              <a:rPr lang="en-AU" sz="1200" i="0" dirty="0"/>
              <a:t>All non-teaching staff in schools have an administrative component to their role which requires them to keep accurate records.</a:t>
            </a:r>
          </a:p>
          <a:p>
            <a:pPr>
              <a:lnSpc>
                <a:spcPct val="120000"/>
              </a:lnSpc>
              <a:defRPr sz="1800" b="1"/>
            </a:pPr>
            <a:endParaRPr lang="en-AU" sz="1200" i="0" dirty="0"/>
          </a:p>
          <a:p>
            <a:pPr>
              <a:lnSpc>
                <a:spcPct val="120000"/>
              </a:lnSpc>
              <a:defRPr sz="1800" b="1"/>
            </a:pPr>
            <a:r>
              <a:rPr lang="en-AU" sz="1200" i="0" dirty="0"/>
              <a:t>Q: </a:t>
            </a:r>
            <a:r>
              <a:rPr lang="en-AU" sz="1200" b="0" i="0" dirty="0"/>
              <a:t>Can anyone think of an example where this relates to their role?</a:t>
            </a:r>
          </a:p>
          <a:p>
            <a:pPr>
              <a:lnSpc>
                <a:spcPct val="120000"/>
              </a:lnSpc>
              <a:defRPr sz="1800" b="1"/>
            </a:pPr>
            <a:endParaRPr lang="en-AU" sz="1200" b="0" i="0" dirty="0"/>
          </a:p>
          <a:p>
            <a:pPr>
              <a:lnSpc>
                <a:spcPct val="120000"/>
              </a:lnSpc>
              <a:defRPr sz="1800" b="1"/>
            </a:pPr>
            <a:r>
              <a:rPr lang="en-AU" sz="1200" i="0" dirty="0"/>
              <a:t>A:</a:t>
            </a:r>
          </a:p>
          <a:p>
            <a:pPr marL="249168" indent="-249168">
              <a:lnSpc>
                <a:spcPct val="120000"/>
              </a:lnSpc>
              <a:buSzPct val="75000"/>
              <a:buChar char="•"/>
              <a:defRPr sz="1800" i="1"/>
            </a:pPr>
            <a:r>
              <a:rPr lang="en-AU" sz="1200" i="0" dirty="0"/>
              <a:t>student assessment records    </a:t>
            </a:r>
          </a:p>
          <a:p>
            <a:pPr marL="249168" indent="-249168">
              <a:lnSpc>
                <a:spcPct val="120000"/>
              </a:lnSpc>
              <a:buSzPct val="75000"/>
              <a:buChar char="•"/>
              <a:defRPr sz="1800" i="1"/>
            </a:pPr>
            <a:r>
              <a:rPr lang="en-AU" sz="1200" i="0" dirty="0"/>
              <a:t>permission notes</a:t>
            </a:r>
          </a:p>
          <a:p>
            <a:pPr marL="249168" indent="-249168">
              <a:lnSpc>
                <a:spcPct val="120000"/>
              </a:lnSpc>
              <a:buSzPct val="75000"/>
              <a:buChar char="•"/>
              <a:defRPr sz="1800" i="1"/>
            </a:pPr>
            <a:r>
              <a:rPr lang="en-AU" sz="1200" i="0" dirty="0"/>
              <a:t>invoices, statements, forms</a:t>
            </a:r>
          </a:p>
          <a:p>
            <a:pPr>
              <a:lnSpc>
                <a:spcPct val="120000"/>
              </a:lnSpc>
              <a:defRPr sz="1800" i="1"/>
            </a:pPr>
            <a:endParaRPr lang="en-AU" sz="1200" i="0" dirty="0"/>
          </a:p>
          <a:p>
            <a:pPr>
              <a:lnSpc>
                <a:spcPct val="120000"/>
              </a:lnSpc>
              <a:defRPr sz="1800" i="1"/>
            </a:pPr>
            <a:r>
              <a:rPr lang="en-AU" sz="1200" i="0" dirty="0"/>
              <a:t>Some emails need to be kept.</a:t>
            </a:r>
          </a:p>
          <a:p>
            <a:pPr>
              <a:lnSpc>
                <a:spcPct val="120000"/>
              </a:lnSpc>
              <a:defRPr sz="1800" i="1"/>
            </a:pPr>
            <a:endParaRPr lang="en-AU" sz="1200" i="0" dirty="0"/>
          </a:p>
          <a:p>
            <a:pPr>
              <a:lnSpc>
                <a:spcPct val="120000"/>
              </a:lnSpc>
              <a:defRPr sz="1800" b="1"/>
            </a:pPr>
            <a:r>
              <a:rPr lang="en-AU" sz="1200" i="0" dirty="0"/>
              <a:t>Q: </a:t>
            </a:r>
            <a:r>
              <a:rPr lang="en-AU" sz="1200" b="0" i="0" dirty="0"/>
              <a:t>Can you think of emails that fall into this category?</a:t>
            </a:r>
          </a:p>
          <a:p>
            <a:pPr>
              <a:lnSpc>
                <a:spcPct val="120000"/>
              </a:lnSpc>
              <a:defRPr sz="1800" b="1"/>
            </a:pPr>
            <a:endParaRPr lang="en-AU" sz="1200" i="0" dirty="0"/>
          </a:p>
          <a:p>
            <a:pPr>
              <a:lnSpc>
                <a:spcPct val="120000"/>
              </a:lnSpc>
              <a:defRPr sz="1800" b="1"/>
            </a:pPr>
            <a:r>
              <a:rPr lang="en-AU" sz="1200" i="0" dirty="0"/>
              <a:t>A:</a:t>
            </a:r>
          </a:p>
          <a:p>
            <a:pPr marL="249168" indent="-249168">
              <a:lnSpc>
                <a:spcPct val="120000"/>
              </a:lnSpc>
              <a:buSzPct val="75000"/>
              <a:buChar char="•"/>
              <a:defRPr sz="1800" i="1"/>
            </a:pPr>
            <a:r>
              <a:rPr lang="en-AU" sz="1200" i="0" dirty="0"/>
              <a:t>attendance emails</a:t>
            </a:r>
          </a:p>
          <a:p>
            <a:pPr marL="249168" indent="-249168">
              <a:lnSpc>
                <a:spcPct val="120000"/>
              </a:lnSpc>
              <a:buSzPct val="75000"/>
              <a:buChar char="•"/>
              <a:defRPr sz="1800" i="1"/>
            </a:pPr>
            <a:r>
              <a:rPr lang="en-AU" sz="1200" i="0" dirty="0"/>
              <a:t>supplier quotes</a:t>
            </a:r>
          </a:p>
          <a:p>
            <a:pPr>
              <a:lnSpc>
                <a:spcPct val="120000"/>
              </a:lnSpc>
              <a:defRPr sz="1800" i="1"/>
            </a:pPr>
            <a:r>
              <a:rPr lang="en-AU" sz="1200" i="0" dirty="0"/>
              <a:t>	</a:t>
            </a:r>
          </a:p>
          <a:p>
            <a:pPr>
              <a:lnSpc>
                <a:spcPct val="120000"/>
              </a:lnSpc>
              <a:defRPr sz="1800" i="1"/>
            </a:pPr>
            <a:r>
              <a:rPr lang="en-AU" sz="1200" i="0" dirty="0"/>
              <a:t>Let’s look at why effectively managing these emails is of benefit to the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Click here for the 2014 Code of Conduct approved by Minister 1 July 2014</a:t>
            </a:r>
            <a:endParaRPr lang="en-AU" sz="1000" dirty="0" smtClean="0"/>
          </a:p>
          <a:p>
            <a:endParaRPr lang="en-AU" sz="1000" dirty="0"/>
          </a:p>
        </p:txBody>
      </p:sp>
      <p:sp>
        <p:nvSpPr>
          <p:cNvPr id="4" name="Slide Number Placeholder 3"/>
          <p:cNvSpPr>
            <a:spLocks noGrp="1"/>
          </p:cNvSpPr>
          <p:nvPr>
            <p:ph type="sldNum" sz="quarter" idx="10"/>
          </p:nvPr>
        </p:nvSpPr>
        <p:spPr/>
        <p:txBody>
          <a:bodyPr/>
          <a:lstStyle/>
          <a:p>
            <a:fld id="{6A09040B-DA09-4C58-8D66-C8AD5AEB9F52}" type="slidenum">
              <a:rPr lang="en-AU" smtClean="0"/>
              <a:t>9</a:t>
            </a:fld>
            <a:endParaRPr lang="en-AU"/>
          </a:p>
        </p:txBody>
      </p:sp>
    </p:spTree>
    <p:extLst>
      <p:ext uri="{BB962C8B-B14F-4D97-AF65-F5344CB8AC3E}">
        <p14:creationId xmlns:p14="http://schemas.microsoft.com/office/powerpoint/2010/main" val="2958967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6732240"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436716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4367160" cy="881236"/>
          </a:xfrm>
          <a:solidFill>
            <a:srgbClr val="FFFFFF">
              <a:alpha val="94902"/>
            </a:srgbClr>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userDrawn="1"/>
        </p:nvCxnSpPr>
        <p:spPr>
          <a:xfrm>
            <a:off x="395536" y="2813127"/>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5364088"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Leadership &amp; High Performance Directorate | ESA | 1.2(b) Digital Content Email - DoE email policy &amp; procedures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49" name="Group 48"/>
          <p:cNvGrpSpPr/>
          <p:nvPr userDrawn="1"/>
        </p:nvGrpSpPr>
        <p:grpSpPr>
          <a:xfrm>
            <a:off x="5599767"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41332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p>
            <a:r>
              <a:rPr lang="en-AU" smtClean="0"/>
              <a:t>© NSW Department of Education | Leadership &amp; High Performance Directorate | ESA | 1.2(b) Digital Content Email - DoE email policy &amp; procedures | V9.0 | November 2018</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962974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4555926"/>
            <a:ext cx="9144000" cy="669166"/>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0" y="0"/>
            <a:ext cx="9144000" cy="1707654"/>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98" name="Picture 2" descr="C:\Users\johnAq\Desktop\images\DoE_Corporate_PPT_2015_Page_05_Image_000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501" b="5501"/>
          <a:stretch/>
        </p:blipFill>
        <p:spPr bwMode="auto">
          <a:xfrm>
            <a:off x="0" y="1707654"/>
            <a:ext cx="9144000" cy="28482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395537" y="1059582"/>
            <a:ext cx="7272808" cy="648072"/>
          </a:xfrm>
        </p:spPr>
        <p:txBody>
          <a:bodyPr lIns="0"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1" name="Straight Connector 10"/>
          <p:cNvCxnSpPr>
            <a:endCxn id="14" idx="2"/>
          </p:cNvCxnSpPr>
          <p:nvPr userDrawn="1"/>
        </p:nvCxnSpPr>
        <p:spPr>
          <a:xfrm>
            <a:off x="395536" y="987574"/>
            <a:ext cx="74168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7812360" y="555526"/>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itle 18"/>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1.2(b) Digital Content Email - DoE email policy &amp; procedures | V9.0 | November 2018</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13" name="Group 12"/>
          <p:cNvGrpSpPr/>
          <p:nvPr userDrawn="1"/>
        </p:nvGrpSpPr>
        <p:grpSpPr>
          <a:xfrm>
            <a:off x="8048039" y="853827"/>
            <a:ext cx="392738" cy="253170"/>
            <a:chOff x="5503863" y="2646363"/>
            <a:chExt cx="576262" cy="371476"/>
          </a:xfrm>
          <a:solidFill>
            <a:schemeClr val="bg1"/>
          </a:solidFill>
        </p:grpSpPr>
        <p:sp>
          <p:nvSpPr>
            <p:cNvPr id="15"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988635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1.2(b) Digital Content Email - DoE email policy &amp; procedures | V9.0 | November 2018</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8895502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1.2(b) Digital Content Email - DoE email policy &amp; procedures | V9.0 | November 2018</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8373501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smtClean="0"/>
              <a:t>Click to edit Master title style</a:t>
            </a:r>
            <a:endParaRPr lang="en-AU"/>
          </a:p>
        </p:txBody>
      </p:sp>
      <p:cxnSp>
        <p:nvCxnSpPr>
          <p:cNvPr id="50" name="Straight Connector 49"/>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r>
              <a:rPr lang="en-US" smtClean="0"/>
              <a:t>May 2018</a:t>
            </a:r>
            <a:endParaRPr lang="en-AU" dirty="0"/>
          </a:p>
        </p:txBody>
      </p:sp>
      <p:sp>
        <p:nvSpPr>
          <p:cNvPr id="2067" name="Footer Placeholder 2066"/>
          <p:cNvSpPr>
            <a:spLocks noGrp="1"/>
          </p:cNvSpPr>
          <p:nvPr>
            <p:ph type="ftr" sz="quarter" idx="11"/>
          </p:nvPr>
        </p:nvSpPr>
        <p:spPr/>
        <p:txBody>
          <a:bodyPr/>
          <a:lstStyle/>
          <a:p>
            <a:r>
              <a:rPr lang="en-AU" smtClean="0"/>
              <a:t>© NSW Department of Education | Leadership &amp; High Performance Directorate | ESA | 1.2(b) Digital Content Email - DoE email policy &amp; procedures | V9.0 | November 2018</a:t>
            </a:r>
            <a:endParaRPr lang="en-AU" dirty="0"/>
          </a:p>
        </p:txBody>
      </p:sp>
      <p:sp>
        <p:nvSpPr>
          <p:cNvPr id="2068" name="Slide Number Placeholder 2067"/>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30401275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95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586536" y="1178322"/>
            <a:ext cx="4100264" cy="340965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Date Placeholder 10"/>
          <p:cNvSpPr>
            <a:spLocks noGrp="1"/>
          </p:cNvSpPr>
          <p:nvPr>
            <p:ph type="dt" sz="half" idx="10"/>
          </p:nvPr>
        </p:nvSpPr>
        <p:spPr/>
        <p:txBody>
          <a:bodyPr/>
          <a:lstStyle/>
          <a:p>
            <a:r>
              <a:rPr lang="en-US" smtClean="0"/>
              <a:t>May 2018</a:t>
            </a:r>
            <a:endParaRPr lang="en-AU" dirty="0"/>
          </a:p>
        </p:txBody>
      </p:sp>
      <p:sp>
        <p:nvSpPr>
          <p:cNvPr id="12" name="Footer Placeholder 11"/>
          <p:cNvSpPr>
            <a:spLocks noGrp="1"/>
          </p:cNvSpPr>
          <p:nvPr>
            <p:ph type="ftr" sz="quarter" idx="11"/>
          </p:nvPr>
        </p:nvSpPr>
        <p:spPr/>
        <p:txBody>
          <a:bodyPr/>
          <a:lstStyle/>
          <a:p>
            <a:r>
              <a:rPr lang="en-AU" smtClean="0"/>
              <a:t>© NSW Department of Education | Leadership &amp; High Performance Directorate | ESA | 1.2(b) Digital Content Email - DoE email policy &amp; procedures | V9.0 | November 2018</a:t>
            </a:r>
            <a:endParaRPr lang="en-AU" dirty="0"/>
          </a:p>
        </p:txBody>
      </p:sp>
      <p:sp>
        <p:nvSpPr>
          <p:cNvPr id="13" name="Slide Number Placeholder 12"/>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9541992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5536" y="205979"/>
            <a:ext cx="8291264" cy="857250"/>
          </a:xfrm>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395537" y="1151335"/>
            <a:ext cx="4101852"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7" y="1631156"/>
            <a:ext cx="410185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572000" y="1151335"/>
            <a:ext cx="4114801" cy="479822"/>
          </a:xfrm>
        </p:spPr>
        <p:txBody>
          <a:bodyPr lIns="0"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1" y="1631156"/>
            <a:ext cx="4114802" cy="2963466"/>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Date Placeholder 12"/>
          <p:cNvSpPr>
            <a:spLocks noGrp="1"/>
          </p:cNvSpPr>
          <p:nvPr>
            <p:ph type="dt" sz="half" idx="10"/>
          </p:nvPr>
        </p:nvSpPr>
        <p:spPr/>
        <p:txBody>
          <a:bodyPr/>
          <a:lstStyle/>
          <a:p>
            <a:r>
              <a:rPr lang="en-US" smtClean="0"/>
              <a:t>May 2018</a:t>
            </a:r>
            <a:endParaRPr lang="en-AU" dirty="0"/>
          </a:p>
        </p:txBody>
      </p:sp>
      <p:sp>
        <p:nvSpPr>
          <p:cNvPr id="14" name="Footer Placeholder 13"/>
          <p:cNvSpPr>
            <a:spLocks noGrp="1"/>
          </p:cNvSpPr>
          <p:nvPr>
            <p:ph type="ftr" sz="quarter" idx="11"/>
          </p:nvPr>
        </p:nvSpPr>
        <p:spPr/>
        <p:txBody>
          <a:bodyPr/>
          <a:lstStyle/>
          <a:p>
            <a:r>
              <a:rPr lang="en-AU" smtClean="0"/>
              <a:t>© NSW Department of Education | Leadership &amp; High Performance Directorate | ESA | 1.2(b) Digital Content Email - DoE email policy &amp; procedures | V9.0 | November 2018</a:t>
            </a:r>
            <a:endParaRPr lang="en-AU" dirty="0"/>
          </a:p>
        </p:txBody>
      </p:sp>
      <p:sp>
        <p:nvSpPr>
          <p:cNvPr id="15" name="Slide Number Placeholder 14"/>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489358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1264632"/>
            <a:ext cx="6732240" cy="3274423"/>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892654"/>
            <a:ext cx="436716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315674"/>
            <a:ext cx="4367160" cy="881236"/>
          </a:xfrm>
          <a:solidFill>
            <a:srgbClr val="FFFFFF"/>
          </a:solidFill>
        </p:spPr>
        <p:txBody>
          <a:bodyPr lIns="90000" anchor="ctr">
            <a:normAutofit/>
          </a:bodyPr>
          <a:lstStyle>
            <a:lvl1pPr marL="0" indent="0" algn="l">
              <a:spcBef>
                <a:spcPts val="0"/>
              </a:spcBef>
              <a:buNone/>
              <a:defRPr sz="20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cxnSp>
        <p:nvCxnSpPr>
          <p:cNvPr id="1045" name="Straight Connector 1044"/>
          <p:cNvCxnSpPr/>
          <p:nvPr userDrawn="1"/>
        </p:nvCxnSpPr>
        <p:spPr>
          <a:xfrm>
            <a:off x="395536" y="3142143"/>
            <a:ext cx="496855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Date Placeholder 38"/>
          <p:cNvSpPr>
            <a:spLocks noGrp="1"/>
          </p:cNvSpPr>
          <p:nvPr>
            <p:ph type="dt" sz="half" idx="10"/>
          </p:nvPr>
        </p:nvSpPr>
        <p:spPr/>
        <p:txBody>
          <a:bodyPr/>
          <a:lstStyle>
            <a:lvl1pPr>
              <a:defRPr>
                <a:solidFill>
                  <a:schemeClr val="tx1"/>
                </a:solidFill>
              </a:defRPr>
            </a:lvl1pPr>
          </a:lstStyle>
          <a:p>
            <a:r>
              <a:rPr lang="en-US" smtClean="0"/>
              <a:t>May 2018</a:t>
            </a:r>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tx1"/>
                </a:solidFill>
              </a:defRPr>
            </a:lvl1pPr>
          </a:lstStyle>
          <a:p>
            <a:r>
              <a:rPr lang="en-AU" smtClean="0"/>
              <a:t>© NSW Department of Education | Leadership &amp; High Performance Directorate | ESA | 1.2(b) Digital Content Email - DoE email policy &amp; procedures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tx1"/>
                </a:solidFill>
              </a:defRPr>
            </a:lvl1pPr>
          </a:lstStyle>
          <a:p>
            <a:r>
              <a:rPr lang="en-AU" smtClean="0"/>
              <a:t>Page </a:t>
            </a:r>
            <a:fld id="{4A2A1DA9-8CAF-4BCA-B496-545B076AED2D}" type="slidenum">
              <a:rPr lang="en-AU" smtClean="0"/>
              <a:pPr/>
              <a:t>‹#›</a:t>
            </a:fld>
            <a:endParaRPr lang="en-AU" dirty="0"/>
          </a:p>
        </p:txBody>
      </p:sp>
      <p:pic>
        <p:nvPicPr>
          <p:cNvPr id="1026" name="Picture 2" descr="https://detwww.det.nsw.edu.au/media/downloads/intranet/thelogo/PublicSchools/Black/DoE_Public%20Schools_Logo_K_RGB.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520" y="245504"/>
            <a:ext cx="2444989" cy="76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6900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7668344" cy="51435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5243264"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5243264"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a:endCxn id="1047"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Leadership &amp; High Performance Directorate | ESA | 1.2(b) Digital Content Email - DoE email policy &amp; procedures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grpSp>
        <p:nvGrpSpPr>
          <p:cNvPr id="49" name="Group 48"/>
          <p:cNvGrpSpPr/>
          <p:nvPr userDrawn="1"/>
        </p:nvGrpSpPr>
        <p:grpSpPr>
          <a:xfrm>
            <a:off x="6391855" y="2686542"/>
            <a:ext cx="392738" cy="253170"/>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59799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264633"/>
            <a:ext cx="9144000" cy="3274422"/>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userDrawn="1"/>
        </p:nvSpPr>
        <p:spPr>
          <a:xfrm>
            <a:off x="0" y="1264632"/>
            <a:ext cx="7668344" cy="3274423"/>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2" name="Straight Connector 91"/>
          <p:cNvCxnSpPr>
            <a:endCxn id="93" idx="2"/>
          </p:cNvCxnSpPr>
          <p:nvPr userDrawn="1"/>
        </p:nvCxnSpPr>
        <p:spPr>
          <a:xfrm>
            <a:off x="395536" y="3133746"/>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701698"/>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3007161"/>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p:nvPr>
        </p:nvSpPr>
        <p:spPr>
          <a:xfrm>
            <a:off x="395536" y="1892654"/>
            <a:ext cx="5400600"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3315674"/>
            <a:ext cx="5400600"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grpSp>
        <p:nvGrpSpPr>
          <p:cNvPr id="53" name="Group 52"/>
          <p:cNvGrpSpPr>
            <a:grpSpLocks noChangeAspect="1"/>
          </p:cNvGrpSpPr>
          <p:nvPr userDrawn="1"/>
        </p:nvGrpSpPr>
        <p:grpSpPr>
          <a:xfrm>
            <a:off x="395536" y="351796"/>
            <a:ext cx="1400854" cy="496929"/>
            <a:chOff x="-3190875" y="-179387"/>
            <a:chExt cx="15528925" cy="5508625"/>
          </a:xfrm>
          <a:solidFill>
            <a:schemeClr val="tx1"/>
          </a:solidFill>
        </p:grpSpPr>
        <p:sp>
          <p:nvSpPr>
            <p:cNvPr id="54" name="Freeform 7"/>
            <p:cNvSpPr>
              <a:spLocks/>
            </p:cNvSpPr>
            <p:nvPr userDrawn="1"/>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userDrawn="1"/>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userDrawn="1"/>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userDrawn="1"/>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userDrawn="1"/>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userDrawn="1"/>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userDrawn="1"/>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userDrawn="1"/>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userDrawn="1"/>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userDrawn="1"/>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userDrawn="1"/>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userDrawn="1"/>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userDrawn="1"/>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userDrawn="1"/>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userDrawn="1"/>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userDrawn="1"/>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userDrawn="1"/>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userDrawn="1"/>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userDrawn="1"/>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userDrawn="1"/>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userDrawn="1"/>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userDrawn="1"/>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userDrawn="1"/>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userDrawn="1"/>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userDrawn="1"/>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userDrawn="1"/>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userDrawn="1"/>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userDrawn="1"/>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userDrawn="1"/>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userDrawn="1"/>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userDrawn="1"/>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userDrawn="1"/>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userDrawn="1"/>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userDrawn="1"/>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userDrawn="1"/>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userDrawn="1"/>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Date Placeholder 3"/>
          <p:cNvSpPr>
            <a:spLocks noGrp="1"/>
          </p:cNvSpPr>
          <p:nvPr>
            <p:ph type="dt" sz="half" idx="10"/>
          </p:nvPr>
        </p:nvSpPr>
        <p:spPr/>
        <p:txBody>
          <a:bodyPr/>
          <a:lstStyle/>
          <a:p>
            <a:r>
              <a:rPr lang="en-US" smtClean="0"/>
              <a:t>May 2018</a:t>
            </a:r>
            <a:endParaRPr lang="en-AU"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1.2(b) Digital Content Email - DoE email policy &amp; procedures | V9.0 | November 2018</a:t>
            </a:r>
            <a:endParaRPr lang="en-AU" dirty="0">
              <a:latin typeface="+mj-lt"/>
            </a:endParaRPr>
          </a:p>
        </p:txBody>
      </p:sp>
      <p:sp>
        <p:nvSpPr>
          <p:cNvPr id="6" name="Slide Number Placeholder 5"/>
          <p:cNvSpPr>
            <a:spLocks noGrp="1"/>
          </p:cNvSpPr>
          <p:nvPr>
            <p:ph type="sldNum" sz="quarter" idx="12"/>
          </p:nvPr>
        </p:nvSpPr>
        <p:spPr/>
        <p:txBody>
          <a:bodyPr/>
          <a:lstStyle/>
          <a:p>
            <a:fld id="{36D755C9-3689-40D6-BF31-A2E23E708225}" type="slidenum">
              <a:rPr lang="en-AU" smtClean="0"/>
              <a:t>‹#›</a:t>
            </a:fld>
            <a:r>
              <a:rPr lang="en-AU" smtClean="0"/>
              <a:t>e </a:t>
            </a:r>
            <a:fld id="{4A2A1DA9-8CAF-4BCA-B496-545B076AED2D}" type="slidenum">
              <a:rPr lang="en-AU" smtClean="0"/>
              <a:pPr/>
              <a:t>‹#›</a:t>
            </a:fld>
            <a:endParaRPr lang="en-AU" dirty="0"/>
          </a:p>
        </p:txBody>
      </p:sp>
    </p:spTree>
    <p:extLst>
      <p:ext uri="{BB962C8B-B14F-4D97-AF65-F5344CB8AC3E}">
        <p14:creationId xmlns:p14="http://schemas.microsoft.com/office/powerpoint/2010/main" val="1833043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94"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0140"/>
          <a:stretch/>
        </p:blipFill>
        <p:spPr bwMode="auto">
          <a:xfrm>
            <a:off x="0" y="2156"/>
            <a:ext cx="9144000" cy="51413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userDrawn="1"/>
        </p:nvSpPr>
        <p:spPr>
          <a:xfrm>
            <a:off x="0" y="0"/>
            <a:ext cx="9144000" cy="51435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395536" y="1563638"/>
            <a:ext cx="5328592" cy="1224136"/>
          </a:xfrm>
        </p:spPr>
        <p:txBody>
          <a:bodyPr lIns="0" anchor="b"/>
          <a:lstStyle>
            <a:lvl1pPr>
              <a:defRPr sz="2800" cap="all" baseline="0">
                <a:solidFill>
                  <a:schemeClr val="bg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395536" y="2986658"/>
            <a:ext cx="5328592" cy="881236"/>
          </a:xfrm>
          <a:solidFill>
            <a:srgbClr val="FFFFFF"/>
          </a:solidFill>
        </p:spPr>
        <p:txBody>
          <a:bodyPr lIns="90000" anchor="ctr">
            <a:normAutofit/>
          </a:bodyPr>
          <a:lstStyle>
            <a:lvl1pPr marL="0" indent="0" algn="l">
              <a:spcBef>
                <a:spcPts val="0"/>
              </a:spcBef>
              <a:buNone/>
              <a:defRPr sz="2000">
                <a:solidFill>
                  <a:schemeClr val="accent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40" name="Footer Placeholder 39"/>
          <p:cNvSpPr>
            <a:spLocks noGrp="1"/>
          </p:cNvSpPr>
          <p:nvPr>
            <p:ph type="ftr" sz="quarter" idx="11"/>
          </p:nvPr>
        </p:nvSpPr>
        <p:spPr>
          <a:xfrm>
            <a:off x="395536" y="4749626"/>
            <a:ext cx="2736305" cy="273844"/>
          </a:xfrm>
        </p:spPr>
        <p:txBody>
          <a:bodyPr/>
          <a:lstStyle>
            <a:lvl1pPr>
              <a:defRPr>
                <a:solidFill>
                  <a:schemeClr val="bg1"/>
                </a:solidFill>
              </a:defRPr>
            </a:lvl1pPr>
          </a:lstStyle>
          <a:p>
            <a:r>
              <a:rPr lang="en-AU" smtClean="0"/>
              <a:t>© NSW Department of Education | Leadership &amp; High Performance Directorate | ESA | 1.2(b) Digital Content Email - DoE email policy &amp; procedures | V9.0 | November 2018</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cxnSp>
        <p:nvCxnSpPr>
          <p:cNvPr id="91" name="Straight Connector 90"/>
          <p:cNvCxnSpPr/>
          <p:nvPr userDrawn="1"/>
        </p:nvCxnSpPr>
        <p:spPr>
          <a:xfrm>
            <a:off x="395536" y="987574"/>
            <a:ext cx="828092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3" idx="2"/>
          </p:cNvCxnSpPr>
          <p:nvPr userDrawn="1"/>
        </p:nvCxnSpPr>
        <p:spPr>
          <a:xfrm>
            <a:off x="395536" y="2813127"/>
            <a:ext cx="576064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userDrawn="1"/>
        </p:nvSpPr>
        <p:spPr>
          <a:xfrm>
            <a:off x="6156176" y="2381079"/>
            <a:ext cx="864096" cy="864096"/>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95" name="Group 94"/>
          <p:cNvGrpSpPr/>
          <p:nvPr userDrawn="1"/>
        </p:nvGrpSpPr>
        <p:grpSpPr>
          <a:xfrm>
            <a:off x="6391855" y="2686542"/>
            <a:ext cx="392738" cy="253170"/>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986192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5616624"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p>
            <a:r>
              <a:rPr lang="en-AU" smtClean="0"/>
              <a:t>© NSW Department of Education | Leadership &amp; High Performance Directorate | ESA | 1.2(b) Digital Content Email - DoE email policy &amp; procedures | V9.0 | November 2018</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22763238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3" name="Picture 44"/>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14" r="32686" b="10140"/>
          <a:stretch/>
        </p:blipFill>
        <p:spPr bwMode="auto">
          <a:xfrm>
            <a:off x="6300192" y="2156"/>
            <a:ext cx="2843808" cy="51413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6300192" y="0"/>
            <a:ext cx="2843808" cy="51435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Straight Connector 12"/>
          <p:cNvCxnSpPr/>
          <p:nvPr userDrawn="1"/>
        </p:nvCxnSpPr>
        <p:spPr>
          <a:xfrm>
            <a:off x="6300192" y="987574"/>
            <a:ext cx="230425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7494"/>
            <a:ext cx="5616624"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6516216" y="1200150"/>
            <a:ext cx="2160240" cy="3531839"/>
          </a:xfrm>
        </p:spPr>
        <p:txBody>
          <a:bodyPr>
            <a:normAutofit/>
          </a:bodyPr>
          <a:lstStyle>
            <a:lvl1pPr>
              <a:defRPr sz="10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p>
            <a:r>
              <a:rPr lang="en-AU" smtClean="0"/>
              <a:t>© NSW Department of Education | Leadership &amp; High Performance Directorate | ESA | 1.2(b) Digital Content Email - DoE email policy &amp; procedures | V9.0 | November 2018</a:t>
            </a:r>
            <a:endParaRPr lang="en-AU" dirty="0"/>
          </a:p>
        </p:txBody>
      </p:sp>
      <p:sp>
        <p:nvSpPr>
          <p:cNvPr id="22" name="Slide Number Placeholder 21"/>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7279511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8280920" cy="3531839"/>
          </a:xfrm>
        </p:spPr>
        <p:txBody>
          <a:bodyPr>
            <a:normAutofit/>
          </a:bodyPr>
          <a:lstStyle>
            <a:lvl1pPr>
              <a:defRPr sz="1100"/>
            </a:lvl1pPr>
            <a:lvl2pPr>
              <a:defRPr sz="1000"/>
            </a:lvl2pPr>
            <a:lvl3pPr>
              <a:defRPr sz="10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r>
              <a:rPr lang="en-US" smtClean="0"/>
              <a:t>May 2018</a:t>
            </a:r>
            <a:endParaRPr lang="en-AU" dirty="0"/>
          </a:p>
        </p:txBody>
      </p:sp>
      <p:sp>
        <p:nvSpPr>
          <p:cNvPr id="5" name="Footer Placeholder 4"/>
          <p:cNvSpPr>
            <a:spLocks noGrp="1"/>
          </p:cNvSpPr>
          <p:nvPr>
            <p:ph type="ftr" sz="quarter" idx="11"/>
          </p:nvPr>
        </p:nvSpPr>
        <p:spPr/>
        <p:txBody>
          <a:bodyPr/>
          <a:lstStyle/>
          <a:p>
            <a:r>
              <a:rPr lang="en-AU"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p:txBody>
          <a:bodyPr/>
          <a:lstStyle/>
          <a:p>
            <a:r>
              <a:rPr lang="en-AU" smtClean="0"/>
              <a:t>Page </a:t>
            </a:r>
            <a:fld id="{4A2A1DA9-8CAF-4BCA-B496-545B076AED2D}" type="slidenum">
              <a:rPr lang="en-AU" smtClean="0"/>
              <a:pPr/>
              <a:t>‹#›</a:t>
            </a:fld>
            <a:endParaRPr lang="en-AU" dirty="0"/>
          </a:p>
        </p:txBody>
      </p:sp>
    </p:spTree>
    <p:extLst>
      <p:ext uri="{BB962C8B-B14F-4D97-AF65-F5344CB8AC3E}">
        <p14:creationId xmlns:p14="http://schemas.microsoft.com/office/powerpoint/2010/main" val="16174236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67494"/>
            <a:ext cx="8280920" cy="709587"/>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a:xfrm>
            <a:off x="395536" y="1200150"/>
            <a:ext cx="8280920" cy="3531839"/>
          </a:xfrm>
        </p:spPr>
        <p:txBody>
          <a:bodyPr>
            <a:normAutofit/>
          </a:bodyPr>
          <a:lstStyle>
            <a:lvl1pPr>
              <a:defRPr sz="1100">
                <a:solidFill>
                  <a:schemeClr val="bg1"/>
                </a:solidFill>
              </a:defRPr>
            </a:lvl1pPr>
            <a:lvl2pPr>
              <a:defRPr sz="1000">
                <a:solidFill>
                  <a:schemeClr val="bg1"/>
                </a:solidFill>
              </a:defRPr>
            </a:lvl2pPr>
            <a:lvl3pPr>
              <a:defRPr sz="1000">
                <a:solidFill>
                  <a:schemeClr val="bg1"/>
                </a:solidFill>
              </a:defRPr>
            </a:lvl3pPr>
            <a:lvl4pPr>
              <a:defRPr sz="900">
                <a:solidFill>
                  <a:schemeClr val="bg1"/>
                </a:solidFill>
              </a:defRPr>
            </a:lvl4pPr>
            <a:lvl5pPr>
              <a:defRPr sz="9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r>
              <a:rPr lang="en-US" smtClean="0"/>
              <a:t>May 2018</a:t>
            </a:r>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Leadership &amp; High Performance Directorate | ESA | 1.2(b) Digital Content Email - DoE email policy &amp; procedures | V9.0 | November 2018</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r>
              <a:rPr lang="en-AU" smtClean="0"/>
              <a:t>Page </a:t>
            </a:r>
            <a:fld id="{4A2A1DA9-8CAF-4BCA-B496-545B076AED2D}" type="slidenum">
              <a:rPr lang="en-AU" smtClean="0"/>
              <a:pPr/>
              <a:t>‹#›</a:t>
            </a:fld>
            <a:endParaRPr lang="en-AU" dirty="0"/>
          </a:p>
        </p:txBody>
      </p:sp>
      <p:cxnSp>
        <p:nvCxnSpPr>
          <p:cNvPr id="7" name="Straight Connector 6"/>
          <p:cNvCxnSpPr/>
          <p:nvPr userDrawn="1"/>
        </p:nvCxnSpPr>
        <p:spPr>
          <a:xfrm>
            <a:off x="395536" y="987574"/>
            <a:ext cx="82809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261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267494"/>
            <a:ext cx="8280920" cy="709587"/>
          </a:xfrm>
          <a:prstGeom prst="rect">
            <a:avLst/>
          </a:prstGeom>
        </p:spPr>
        <p:txBody>
          <a:bodyPr vert="horz" lIns="0" tIns="45720" rIns="91440" bIns="45720" rtlCol="0" anchor="b">
            <a:no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395536" y="1200150"/>
            <a:ext cx="8280920" cy="3531839"/>
          </a:xfrm>
          <a:prstGeom prst="rect">
            <a:avLst/>
          </a:prstGeom>
        </p:spPr>
        <p:txBody>
          <a:bodyPr vert="horz" lIns="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Date Placeholder 3"/>
          <p:cNvSpPr>
            <a:spLocks noGrp="1"/>
          </p:cNvSpPr>
          <p:nvPr>
            <p:ph type="dt" sz="half" idx="2"/>
          </p:nvPr>
        </p:nvSpPr>
        <p:spPr>
          <a:xfrm>
            <a:off x="7020272" y="4749626"/>
            <a:ext cx="1656184" cy="273844"/>
          </a:xfrm>
          <a:prstGeom prst="rect">
            <a:avLst/>
          </a:prstGeom>
        </p:spPr>
        <p:txBody>
          <a:bodyPr rIns="0" anchor="b"/>
          <a:lstStyle>
            <a:lvl1pPr algn="r">
              <a:defRPr sz="700">
                <a:solidFill>
                  <a:schemeClr val="tx2"/>
                </a:solidFill>
              </a:defRPr>
            </a:lvl1pPr>
          </a:lstStyle>
          <a:p>
            <a:r>
              <a:rPr lang="en-US" smtClean="0"/>
              <a:t>May 2018</a:t>
            </a:r>
            <a:endParaRPr lang="en-AU" dirty="0"/>
          </a:p>
        </p:txBody>
      </p:sp>
      <p:sp>
        <p:nvSpPr>
          <p:cNvPr id="9" name="Footer Placeholder 4"/>
          <p:cNvSpPr>
            <a:spLocks noGrp="1"/>
          </p:cNvSpPr>
          <p:nvPr>
            <p:ph type="ftr" sz="quarter" idx="3"/>
          </p:nvPr>
        </p:nvSpPr>
        <p:spPr>
          <a:xfrm>
            <a:off x="395536" y="4749626"/>
            <a:ext cx="2736305" cy="273844"/>
          </a:xfrm>
          <a:prstGeom prst="rect">
            <a:avLst/>
          </a:prstGeom>
        </p:spPr>
        <p:txBody>
          <a:bodyPr lIns="0" anchor="b"/>
          <a:lstStyle>
            <a:lvl1pPr algn="l">
              <a:defRPr sz="700">
                <a:solidFill>
                  <a:schemeClr val="tx2"/>
                </a:solidFill>
              </a:defRPr>
            </a:lvl1pPr>
          </a:lstStyle>
          <a:p>
            <a:r>
              <a:rPr lang="en-AU" smtClean="0"/>
              <a:t>© NSW Department of Education | Leadership &amp; High Performance Directorate | ESA | 1.2(b) Digital Content Email - DoE email policy &amp; procedures | V9.0 | November 2018</a:t>
            </a:r>
            <a:endParaRPr lang="en-AU" dirty="0">
              <a:latin typeface="+mj-lt"/>
            </a:endParaRPr>
          </a:p>
        </p:txBody>
      </p:sp>
      <p:sp>
        <p:nvSpPr>
          <p:cNvPr id="10" name="Slide Number Placeholder 5"/>
          <p:cNvSpPr>
            <a:spLocks noGrp="1"/>
          </p:cNvSpPr>
          <p:nvPr>
            <p:ph type="sldNum" sz="quarter" idx="4"/>
          </p:nvPr>
        </p:nvSpPr>
        <p:spPr>
          <a:xfrm>
            <a:off x="3505200" y="4749626"/>
            <a:ext cx="2133600" cy="273844"/>
          </a:xfrm>
          <a:prstGeom prst="rect">
            <a:avLst/>
          </a:prstGeom>
        </p:spPr>
        <p:txBody>
          <a:bodyPr anchor="b"/>
          <a:lstStyle>
            <a:lvl1pPr algn="ctr">
              <a:defRPr sz="700">
                <a:solidFill>
                  <a:schemeClr val="tx2"/>
                </a:solidFill>
              </a:defRPr>
            </a:lvl1pPr>
          </a:lstStyle>
          <a:p>
            <a:r>
              <a:rPr lang="en-AU" dirty="0" smtClean="0"/>
              <a:t>Page </a:t>
            </a:r>
            <a:fld id="{4A2A1DA9-8CAF-4BCA-B496-545B076AED2D}" type="slidenum">
              <a:rPr lang="en-AU" smtClean="0"/>
              <a:pPr/>
              <a:t>‹#›</a:t>
            </a:fld>
            <a:endParaRPr lang="en-AU" dirty="0"/>
          </a:p>
        </p:txBody>
      </p:sp>
      <p:cxnSp>
        <p:nvCxnSpPr>
          <p:cNvPr id="13" name="Straight Connector 12"/>
          <p:cNvCxnSpPr/>
          <p:nvPr userDrawn="1"/>
        </p:nvCxnSpPr>
        <p:spPr>
          <a:xfrm>
            <a:off x="395536" y="987574"/>
            <a:ext cx="82809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62" r:id="rId4"/>
    <p:sldLayoutId id="2147483664" r:id="rId5"/>
    <p:sldLayoutId id="2147483650" r:id="rId6"/>
    <p:sldLayoutId id="2147483659" r:id="rId7"/>
    <p:sldLayoutId id="2147483657" r:id="rId8"/>
    <p:sldLayoutId id="2147483658" r:id="rId9"/>
    <p:sldLayoutId id="2147483656" r:id="rId10"/>
    <p:sldLayoutId id="2147483651" r:id="rId11"/>
    <p:sldLayoutId id="2147483654" r:id="rId12"/>
    <p:sldLayoutId id="2147483663" r:id="rId13"/>
    <p:sldLayoutId id="2147483655" r:id="rId14"/>
    <p:sldLayoutId id="2147483652" r:id="rId15"/>
    <p:sldLayoutId id="2147483653" r:id="rId16"/>
  </p:sldLayoutIdLst>
  <p:timing>
    <p:tnLst>
      <p:par>
        <p:cTn id="1" dur="indefinite" restart="never" nodeType="tmRoot"/>
      </p:par>
    </p:tnLst>
  </p:timing>
  <p:hf hdr="0" dt="0"/>
  <p:txStyles>
    <p:titleStyle>
      <a:lvl1pPr algn="l" defTabSz="914400" rtl="0" eaLnBrk="1" latinLnBrk="0" hangingPunct="1">
        <a:spcBef>
          <a:spcPct val="0"/>
        </a:spcBef>
        <a:buNone/>
        <a:defRPr sz="2400" kern="1200" cap="all" baseline="0">
          <a:solidFill>
            <a:schemeClr val="tx2"/>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nsw.gov.au/business-services/records-management/records-management-for-schools"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education.nsw.gov.au/policy-library/associated-documents/The-2014-Code-of-Conduct-approved-by-Minister-1-July-2014-updated-Dec-2016-not-tracked.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nsw.gov.au/business-services/records-management/corporate-records-management/help-cards-and-e-learning"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nsw.gov.au/teaching-and-learning/professional-learning/"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education.nsw.gov.au/policy-library/policies/code-of-conduct-policy"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hyperlink" Target="https://education.nsw.gov.au/business-services/records-management/corporate-records-management" TargetMode="External"/><Relationship Id="rId4" Type="http://schemas.openxmlformats.org/officeDocument/2006/relationships/hyperlink" Target="https://education.nsw.gov.au/policy-library/policies/communication-devices-and-associated-services-polic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education.nsw.gov.au/policy-library/policies/code-of-conduct-polic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education.nsw.gov.au/policy-library/associated-documents/The-2014-Code-of-Conduct-approved-by-Minister-1-July-2014-updated-Dec-2016-not-tracked.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education.nsw.gov.au/policy-library/associated-documents/The-2014-Code-of-Conduct-approved-by-Minister-1-July-2014-updated-Dec-2016-not-tracked.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556707" y="1332170"/>
            <a:ext cx="5815493" cy="792088"/>
          </a:xfrm>
        </p:spPr>
        <p:txBody>
          <a:bodyPr/>
          <a:lstStyle/>
          <a:p>
            <a:pPr algn="ctr"/>
            <a:r>
              <a:rPr lang="en-AU" sz="2000" dirty="0" smtClean="0"/>
              <a:t>Excellence in School Administration</a:t>
            </a:r>
            <a:br>
              <a:rPr lang="en-AU" sz="2000" dirty="0" smtClean="0"/>
            </a:br>
            <a:r>
              <a:rPr lang="en-AU" sz="2000" dirty="0" smtClean="0"/>
              <a:t> framework – Relationships</a:t>
            </a:r>
            <a:endParaRPr lang="en-AU" sz="1600" dirty="0"/>
          </a:p>
        </p:txBody>
      </p:sp>
      <p:sp>
        <p:nvSpPr>
          <p:cNvPr id="12" name="Title 7"/>
          <p:cNvSpPr txBox="1">
            <a:spLocks/>
          </p:cNvSpPr>
          <p:nvPr/>
        </p:nvSpPr>
        <p:spPr>
          <a:xfrm>
            <a:off x="371343" y="2355726"/>
            <a:ext cx="4776721" cy="720080"/>
          </a:xfrm>
          <a:prstGeom prst="rect">
            <a:avLst/>
          </a:prstGeom>
        </p:spPr>
        <p:txBody>
          <a:bodyPr vert="horz" lIns="0" tIns="45720" rIns="91440" bIns="45720" rtlCol="0" anchor="b">
            <a:noAutofit/>
          </a:bodyPr>
          <a:lstStyle>
            <a:lvl1pPr algn="l" defTabSz="914400" rtl="0" eaLnBrk="1" latinLnBrk="0" hangingPunct="1">
              <a:spcBef>
                <a:spcPct val="0"/>
              </a:spcBef>
              <a:buNone/>
              <a:defRPr sz="2800" kern="1200" cap="all" baseline="0">
                <a:solidFill>
                  <a:schemeClr val="bg1"/>
                </a:solidFill>
                <a:latin typeface="+mj-lt"/>
                <a:ea typeface="+mj-ea"/>
                <a:cs typeface="+mj-cs"/>
              </a:defRPr>
            </a:lvl1pPr>
          </a:lstStyle>
          <a:p>
            <a:r>
              <a:rPr lang="en-AU" sz="1800" dirty="0" smtClean="0"/>
              <a:t>Aspect: Communicate effectively</a:t>
            </a:r>
            <a:br>
              <a:rPr lang="en-AU" sz="1800" dirty="0" smtClean="0"/>
            </a:br>
            <a:r>
              <a:rPr lang="en-AU" sz="1800" dirty="0" smtClean="0"/>
              <a:t>focus: </a:t>
            </a:r>
            <a:r>
              <a:rPr lang="en-AU" sz="1600" dirty="0" smtClean="0"/>
              <a:t>1.2 </a:t>
            </a:r>
            <a:r>
              <a:rPr lang="en-AU" sz="1600" smtClean="0"/>
              <a:t>written communication</a:t>
            </a:r>
            <a:endParaRPr lang="en-AU" sz="1600" dirty="0"/>
          </a:p>
        </p:txBody>
      </p:sp>
      <p:sp>
        <p:nvSpPr>
          <p:cNvPr id="9" name="Subtitle 8"/>
          <p:cNvSpPr>
            <a:spLocks noGrp="1"/>
          </p:cNvSpPr>
          <p:nvPr>
            <p:ph type="subTitle" idx="1"/>
          </p:nvPr>
        </p:nvSpPr>
        <p:spPr>
          <a:xfrm>
            <a:off x="395536" y="3591784"/>
            <a:ext cx="4367160" cy="552220"/>
          </a:xfrm>
        </p:spPr>
        <p:txBody>
          <a:bodyPr>
            <a:normAutofit lnSpcReduction="10000"/>
          </a:bodyPr>
          <a:lstStyle/>
          <a:p>
            <a:pPr algn="ctr"/>
            <a:endParaRPr lang="en-AU" sz="1600" dirty="0" smtClean="0"/>
          </a:p>
          <a:p>
            <a:pPr algn="ctr"/>
            <a:r>
              <a:rPr lang="en-AU" sz="1600" dirty="0" smtClean="0"/>
              <a:t>Module: 1.2(b) Digital Content - Email</a:t>
            </a:r>
          </a:p>
          <a:p>
            <a:pPr algn="ctr"/>
            <a:endParaRPr lang="en-AU" dirty="0"/>
          </a:p>
        </p:txBody>
      </p:sp>
      <p:sp>
        <p:nvSpPr>
          <p:cNvPr id="3" name="Rectangle 2"/>
          <p:cNvSpPr/>
          <p:nvPr/>
        </p:nvSpPr>
        <p:spPr>
          <a:xfrm>
            <a:off x="6732240" y="1270130"/>
            <a:ext cx="2411760" cy="263149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sz="1600" dirty="0" smtClean="0">
                <a:solidFill>
                  <a:schemeClr val="bg1">
                    <a:lumMod val="50000"/>
                  </a:schemeClr>
                </a:solidFill>
              </a:rPr>
              <a:t>Sessions in this module</a:t>
            </a:r>
            <a:endParaRPr lang="en-AU" sz="1600" dirty="0">
              <a:solidFill>
                <a:schemeClr val="bg1">
                  <a:lumMod val="50000"/>
                </a:schemeClr>
              </a:solidFill>
            </a:endParaRPr>
          </a:p>
          <a:p>
            <a:endParaRPr lang="en-AU" sz="1600" dirty="0"/>
          </a:p>
          <a:p>
            <a:pPr marL="342900" indent="-342900">
              <a:buFont typeface="+mj-lt"/>
              <a:buAutoNum type="arabicPeriod"/>
            </a:pPr>
            <a:r>
              <a:rPr lang="en-AU" sz="1600" dirty="0" smtClean="0">
                <a:solidFill>
                  <a:srgbClr val="00ABC3"/>
                </a:solidFill>
              </a:rPr>
              <a:t>DoE email policy and </a:t>
            </a:r>
            <a:r>
              <a:rPr lang="en-AU" sz="1600" dirty="0">
                <a:solidFill>
                  <a:srgbClr val="00ABC3"/>
                </a:solidFill>
              </a:rPr>
              <a:t>p</a:t>
            </a:r>
            <a:r>
              <a:rPr lang="en-AU" sz="1600" dirty="0" smtClean="0">
                <a:solidFill>
                  <a:srgbClr val="00ABC3"/>
                </a:solidFill>
              </a:rPr>
              <a:t>rocedures</a:t>
            </a:r>
            <a:endParaRPr lang="en-AU" sz="1600" dirty="0">
              <a:solidFill>
                <a:srgbClr val="00ABC3"/>
              </a:solidFill>
            </a:endParaRPr>
          </a:p>
          <a:p>
            <a:pPr marL="228600" indent="-228600">
              <a:buFont typeface="+mj-lt"/>
              <a:buAutoNum type="arabicPeriod"/>
            </a:pPr>
            <a:endParaRPr lang="en-AU" sz="1050" dirty="0"/>
          </a:p>
          <a:p>
            <a:pPr marL="342900" indent="-342900">
              <a:buFont typeface="+mj-lt"/>
              <a:buAutoNum type="arabicPeriod"/>
            </a:pPr>
            <a:r>
              <a:rPr lang="en-AU" sz="1600" dirty="0" smtClean="0">
                <a:solidFill>
                  <a:schemeClr val="bg1">
                    <a:lumMod val="50000"/>
                  </a:schemeClr>
                </a:solidFill>
              </a:rPr>
              <a:t>Storing school </a:t>
            </a:r>
            <a:r>
              <a:rPr lang="en-AU" sz="1600" dirty="0">
                <a:solidFill>
                  <a:schemeClr val="bg1">
                    <a:lumMod val="50000"/>
                  </a:schemeClr>
                </a:solidFill>
              </a:rPr>
              <a:t>e</a:t>
            </a:r>
            <a:r>
              <a:rPr lang="en-AU" sz="1600" dirty="0" smtClean="0">
                <a:solidFill>
                  <a:schemeClr val="bg1">
                    <a:lumMod val="50000"/>
                  </a:schemeClr>
                </a:solidFill>
              </a:rPr>
              <a:t>mails</a:t>
            </a:r>
          </a:p>
          <a:p>
            <a:pPr marL="342900" indent="-342900">
              <a:buFont typeface="+mj-lt"/>
              <a:buAutoNum type="arabicPeriod"/>
            </a:pPr>
            <a:endParaRPr lang="en-AU" sz="1600" dirty="0">
              <a:solidFill>
                <a:schemeClr val="bg1">
                  <a:lumMod val="50000"/>
                </a:schemeClr>
              </a:solidFill>
            </a:endParaRPr>
          </a:p>
          <a:p>
            <a:pPr marL="342900" indent="-342900">
              <a:buFont typeface="+mj-lt"/>
              <a:buAutoNum type="arabicPeriod"/>
            </a:pPr>
            <a:r>
              <a:rPr lang="en-AU" sz="1600" dirty="0" smtClean="0">
                <a:solidFill>
                  <a:schemeClr val="bg1">
                    <a:lumMod val="50000"/>
                  </a:schemeClr>
                </a:solidFill>
              </a:rPr>
              <a:t>Structuring emails</a:t>
            </a:r>
            <a:endParaRPr lang="en-AU" sz="1600" dirty="0">
              <a:solidFill>
                <a:schemeClr val="bg1">
                  <a:lumMod val="50000"/>
                </a:schemeClr>
              </a:solidFill>
            </a:endParaRPr>
          </a:p>
          <a:p>
            <a:endParaRPr lang="en-AU" sz="1050" dirty="0">
              <a:solidFill>
                <a:schemeClr val="bg1">
                  <a:lumMod val="50000"/>
                </a:schemeClr>
              </a:solidFill>
            </a:endParaRPr>
          </a:p>
          <a:p>
            <a:endParaRPr lang="en-AU" sz="1600" dirty="0"/>
          </a:p>
        </p:txBody>
      </p:sp>
      <p:sp>
        <p:nvSpPr>
          <p:cNvPr id="22" name="Footer Placeholder 21"/>
          <p:cNvSpPr>
            <a:spLocks noGrp="1"/>
          </p:cNvSpPr>
          <p:nvPr>
            <p:ph type="ftr" sz="quarter" idx="11"/>
          </p:nvPr>
        </p:nvSpPr>
        <p:spPr>
          <a:xfrm>
            <a:off x="395536" y="4749626"/>
            <a:ext cx="7416824"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23" name="Slide Number Placeholder 22"/>
          <p:cNvSpPr>
            <a:spLocks noGrp="1"/>
          </p:cNvSpPr>
          <p:nvPr>
            <p:ph type="sldNum" sz="quarter" idx="12"/>
          </p:nvPr>
        </p:nvSpPr>
        <p:spPr>
          <a:xfrm>
            <a:off x="8028384" y="4825082"/>
            <a:ext cx="504056" cy="198388"/>
          </a:xfrm>
        </p:spPr>
        <p:txBody>
          <a:bodyPr/>
          <a:lstStyle/>
          <a:p>
            <a:r>
              <a:rPr lang="en-AU" dirty="0" smtClean="0"/>
              <a:t>Slide </a:t>
            </a:r>
            <a:fld id="{4A2A1DA9-8CAF-4BCA-B496-545B076AED2D}" type="slidenum">
              <a:rPr lang="en-AU" smtClean="0"/>
              <a:pPr/>
              <a:t>1</a:t>
            </a:fld>
            <a:endParaRPr lang="en-AU" dirty="0"/>
          </a:p>
        </p:txBody>
      </p:sp>
      <p:sp>
        <p:nvSpPr>
          <p:cNvPr id="2" name="Rectangle 1"/>
          <p:cNvSpPr/>
          <p:nvPr/>
        </p:nvSpPr>
        <p:spPr>
          <a:xfrm>
            <a:off x="179512" y="195486"/>
            <a:ext cx="266429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52" y="365716"/>
            <a:ext cx="1545339" cy="548641"/>
          </a:xfrm>
          <a:prstGeom prst="rect">
            <a:avLst/>
          </a:prstGeom>
        </p:spPr>
      </p:pic>
    </p:spTree>
    <p:extLst>
      <p:ext uri="{BB962C8B-B14F-4D97-AF65-F5344CB8AC3E}">
        <p14:creationId xmlns:p14="http://schemas.microsoft.com/office/powerpoint/2010/main" val="394401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manage email?</a:t>
            </a:r>
            <a:endParaRPr lang="en-AU" dirty="0"/>
          </a:p>
        </p:txBody>
      </p:sp>
      <p:sp>
        <p:nvSpPr>
          <p:cNvPr id="3" name="Content Placeholder 2"/>
          <p:cNvSpPr>
            <a:spLocks noGrp="1"/>
          </p:cNvSpPr>
          <p:nvPr>
            <p:ph idx="1"/>
          </p:nvPr>
        </p:nvSpPr>
        <p:spPr>
          <a:xfrm>
            <a:off x="395536" y="1200151"/>
            <a:ext cx="8280920" cy="2883767"/>
          </a:xfrm>
        </p:spPr>
        <p:txBody>
          <a:bodyPr/>
          <a:lstStyle/>
          <a:p>
            <a:pPr algn="just"/>
            <a:r>
              <a:rPr lang="en-AU" sz="2000" dirty="0"/>
              <a:t>All business </a:t>
            </a:r>
            <a:r>
              <a:rPr lang="en-AU" sz="2000" dirty="0" smtClean="0"/>
              <a:t>email </a:t>
            </a:r>
            <a:r>
              <a:rPr lang="en-AU" sz="2000" dirty="0"/>
              <a:t>messages created using </a:t>
            </a:r>
            <a:r>
              <a:rPr lang="en-AU" sz="2000" dirty="0" smtClean="0"/>
              <a:t>departmental </a:t>
            </a:r>
            <a:r>
              <a:rPr lang="en-AU" sz="2000" dirty="0"/>
              <a:t>systems are NSW State records and must be managed in accordance with the State Records Act </a:t>
            </a:r>
            <a:r>
              <a:rPr lang="en-AU" sz="2000" dirty="0" smtClean="0"/>
              <a:t>1998. They </a:t>
            </a:r>
            <a:r>
              <a:rPr lang="en-AU" sz="2000" dirty="0"/>
              <a:t>are also subject to </a:t>
            </a:r>
            <a:r>
              <a:rPr lang="en-AU" sz="2000" dirty="0" smtClean="0"/>
              <a:t>related </a:t>
            </a:r>
            <a:r>
              <a:rPr lang="en-AU" sz="2000" dirty="0"/>
              <a:t>legislation such as the Information (Public Access) Act 2009 (NSW) (GIPA Act) and the Privacy and Personal Information Act 1998. Courts have accepted </a:t>
            </a:r>
            <a:r>
              <a:rPr lang="en-AU" sz="2000" dirty="0" smtClean="0"/>
              <a:t>email </a:t>
            </a:r>
            <a:r>
              <a:rPr lang="en-AU" sz="2000" dirty="0"/>
              <a:t>as a legitimate source of </a:t>
            </a:r>
            <a:r>
              <a:rPr lang="en-AU" sz="2000" dirty="0" smtClean="0"/>
              <a:t>evidence and </a:t>
            </a:r>
            <a:r>
              <a:rPr lang="en-AU" sz="2000" dirty="0"/>
              <a:t>it is therefore subject to legal processes such as subpoena.</a:t>
            </a:r>
          </a:p>
          <a:p>
            <a:endParaRPr lang="en-AU" dirty="0"/>
          </a:p>
        </p:txBody>
      </p:sp>
      <p:sp>
        <p:nvSpPr>
          <p:cNvPr id="7" name="Rectangle 6"/>
          <p:cNvSpPr/>
          <p:nvPr/>
        </p:nvSpPr>
        <p:spPr>
          <a:xfrm>
            <a:off x="323528" y="4045378"/>
            <a:ext cx="8352928" cy="261610"/>
          </a:xfrm>
          <a:prstGeom prst="rect">
            <a:avLst/>
          </a:prstGeom>
        </p:spPr>
        <p:txBody>
          <a:bodyPr wrap="square">
            <a:spAutoFit/>
          </a:bodyPr>
          <a:lstStyle/>
          <a:p>
            <a:r>
              <a:rPr lang="en-AU" sz="1100" dirty="0" smtClean="0">
                <a:latin typeface="Helvetica Light"/>
                <a:hlinkClick r:id="rId3"/>
              </a:rPr>
              <a:t>Click here for Records management for schools </a:t>
            </a:r>
            <a:endParaRPr lang="en-AU" sz="1100" dirty="0">
              <a:latin typeface="Helvetica Light"/>
            </a:endParaRPr>
          </a:p>
        </p:txBody>
      </p:sp>
      <p:sp>
        <p:nvSpPr>
          <p:cNvPr id="5" name="Footer Placeholder 4"/>
          <p:cNvSpPr>
            <a:spLocks noGrp="1"/>
          </p:cNvSpPr>
          <p:nvPr>
            <p:ph type="ftr" sz="quarter" idx="11"/>
          </p:nvPr>
        </p:nvSpPr>
        <p:spPr>
          <a:xfrm>
            <a:off x="369101" y="4659982"/>
            <a:ext cx="7416824"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7943056" y="4612704"/>
            <a:ext cx="549424" cy="273844"/>
          </a:xfrm>
        </p:spPr>
        <p:txBody>
          <a:bodyPr/>
          <a:lstStyle/>
          <a:p>
            <a:r>
              <a:rPr lang="en-AU" dirty="0"/>
              <a:t>Slide </a:t>
            </a:r>
            <a:fld id="{4A2A1DA9-8CAF-4BCA-B496-545B076AED2D}" type="slidenum">
              <a:rPr lang="en-AU" smtClean="0"/>
              <a:pPr/>
              <a:t>10</a:t>
            </a:fld>
            <a:endParaRPr lang="en-AU" dirty="0"/>
          </a:p>
        </p:txBody>
      </p:sp>
    </p:spTree>
    <p:extLst>
      <p:ext uri="{BB962C8B-B14F-4D97-AF65-F5344CB8AC3E}">
        <p14:creationId xmlns:p14="http://schemas.microsoft.com/office/powerpoint/2010/main" val="2430373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Department email protocols</a:t>
            </a:r>
            <a:endParaRPr lang="en-AU" dirty="0"/>
          </a:p>
        </p:txBody>
      </p:sp>
      <p:sp>
        <p:nvSpPr>
          <p:cNvPr id="3" name="Content Placeholder 2"/>
          <p:cNvSpPr>
            <a:spLocks noGrp="1"/>
          </p:cNvSpPr>
          <p:nvPr>
            <p:ph idx="1"/>
          </p:nvPr>
        </p:nvSpPr>
        <p:spPr>
          <a:xfrm>
            <a:off x="395536" y="1067471"/>
            <a:ext cx="4680520" cy="2944440"/>
          </a:xfrm>
        </p:spPr>
        <p:txBody>
          <a:bodyPr>
            <a:normAutofit/>
          </a:bodyPr>
          <a:lstStyle/>
          <a:p>
            <a:pPr>
              <a:spcBef>
                <a:spcPts val="0"/>
              </a:spcBef>
            </a:pPr>
            <a:r>
              <a:rPr lang="en-AU" sz="1800" b="1" dirty="0" smtClean="0"/>
              <a:t>Code of Conduct</a:t>
            </a:r>
          </a:p>
          <a:p>
            <a:pPr>
              <a:spcBef>
                <a:spcPts val="0"/>
              </a:spcBef>
            </a:pPr>
            <a:endParaRPr lang="en-AU" sz="1800" b="1" dirty="0"/>
          </a:p>
          <a:p>
            <a:pPr>
              <a:spcBef>
                <a:spcPts val="0"/>
              </a:spcBef>
            </a:pPr>
            <a:r>
              <a:rPr lang="en-AU" sz="1800" b="1" dirty="0" smtClean="0">
                <a:solidFill>
                  <a:srgbClr val="00ABC3"/>
                </a:solidFill>
              </a:rPr>
              <a:t>20.1 Record Keeping</a:t>
            </a:r>
          </a:p>
          <a:p>
            <a:pPr>
              <a:spcBef>
                <a:spcPts val="0"/>
              </a:spcBef>
            </a:pPr>
            <a:endParaRPr lang="en-AU" sz="2000" b="1" dirty="0"/>
          </a:p>
          <a:p>
            <a:pPr defTabSz="379729">
              <a:spcBef>
                <a:spcPts val="0"/>
              </a:spcBef>
              <a:defRPr sz="2340" b="1">
                <a:solidFill>
                  <a:srgbClr val="53585F"/>
                </a:solidFill>
                <a:latin typeface="Calibri"/>
                <a:ea typeface="Calibri"/>
                <a:cs typeface="Calibri"/>
                <a:sym typeface="Calibri"/>
              </a:defRPr>
            </a:pPr>
            <a:r>
              <a:rPr lang="en-AU" sz="1200" dirty="0">
                <a:latin typeface="+mn-lt"/>
              </a:rPr>
              <a:t>20.1 All employees have a responsibility</a:t>
            </a:r>
            <a:r>
              <a:rPr lang="en-AU" sz="1200" dirty="0" smtClean="0">
                <a:latin typeface="+mn-lt"/>
              </a:rPr>
              <a:t>:</a:t>
            </a:r>
          </a:p>
          <a:p>
            <a:pPr defTabSz="379729">
              <a:spcBef>
                <a:spcPts val="0"/>
              </a:spcBef>
              <a:defRPr sz="2340" b="1">
                <a:solidFill>
                  <a:srgbClr val="53585F"/>
                </a:solidFill>
                <a:latin typeface="Calibri"/>
                <a:ea typeface="Calibri"/>
                <a:cs typeface="Calibri"/>
                <a:sym typeface="Calibri"/>
              </a:defRPr>
            </a:pPr>
            <a:endParaRPr lang="en-AU" sz="1200" dirty="0">
              <a:latin typeface="+mn-lt"/>
            </a:endParaRPr>
          </a:p>
          <a:p>
            <a:pPr marL="412750" indent="-412750" defTabSz="379729">
              <a:spcBef>
                <a:spcPts val="0"/>
              </a:spcBef>
              <a:buSzPct val="100000"/>
              <a:buAutoNum type="romanUcPeriod"/>
              <a:defRPr sz="2340" b="1">
                <a:solidFill>
                  <a:srgbClr val="53585F"/>
                </a:solidFill>
                <a:latin typeface="Calibri"/>
                <a:ea typeface="Calibri"/>
                <a:cs typeface="Calibri"/>
                <a:sym typeface="Calibri"/>
              </a:defRPr>
            </a:pPr>
            <a:r>
              <a:rPr lang="en-AU" sz="1200" dirty="0">
                <a:latin typeface="+mn-lt"/>
              </a:rPr>
              <a:t>t</a:t>
            </a:r>
            <a:r>
              <a:rPr lang="en-AU" sz="1200" dirty="0" smtClean="0">
                <a:latin typeface="+mn-lt"/>
              </a:rPr>
              <a:t>o </a:t>
            </a:r>
            <a:r>
              <a:rPr lang="en-AU" sz="1200" dirty="0">
                <a:latin typeface="+mn-lt"/>
              </a:rPr>
              <a:t>create and maintain full, accurate and honest records of their activities, decisions and other business </a:t>
            </a:r>
            <a:r>
              <a:rPr lang="en-AU" sz="1200" dirty="0" smtClean="0">
                <a:latin typeface="+mn-lt"/>
              </a:rPr>
              <a:t>transactions, and</a:t>
            </a:r>
            <a:endParaRPr lang="en-AU" sz="1200" dirty="0">
              <a:latin typeface="+mn-lt"/>
            </a:endParaRPr>
          </a:p>
          <a:p>
            <a:pPr marL="412750" indent="-412750" defTabSz="379729">
              <a:spcBef>
                <a:spcPts val="0"/>
              </a:spcBef>
              <a:buSzPct val="100000"/>
              <a:buAutoNum type="romanUcPeriod"/>
              <a:defRPr sz="2340" b="1">
                <a:solidFill>
                  <a:srgbClr val="53585F"/>
                </a:solidFill>
                <a:latin typeface="Calibri"/>
                <a:ea typeface="Calibri"/>
                <a:cs typeface="Calibri"/>
                <a:sym typeface="Calibri"/>
              </a:defRPr>
            </a:pPr>
            <a:r>
              <a:rPr lang="en-AU" sz="1200" dirty="0">
                <a:latin typeface="+mn-lt"/>
              </a:rPr>
              <a:t>t</a:t>
            </a:r>
            <a:r>
              <a:rPr lang="en-AU" sz="1200" dirty="0" smtClean="0">
                <a:latin typeface="+mn-lt"/>
              </a:rPr>
              <a:t>o </a:t>
            </a:r>
            <a:r>
              <a:rPr lang="en-AU" sz="1200" dirty="0">
                <a:latin typeface="+mn-lt"/>
              </a:rPr>
              <a:t>capture or store records in the </a:t>
            </a:r>
            <a:r>
              <a:rPr lang="en-AU" sz="1200" dirty="0" smtClean="0">
                <a:latin typeface="+mn-lt"/>
              </a:rPr>
              <a:t>Department’s records </a:t>
            </a:r>
            <a:r>
              <a:rPr lang="en-AU" sz="1200" dirty="0">
                <a:latin typeface="+mn-lt"/>
              </a:rPr>
              <a:t>systems in line with </a:t>
            </a:r>
            <a:r>
              <a:rPr lang="en-AU" sz="1200" dirty="0" smtClean="0">
                <a:latin typeface="+mn-lt"/>
              </a:rPr>
              <a:t>the </a:t>
            </a:r>
            <a:r>
              <a:rPr lang="en-AU" sz="1200" dirty="0">
                <a:latin typeface="+mn-lt"/>
              </a:rPr>
              <a:t>Department of Education </a:t>
            </a:r>
            <a:r>
              <a:rPr lang="en-AU" sz="1200" dirty="0" smtClean="0">
                <a:latin typeface="+mn-lt"/>
              </a:rPr>
              <a:t>records management program and </a:t>
            </a:r>
            <a:r>
              <a:rPr lang="en-AU" sz="1200" dirty="0">
                <a:latin typeface="+mn-lt"/>
              </a:rPr>
              <a:t>the State Records Act </a:t>
            </a:r>
            <a:r>
              <a:rPr lang="en-AU" sz="1200" dirty="0" smtClean="0">
                <a:latin typeface="+mn-lt"/>
              </a:rPr>
              <a:t>1998</a:t>
            </a:r>
            <a:endParaRPr lang="en-AU" sz="1200" dirty="0">
              <a:latin typeface="+mn-lt"/>
            </a:endParaRPr>
          </a:p>
        </p:txBody>
      </p:sp>
      <p:sp>
        <p:nvSpPr>
          <p:cNvPr id="5" name="Footer Placeholder 4"/>
          <p:cNvSpPr>
            <a:spLocks noGrp="1"/>
          </p:cNvSpPr>
          <p:nvPr>
            <p:ph type="ftr" sz="quarter" idx="11"/>
          </p:nvPr>
        </p:nvSpPr>
        <p:spPr>
          <a:xfrm>
            <a:off x="386969" y="4659982"/>
            <a:ext cx="7848872"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8172400" y="4659982"/>
            <a:ext cx="576064" cy="273844"/>
          </a:xfrm>
        </p:spPr>
        <p:txBody>
          <a:bodyPr/>
          <a:lstStyle/>
          <a:p>
            <a:r>
              <a:rPr lang="en-AU" dirty="0"/>
              <a:t>Slide </a:t>
            </a:r>
            <a:fld id="{4A2A1DA9-8CAF-4BCA-B496-545B076AED2D}" type="slidenum">
              <a:rPr lang="en-AU" smtClean="0"/>
              <a:pPr/>
              <a:t>11</a:t>
            </a:fld>
            <a:endParaRPr lang="en-AU"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306065"/>
            <a:ext cx="3571106" cy="19740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p:cNvSpPr/>
          <p:nvPr/>
        </p:nvSpPr>
        <p:spPr>
          <a:xfrm>
            <a:off x="302171" y="4005250"/>
            <a:ext cx="8467650" cy="276999"/>
          </a:xfrm>
          <a:prstGeom prst="rect">
            <a:avLst/>
          </a:prstGeom>
        </p:spPr>
        <p:txBody>
          <a:bodyPr wrap="square">
            <a:spAutoFit/>
          </a:bodyPr>
          <a:lstStyle/>
          <a:p>
            <a:r>
              <a:rPr lang="en-AU"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Click here for the 2014 Code of Conduct approved by Minister 1 July 2014</a:t>
            </a:r>
            <a:endParaRPr lang="en-AU" sz="1200" dirty="0"/>
          </a:p>
        </p:txBody>
      </p:sp>
    </p:spTree>
    <p:extLst>
      <p:ext uri="{BB962C8B-B14F-4D97-AF65-F5344CB8AC3E}">
        <p14:creationId xmlns:p14="http://schemas.microsoft.com/office/powerpoint/2010/main" val="2073318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Department email protocols</a:t>
            </a:r>
            <a:endParaRPr lang="en-AU" dirty="0"/>
          </a:p>
        </p:txBody>
      </p:sp>
      <p:sp>
        <p:nvSpPr>
          <p:cNvPr id="3" name="Content Placeholder 2"/>
          <p:cNvSpPr>
            <a:spLocks noGrp="1"/>
          </p:cNvSpPr>
          <p:nvPr>
            <p:ph sz="half" idx="1"/>
          </p:nvPr>
        </p:nvSpPr>
        <p:spPr>
          <a:xfrm>
            <a:off x="395536" y="1178322"/>
            <a:ext cx="3168352" cy="3409652"/>
          </a:xfrm>
        </p:spPr>
        <p:txBody>
          <a:bodyPr>
            <a:normAutofit/>
          </a:bodyPr>
          <a:lstStyle/>
          <a:p>
            <a:r>
              <a:rPr lang="en-AU" sz="2000" dirty="0" smtClean="0"/>
              <a:t>Records management</a:t>
            </a:r>
          </a:p>
          <a:p>
            <a:endParaRPr lang="en-AU" sz="2000" dirty="0"/>
          </a:p>
          <a:p>
            <a:r>
              <a:rPr lang="en-AU" sz="1600" dirty="0" smtClean="0"/>
              <a:t>Effective management </a:t>
            </a:r>
          </a:p>
          <a:p>
            <a:pPr>
              <a:spcBef>
                <a:spcPts val="0"/>
              </a:spcBef>
            </a:pPr>
            <a:r>
              <a:rPr lang="en-AU" sz="1600" dirty="0" smtClean="0"/>
              <a:t>of emails ensures:</a:t>
            </a:r>
            <a:endParaRPr lang="en-AU" sz="1600" dirty="0"/>
          </a:p>
        </p:txBody>
      </p:sp>
      <p:sp>
        <p:nvSpPr>
          <p:cNvPr id="7" name="Content Placeholder 6"/>
          <p:cNvSpPr>
            <a:spLocks noGrp="1"/>
          </p:cNvSpPr>
          <p:nvPr>
            <p:ph sz="half" idx="2"/>
          </p:nvPr>
        </p:nvSpPr>
        <p:spPr>
          <a:xfrm>
            <a:off x="3779912" y="1127180"/>
            <a:ext cx="5040560" cy="3622446"/>
          </a:xfrm>
        </p:spPr>
        <p:txBody>
          <a:bodyPr/>
          <a:lstStyle/>
          <a:p>
            <a:pPr>
              <a:spcBef>
                <a:spcPts val="0"/>
              </a:spcBef>
            </a:pPr>
            <a:r>
              <a:rPr lang="en-AU" sz="1600" dirty="0" smtClean="0"/>
              <a:t>all information resources are valuable assets</a:t>
            </a:r>
          </a:p>
          <a:p>
            <a:pPr>
              <a:spcBef>
                <a:spcPts val="0"/>
              </a:spcBef>
            </a:pPr>
            <a:endParaRPr lang="en-AU" sz="2400" dirty="0"/>
          </a:p>
          <a:p>
            <a:pPr>
              <a:spcBef>
                <a:spcPts val="0"/>
              </a:spcBef>
            </a:pPr>
            <a:endParaRPr lang="en-AU" sz="800" dirty="0" smtClean="0"/>
          </a:p>
          <a:p>
            <a:pPr marL="266700">
              <a:spcBef>
                <a:spcPts val="0"/>
              </a:spcBef>
            </a:pPr>
            <a:r>
              <a:rPr lang="en-AU" sz="1600" dirty="0" smtClean="0"/>
              <a:t>faster, cheaper provision of accurate information</a:t>
            </a:r>
          </a:p>
          <a:p>
            <a:pPr marL="266700">
              <a:spcBef>
                <a:spcPts val="0"/>
              </a:spcBef>
            </a:pPr>
            <a:endParaRPr lang="en-AU" sz="1600" dirty="0"/>
          </a:p>
          <a:p>
            <a:pPr marL="266700">
              <a:spcBef>
                <a:spcPts val="0"/>
              </a:spcBef>
            </a:pPr>
            <a:endParaRPr lang="en-AU" sz="1100" dirty="0" smtClean="0"/>
          </a:p>
          <a:p>
            <a:pPr marL="542925">
              <a:spcBef>
                <a:spcPts val="0"/>
              </a:spcBef>
            </a:pPr>
            <a:r>
              <a:rPr lang="en-AU" sz="1600" dirty="0" smtClean="0"/>
              <a:t>better quality advice to decision-makers</a:t>
            </a:r>
          </a:p>
          <a:p>
            <a:pPr>
              <a:spcBef>
                <a:spcPts val="0"/>
              </a:spcBef>
            </a:pPr>
            <a:endParaRPr lang="en-AU" dirty="0" smtClean="0"/>
          </a:p>
          <a:p>
            <a:pPr marL="895350">
              <a:spcBef>
                <a:spcPts val="0"/>
              </a:spcBef>
            </a:pPr>
            <a:endParaRPr lang="en-AU" sz="900" dirty="0"/>
          </a:p>
          <a:p>
            <a:pPr marL="809625">
              <a:spcBef>
                <a:spcPts val="0"/>
              </a:spcBef>
            </a:pPr>
            <a:r>
              <a:rPr lang="en-AU" sz="1600" dirty="0" smtClean="0"/>
              <a:t>decreased storage costs</a:t>
            </a:r>
          </a:p>
          <a:p>
            <a:pPr marL="809625">
              <a:spcBef>
                <a:spcPts val="0"/>
              </a:spcBef>
            </a:pPr>
            <a:endParaRPr lang="en-AU" sz="1400" dirty="0" smtClean="0"/>
          </a:p>
          <a:p>
            <a:pPr>
              <a:spcBef>
                <a:spcPts val="0"/>
              </a:spcBef>
            </a:pPr>
            <a:endParaRPr lang="en-AU" sz="1400" dirty="0"/>
          </a:p>
          <a:p>
            <a:pPr marL="1076325">
              <a:spcBef>
                <a:spcPts val="0"/>
              </a:spcBef>
            </a:pPr>
            <a:r>
              <a:rPr lang="en-AU" sz="1600" dirty="0" smtClean="0"/>
              <a:t>compliance with policy</a:t>
            </a:r>
            <a:endParaRPr lang="en-AU" sz="1600" dirty="0"/>
          </a:p>
        </p:txBody>
      </p:sp>
      <p:sp>
        <p:nvSpPr>
          <p:cNvPr id="9" name="Rectangle 8"/>
          <p:cNvSpPr/>
          <p:nvPr/>
        </p:nvSpPr>
        <p:spPr>
          <a:xfrm>
            <a:off x="359532" y="4312308"/>
            <a:ext cx="8352928" cy="261610"/>
          </a:xfrm>
          <a:prstGeom prst="rect">
            <a:avLst/>
          </a:prstGeom>
        </p:spPr>
        <p:txBody>
          <a:bodyPr wrap="square">
            <a:spAutoFit/>
          </a:bodyPr>
          <a:lstStyle/>
          <a:p>
            <a:pPr algn="l"/>
            <a:r>
              <a:rPr lang="en-AU" sz="1100" dirty="0" smtClean="0">
                <a:latin typeface="Helvetica Light"/>
                <a:hlinkClick r:id="rId3"/>
              </a:rPr>
              <a:t>Click here for records management help cards and eLearning</a:t>
            </a:r>
            <a:endParaRPr lang="en-AU" sz="1100" dirty="0">
              <a:latin typeface="Helvetica Light"/>
            </a:endParaRPr>
          </a:p>
        </p:txBody>
      </p:sp>
      <p:sp>
        <p:nvSpPr>
          <p:cNvPr id="5" name="Footer Placeholder 4"/>
          <p:cNvSpPr>
            <a:spLocks noGrp="1"/>
          </p:cNvSpPr>
          <p:nvPr>
            <p:ph type="ftr" sz="quarter" idx="11"/>
          </p:nvPr>
        </p:nvSpPr>
        <p:spPr>
          <a:xfrm>
            <a:off x="360735" y="4677023"/>
            <a:ext cx="7560840"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8028384" y="4649013"/>
            <a:ext cx="549424" cy="270396"/>
          </a:xfrm>
        </p:spPr>
        <p:txBody>
          <a:bodyPr/>
          <a:lstStyle/>
          <a:p>
            <a:r>
              <a:rPr lang="en-AU" dirty="0"/>
              <a:t>Slide </a:t>
            </a:r>
            <a:fld id="{4A2A1DA9-8CAF-4BCA-B496-545B076AED2D}" type="slidenum">
              <a:rPr lang="en-AU" smtClean="0"/>
              <a:pPr/>
              <a:t>12</a:t>
            </a:fld>
            <a:endParaRPr lang="en-AU" dirty="0"/>
          </a:p>
        </p:txBody>
      </p:sp>
      <p:pic>
        <p:nvPicPr>
          <p:cNvPr id="8" name="email-bubbles.png" descr="Row of @ symbols"/>
          <p:cNvPicPr>
            <a:picLocks noChangeAspect="1"/>
          </p:cNvPicPr>
          <p:nvPr/>
        </p:nvPicPr>
        <p:blipFill>
          <a:blip r:embed="rId4">
            <a:extLst/>
          </a:blip>
          <a:stretch>
            <a:fillRect/>
          </a:stretch>
        </p:blipFill>
        <p:spPr>
          <a:xfrm>
            <a:off x="3059832" y="1127180"/>
            <a:ext cx="1717544" cy="3195236"/>
          </a:xfrm>
          <a:prstGeom prst="rect">
            <a:avLst/>
          </a:prstGeom>
          <a:ln w="12700">
            <a:miter lim="400000"/>
          </a:ln>
        </p:spPr>
      </p:pic>
    </p:spTree>
    <p:extLst>
      <p:ext uri="{BB962C8B-B14F-4D97-AF65-F5344CB8AC3E}">
        <p14:creationId xmlns:p14="http://schemas.microsoft.com/office/powerpoint/2010/main" val="152597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10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wipe(left)">
                                      <p:cBhvr>
                                        <p:cTn id="17" dur="10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9" end="9"/>
                                            </p:txEl>
                                          </p:spTgt>
                                        </p:tgtEl>
                                        <p:attrNameLst>
                                          <p:attrName>style.visibility</p:attrName>
                                        </p:attrNameLst>
                                      </p:cBhvr>
                                      <p:to>
                                        <p:strVal val="visible"/>
                                      </p:to>
                                    </p:set>
                                    <p:animEffect transition="in" filter="wipe(left)">
                                      <p:cBhvr>
                                        <p:cTn id="22" dur="1000"/>
                                        <p:tgtEl>
                                          <p:spTgt spid="7">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animEffect transition="in" filter="wipe(left)">
                                      <p:cBhvr>
                                        <p:cTn id="27" dur="10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Types of emails</a:t>
            </a:r>
            <a:endParaRPr lang="en-AU" dirty="0"/>
          </a:p>
        </p:txBody>
      </p:sp>
      <p:grpSp>
        <p:nvGrpSpPr>
          <p:cNvPr id="7" name="Group 234" descr="Open envelopes"/>
          <p:cNvGrpSpPr/>
          <p:nvPr/>
        </p:nvGrpSpPr>
        <p:grpSpPr>
          <a:xfrm>
            <a:off x="395535" y="1923677"/>
            <a:ext cx="8280921" cy="1728193"/>
            <a:chOff x="0" y="0"/>
            <a:chExt cx="11567636" cy="3434749"/>
          </a:xfrm>
        </p:grpSpPr>
        <p:pic>
          <p:nvPicPr>
            <p:cNvPr id="8" name="emails.png" descr="Decorative"/>
            <p:cNvPicPr>
              <a:picLocks noChangeAspect="1"/>
            </p:cNvPicPr>
            <p:nvPr/>
          </p:nvPicPr>
          <p:blipFill>
            <a:blip r:embed="rId3">
              <a:extLst/>
            </a:blip>
            <a:stretch>
              <a:fillRect/>
            </a:stretch>
          </p:blipFill>
          <p:spPr>
            <a:xfrm>
              <a:off x="0" y="0"/>
              <a:ext cx="11567636" cy="3434749"/>
            </a:xfrm>
            <a:prstGeom prst="rect">
              <a:avLst/>
            </a:prstGeom>
            <a:ln w="12700" cap="flat">
              <a:noFill/>
              <a:miter lim="400000"/>
            </a:ln>
            <a:effectLst>
              <a:outerShdw blurRad="63500" dist="25400" dir="5400000" rotWithShape="0">
                <a:srgbClr val="000000">
                  <a:alpha val="50000"/>
                </a:srgbClr>
              </a:outerShdw>
            </a:effectLst>
          </p:spPr>
        </p:pic>
        <p:sp>
          <p:nvSpPr>
            <p:cNvPr id="9" name="Shape 231"/>
            <p:cNvSpPr/>
            <p:nvPr/>
          </p:nvSpPr>
          <p:spPr>
            <a:xfrm>
              <a:off x="522430" y="302574"/>
              <a:ext cx="2495214" cy="137849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lvl1pPr>
                <a:spcBef>
                  <a:spcPts val="4200"/>
                </a:spcBef>
                <a:defRPr b="1">
                  <a:solidFill>
                    <a:srgbClr val="53585F"/>
                  </a:solidFill>
                  <a:latin typeface="Calibri"/>
                  <a:ea typeface="Calibri"/>
                  <a:cs typeface="Calibri"/>
                  <a:sym typeface="Calibri"/>
                </a:defRPr>
              </a:lvl1pPr>
            </a:lstStyle>
            <a:p>
              <a:pPr algn="ctr"/>
              <a:r>
                <a:rPr sz="2000" dirty="0">
                  <a:latin typeface="+mn-lt"/>
                </a:rPr>
                <a:t>Business email</a:t>
              </a:r>
            </a:p>
          </p:txBody>
        </p:sp>
        <p:sp>
          <p:nvSpPr>
            <p:cNvPr id="11" name="Shape 233"/>
            <p:cNvSpPr/>
            <p:nvPr/>
          </p:nvSpPr>
          <p:spPr>
            <a:xfrm>
              <a:off x="4650731" y="233117"/>
              <a:ext cx="2266173" cy="12579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fontScale="55000" lnSpcReduction="20000"/>
            </a:bodyPr>
            <a:lstStyle/>
            <a:p>
              <a:pPr algn="ctr" defTabSz="578358">
                <a:spcBef>
                  <a:spcPts val="4100"/>
                </a:spcBef>
                <a:defRPr sz="3564" b="1">
                  <a:solidFill>
                    <a:srgbClr val="53585F"/>
                  </a:solidFill>
                  <a:latin typeface="Calibri"/>
                  <a:ea typeface="Calibri"/>
                  <a:cs typeface="Calibri"/>
                  <a:sym typeface="Calibri"/>
                </a:defRPr>
              </a:pPr>
              <a:r>
                <a:rPr dirty="0">
                  <a:latin typeface="+mj-lt"/>
                </a:rPr>
                <a:t>Short term </a:t>
              </a:r>
              <a:br>
                <a:rPr dirty="0">
                  <a:latin typeface="+mj-lt"/>
                </a:rPr>
              </a:br>
              <a:r>
                <a:rPr dirty="0">
                  <a:latin typeface="+mj-lt"/>
                </a:rPr>
                <a:t>value email</a:t>
              </a:r>
            </a:p>
          </p:txBody>
        </p:sp>
        <p:sp>
          <p:nvSpPr>
            <p:cNvPr id="10" name="Shape 232"/>
            <p:cNvSpPr/>
            <p:nvPr/>
          </p:nvSpPr>
          <p:spPr>
            <a:xfrm>
              <a:off x="8715662" y="53109"/>
              <a:ext cx="2266173" cy="125793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a:spcBef>
                  <a:spcPts val="4200"/>
                </a:spcBef>
                <a:defRPr b="1">
                  <a:solidFill>
                    <a:srgbClr val="53585F"/>
                  </a:solidFill>
                  <a:latin typeface="Calibri"/>
                  <a:ea typeface="Calibri"/>
                  <a:cs typeface="Calibri"/>
                  <a:sym typeface="Calibri"/>
                </a:defRPr>
              </a:pPr>
              <a:r>
                <a:rPr sz="2000" dirty="0">
                  <a:latin typeface="+mj-lt"/>
                </a:rPr>
                <a:t>Personal </a:t>
              </a:r>
              <a:br>
                <a:rPr sz="2000" dirty="0">
                  <a:latin typeface="+mj-lt"/>
                </a:rPr>
              </a:br>
              <a:r>
                <a:rPr sz="2000" dirty="0">
                  <a:latin typeface="+mj-lt"/>
                </a:rPr>
                <a:t>email</a:t>
              </a:r>
            </a:p>
          </p:txBody>
        </p:sp>
      </p:grpSp>
      <p:sp>
        <p:nvSpPr>
          <p:cNvPr id="5" name="Footer Placeholder 4"/>
          <p:cNvSpPr>
            <a:spLocks noGrp="1"/>
          </p:cNvSpPr>
          <p:nvPr>
            <p:ph type="ftr" sz="quarter" idx="11"/>
          </p:nvPr>
        </p:nvSpPr>
        <p:spPr>
          <a:xfrm>
            <a:off x="378764" y="4658884"/>
            <a:ext cx="7488832"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8028384" y="4659982"/>
            <a:ext cx="576064" cy="273844"/>
          </a:xfrm>
        </p:spPr>
        <p:txBody>
          <a:bodyPr/>
          <a:lstStyle/>
          <a:p>
            <a:r>
              <a:rPr lang="en-AU" dirty="0" smtClean="0"/>
              <a:t>Page </a:t>
            </a:r>
            <a:fld id="{4A2A1DA9-8CAF-4BCA-B496-545B076AED2D}" type="slidenum">
              <a:rPr lang="en-AU" smtClean="0"/>
              <a:pPr/>
              <a:t>13</a:t>
            </a:fld>
            <a:endParaRPr lang="en-AU" dirty="0"/>
          </a:p>
        </p:txBody>
      </p:sp>
    </p:spTree>
    <p:extLst>
      <p:ext uri="{BB962C8B-B14F-4D97-AF65-F5344CB8AC3E}">
        <p14:creationId xmlns:p14="http://schemas.microsoft.com/office/powerpoint/2010/main" val="325194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Types of emails</a:t>
            </a:r>
            <a:endParaRPr lang="en-AU" dirty="0"/>
          </a:p>
        </p:txBody>
      </p:sp>
      <p:sp>
        <p:nvSpPr>
          <p:cNvPr id="3" name="Content Placeholder 2"/>
          <p:cNvSpPr>
            <a:spLocks noGrp="1"/>
          </p:cNvSpPr>
          <p:nvPr>
            <p:ph idx="1"/>
          </p:nvPr>
        </p:nvSpPr>
        <p:spPr>
          <a:xfrm>
            <a:off x="395536" y="1059582"/>
            <a:ext cx="8280920" cy="435495"/>
          </a:xfrm>
        </p:spPr>
        <p:txBody>
          <a:bodyPr>
            <a:normAutofit/>
          </a:bodyPr>
          <a:lstStyle/>
          <a:p>
            <a:pPr algn="ctr"/>
            <a:r>
              <a:rPr lang="en-AU" sz="2000" dirty="0" smtClean="0"/>
              <a:t>Business emails –</a:t>
            </a:r>
            <a:r>
              <a:rPr lang="en-AU" sz="2000" dirty="0" smtClean="0">
                <a:solidFill>
                  <a:srgbClr val="C00000"/>
                </a:solidFill>
              </a:rPr>
              <a:t>not to be deleted</a:t>
            </a:r>
            <a:endParaRPr lang="en-AU" sz="2000" dirty="0">
              <a:solidFill>
                <a:srgbClr val="C00000"/>
              </a:solidFill>
            </a:endParaRPr>
          </a:p>
        </p:txBody>
      </p:sp>
      <p:pic>
        <p:nvPicPr>
          <p:cNvPr id="7" name="direction.png" descr="Sign post"/>
          <p:cNvPicPr>
            <a:picLocks noChangeAspect="1"/>
          </p:cNvPicPr>
          <p:nvPr/>
        </p:nvPicPr>
        <p:blipFill>
          <a:blip r:embed="rId3">
            <a:extLst/>
          </a:blip>
          <a:srcRect/>
          <a:stretch>
            <a:fillRect/>
          </a:stretch>
        </p:blipFill>
        <p:spPr>
          <a:xfrm>
            <a:off x="1265355" y="1486507"/>
            <a:ext cx="6691021" cy="2920444"/>
          </a:xfrm>
          <a:prstGeom prst="rect">
            <a:avLst/>
          </a:prstGeom>
          <a:ln w="12700">
            <a:miter lim="400000"/>
          </a:ln>
        </p:spPr>
      </p:pic>
      <p:sp>
        <p:nvSpPr>
          <p:cNvPr id="10" name="Shape 241"/>
          <p:cNvSpPr/>
          <p:nvPr/>
        </p:nvSpPr>
        <p:spPr>
          <a:xfrm>
            <a:off x="2123728" y="2302518"/>
            <a:ext cx="2537430" cy="569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a:spcBef>
                <a:spcPts val="4200"/>
              </a:spcBef>
              <a:defRPr b="1">
                <a:solidFill>
                  <a:srgbClr val="FFFFFF"/>
                </a:solidFill>
                <a:latin typeface="Calibri"/>
                <a:ea typeface="Calibri"/>
                <a:cs typeface="Calibri"/>
                <a:sym typeface="Calibri"/>
              </a:defRPr>
            </a:lvl1pPr>
          </a:lstStyle>
          <a:p>
            <a:r>
              <a:rPr lang="en-AU" sz="2000" dirty="0" smtClean="0">
                <a:latin typeface="+mn-lt"/>
              </a:rPr>
              <a:t>Course of action</a:t>
            </a:r>
            <a:endParaRPr sz="2000" dirty="0">
              <a:latin typeface="+mn-lt"/>
            </a:endParaRPr>
          </a:p>
        </p:txBody>
      </p:sp>
      <p:sp>
        <p:nvSpPr>
          <p:cNvPr id="8" name="Shape 241"/>
          <p:cNvSpPr/>
          <p:nvPr/>
        </p:nvSpPr>
        <p:spPr>
          <a:xfrm>
            <a:off x="4770874" y="1923678"/>
            <a:ext cx="2537430" cy="51079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a:spcBef>
                <a:spcPts val="4200"/>
              </a:spcBef>
              <a:defRPr b="1">
                <a:solidFill>
                  <a:srgbClr val="FFFFFF"/>
                </a:solidFill>
                <a:latin typeface="Calibri"/>
                <a:ea typeface="Calibri"/>
                <a:cs typeface="Calibri"/>
                <a:sym typeface="Calibri"/>
              </a:defRPr>
            </a:lvl1pPr>
          </a:lstStyle>
          <a:p>
            <a:r>
              <a:rPr sz="2000" dirty="0">
                <a:latin typeface="+mn-lt"/>
              </a:rPr>
              <a:t>Seeking </a:t>
            </a:r>
            <a:r>
              <a:rPr sz="2000" dirty="0" smtClean="0">
                <a:latin typeface="+mn-lt"/>
              </a:rPr>
              <a:t>approval</a:t>
            </a:r>
            <a:endParaRPr sz="2000" dirty="0">
              <a:latin typeface="+mn-lt"/>
            </a:endParaRPr>
          </a:p>
        </p:txBody>
      </p:sp>
      <p:sp>
        <p:nvSpPr>
          <p:cNvPr id="9" name="Shape 241"/>
          <p:cNvSpPr/>
          <p:nvPr/>
        </p:nvSpPr>
        <p:spPr>
          <a:xfrm>
            <a:off x="4638996" y="2739893"/>
            <a:ext cx="2952328" cy="56932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92500"/>
          </a:bodyPr>
          <a:lstStyle>
            <a:lvl1pPr algn="l">
              <a:spcBef>
                <a:spcPts val="4200"/>
              </a:spcBef>
              <a:defRPr b="1">
                <a:solidFill>
                  <a:srgbClr val="FFFFFF"/>
                </a:solidFill>
                <a:latin typeface="Calibri"/>
                <a:ea typeface="Calibri"/>
                <a:cs typeface="Calibri"/>
                <a:sym typeface="Calibri"/>
              </a:defRPr>
            </a:lvl1pPr>
          </a:lstStyle>
          <a:p>
            <a:r>
              <a:rPr lang="en-AU" sz="2000" dirty="0" smtClean="0">
                <a:latin typeface="+mn-lt"/>
              </a:rPr>
              <a:t>Pre-decision discussion</a:t>
            </a:r>
            <a:endParaRPr sz="2000" dirty="0">
              <a:latin typeface="+mn-lt"/>
            </a:endParaRPr>
          </a:p>
        </p:txBody>
      </p:sp>
      <p:sp>
        <p:nvSpPr>
          <p:cNvPr id="5" name="Footer Placeholder 4"/>
          <p:cNvSpPr>
            <a:spLocks noGrp="1"/>
          </p:cNvSpPr>
          <p:nvPr>
            <p:ph type="ftr" sz="quarter" idx="11"/>
          </p:nvPr>
        </p:nvSpPr>
        <p:spPr>
          <a:xfrm>
            <a:off x="395536" y="4663008"/>
            <a:ext cx="7416824"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8100392" y="4663008"/>
            <a:ext cx="648072" cy="273844"/>
          </a:xfrm>
        </p:spPr>
        <p:txBody>
          <a:bodyPr/>
          <a:lstStyle/>
          <a:p>
            <a:r>
              <a:rPr lang="en-AU" dirty="0"/>
              <a:t>Slide </a:t>
            </a:r>
            <a:fld id="{4A2A1DA9-8CAF-4BCA-B496-545B076AED2D}" type="slidenum">
              <a:rPr lang="en-AU" smtClean="0"/>
              <a:pPr/>
              <a:t>14</a:t>
            </a:fld>
            <a:endParaRPr lang="en-AU" dirty="0"/>
          </a:p>
        </p:txBody>
      </p:sp>
    </p:spTree>
    <p:extLst>
      <p:ext uri="{BB962C8B-B14F-4D97-AF65-F5344CB8AC3E}">
        <p14:creationId xmlns:p14="http://schemas.microsoft.com/office/powerpoint/2010/main" val="278770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Types of emails</a:t>
            </a:r>
            <a:endParaRPr lang="en-AU" dirty="0"/>
          </a:p>
        </p:txBody>
      </p:sp>
      <p:sp>
        <p:nvSpPr>
          <p:cNvPr id="3" name="Content Placeholder 2"/>
          <p:cNvSpPr>
            <a:spLocks noGrp="1"/>
          </p:cNvSpPr>
          <p:nvPr>
            <p:ph sz="half" idx="1"/>
          </p:nvPr>
        </p:nvSpPr>
        <p:spPr>
          <a:xfrm>
            <a:off x="5512296" y="1166019"/>
            <a:ext cx="2732112" cy="397619"/>
          </a:xfrm>
        </p:spPr>
        <p:txBody>
          <a:bodyPr>
            <a:normAutofit/>
          </a:bodyPr>
          <a:lstStyle/>
          <a:p>
            <a:r>
              <a:rPr lang="en-AU" sz="2000" b="1" dirty="0" smtClean="0">
                <a:solidFill>
                  <a:srgbClr val="C00000"/>
                </a:solidFill>
              </a:rPr>
              <a:t>Not to be deleted</a:t>
            </a:r>
            <a:endParaRPr lang="en-AU" sz="2000" b="1" dirty="0">
              <a:solidFill>
                <a:srgbClr val="C00000"/>
              </a:solidFill>
            </a:endParaRPr>
          </a:p>
        </p:txBody>
      </p:sp>
      <p:sp>
        <p:nvSpPr>
          <p:cNvPr id="10" name="Content Placeholder 8"/>
          <p:cNvSpPr txBox="1">
            <a:spLocks/>
          </p:cNvSpPr>
          <p:nvPr/>
        </p:nvSpPr>
        <p:spPr>
          <a:xfrm>
            <a:off x="467544" y="2022754"/>
            <a:ext cx="3744416" cy="2616971"/>
          </a:xfrm>
          <a:prstGeom prst="rect">
            <a:avLst/>
          </a:prstGeom>
        </p:spPr>
        <p:txBody>
          <a:bodyPr vert="horz" lIns="0" tIns="45720" rIns="91440" bIns="45720" rtlCol="0">
            <a:normAutofit/>
          </a:bodyPr>
          <a:lstStyle>
            <a:lvl1pPr marL="0" indent="0" algn="l" defTabSz="914400" rtl="0" eaLnBrk="1" latinLnBrk="0" hangingPunct="1">
              <a:spcBef>
                <a:spcPts val="1200"/>
              </a:spcBef>
              <a:buFont typeface="Arial" panose="020B0604020202020204" pitchFamily="34" charset="0"/>
              <a:buNone/>
              <a:defRPr sz="18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6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4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12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42925">
              <a:spcBef>
                <a:spcPts val="0"/>
              </a:spcBef>
            </a:pPr>
            <a:r>
              <a:rPr lang="en-AU" sz="1400" dirty="0" smtClean="0"/>
              <a:t>professional learning request</a:t>
            </a:r>
          </a:p>
          <a:p>
            <a:pPr>
              <a:spcBef>
                <a:spcPts val="0"/>
              </a:spcBef>
            </a:pPr>
            <a:endParaRPr lang="en-AU" sz="1050" dirty="0" smtClean="0"/>
          </a:p>
          <a:p>
            <a:pPr>
              <a:spcBef>
                <a:spcPts val="0"/>
              </a:spcBef>
            </a:pPr>
            <a:endParaRPr lang="en-AU" sz="1400" dirty="0" smtClean="0"/>
          </a:p>
          <a:p>
            <a:pPr marL="447675">
              <a:spcBef>
                <a:spcPts val="0"/>
              </a:spcBef>
            </a:pPr>
            <a:r>
              <a:rPr lang="en-AU" sz="1400" dirty="0" smtClean="0"/>
              <a:t>	staff permission</a:t>
            </a:r>
          </a:p>
          <a:p>
            <a:pPr marL="542925">
              <a:spcBef>
                <a:spcPts val="0"/>
              </a:spcBef>
            </a:pPr>
            <a:endParaRPr lang="en-AU" sz="1400" dirty="0" smtClean="0"/>
          </a:p>
          <a:p>
            <a:pPr marL="542925">
              <a:spcBef>
                <a:spcPts val="0"/>
              </a:spcBef>
            </a:pPr>
            <a:endParaRPr lang="en-AU" sz="1100" dirty="0" smtClean="0"/>
          </a:p>
          <a:p>
            <a:pPr marL="542925">
              <a:spcBef>
                <a:spcPts val="0"/>
              </a:spcBef>
            </a:pPr>
            <a:endParaRPr lang="en-AU" sz="1200" dirty="0" smtClean="0"/>
          </a:p>
          <a:p>
            <a:pPr marL="85725">
              <a:spcBef>
                <a:spcPts val="0"/>
              </a:spcBef>
            </a:pPr>
            <a:r>
              <a:rPr lang="en-AU" sz="1400" dirty="0" smtClean="0"/>
              <a:t>information to parents or minutes</a:t>
            </a:r>
          </a:p>
          <a:p>
            <a:pPr marL="85725">
              <a:spcBef>
                <a:spcPts val="0"/>
              </a:spcBef>
            </a:pPr>
            <a:endParaRPr lang="en-AU" sz="1400" dirty="0"/>
          </a:p>
          <a:p>
            <a:pPr marL="85725">
              <a:spcBef>
                <a:spcPts val="0"/>
              </a:spcBef>
            </a:pPr>
            <a:endParaRPr lang="en-AU" sz="1600" dirty="0" smtClean="0"/>
          </a:p>
          <a:p>
            <a:pPr marL="85725">
              <a:spcBef>
                <a:spcPts val="0"/>
              </a:spcBef>
            </a:pPr>
            <a:endParaRPr lang="en-AU" sz="1400" dirty="0"/>
          </a:p>
          <a:p>
            <a:pPr marL="85725">
              <a:spcBef>
                <a:spcPts val="0"/>
              </a:spcBef>
            </a:pPr>
            <a:r>
              <a:rPr lang="en-AU" sz="1400" dirty="0"/>
              <a:t>	</a:t>
            </a:r>
            <a:r>
              <a:rPr lang="en-AU" sz="1400" dirty="0" smtClean="0"/>
              <a:t>  other business correspondence</a:t>
            </a:r>
            <a:endParaRPr lang="en-AU" sz="1400" dirty="0"/>
          </a:p>
        </p:txBody>
      </p:sp>
      <p:sp>
        <p:nvSpPr>
          <p:cNvPr id="9" name="Content Placeholder 8"/>
          <p:cNvSpPr>
            <a:spLocks noGrp="1"/>
          </p:cNvSpPr>
          <p:nvPr>
            <p:ph sz="half" idx="2"/>
          </p:nvPr>
        </p:nvSpPr>
        <p:spPr>
          <a:xfrm>
            <a:off x="5338808" y="2179111"/>
            <a:ext cx="3744416" cy="2304256"/>
          </a:xfrm>
        </p:spPr>
        <p:txBody>
          <a:bodyPr/>
          <a:lstStyle/>
          <a:p>
            <a:pPr>
              <a:spcBef>
                <a:spcPts val="0"/>
              </a:spcBef>
            </a:pPr>
            <a:r>
              <a:rPr lang="en-AU" dirty="0" smtClean="0"/>
              <a:t>	  </a:t>
            </a:r>
            <a:r>
              <a:rPr lang="en-AU" sz="1400" dirty="0"/>
              <a:t>l</a:t>
            </a:r>
            <a:r>
              <a:rPr lang="en-AU" sz="1400" dirty="0" smtClean="0"/>
              <a:t>etter to be parent or</a:t>
            </a:r>
          </a:p>
          <a:p>
            <a:pPr>
              <a:spcBef>
                <a:spcPts val="0"/>
              </a:spcBef>
            </a:pPr>
            <a:r>
              <a:rPr lang="en-AU" sz="1400" dirty="0" smtClean="0"/>
              <a:t>                         permission note</a:t>
            </a:r>
          </a:p>
          <a:p>
            <a:pPr>
              <a:spcBef>
                <a:spcPts val="0"/>
              </a:spcBef>
            </a:pPr>
            <a:endParaRPr lang="en-AU" sz="1400" dirty="0" smtClean="0"/>
          </a:p>
          <a:p>
            <a:pPr marL="447675">
              <a:spcBef>
                <a:spcPts val="0"/>
              </a:spcBef>
            </a:pPr>
            <a:r>
              <a:rPr lang="en-AU" sz="1400" dirty="0" smtClean="0"/>
              <a:t>  supplier quote/refund, camp contract</a:t>
            </a:r>
          </a:p>
          <a:p>
            <a:pPr marL="542925">
              <a:spcBef>
                <a:spcPts val="0"/>
              </a:spcBef>
            </a:pPr>
            <a:endParaRPr lang="en-AU" sz="1400" dirty="0"/>
          </a:p>
          <a:p>
            <a:pPr marL="542925">
              <a:spcBef>
                <a:spcPts val="0"/>
              </a:spcBef>
            </a:pPr>
            <a:endParaRPr lang="en-AU" sz="1400" dirty="0" smtClean="0"/>
          </a:p>
          <a:p>
            <a:pPr marL="542925">
              <a:spcBef>
                <a:spcPts val="0"/>
              </a:spcBef>
            </a:pPr>
            <a:endParaRPr lang="en-AU" sz="1200" dirty="0"/>
          </a:p>
          <a:p>
            <a:pPr marL="542925">
              <a:spcBef>
                <a:spcPts val="0"/>
              </a:spcBef>
            </a:pPr>
            <a:r>
              <a:rPr lang="en-AU" sz="1400" dirty="0" smtClean="0"/>
              <a:t>  records of conversations</a:t>
            </a:r>
            <a:endParaRPr lang="en-AU" sz="1400" dirty="0"/>
          </a:p>
        </p:txBody>
      </p:sp>
      <p:sp>
        <p:nvSpPr>
          <p:cNvPr id="5" name="Footer Placeholder 4"/>
          <p:cNvSpPr>
            <a:spLocks noGrp="1"/>
          </p:cNvSpPr>
          <p:nvPr>
            <p:ph type="ftr" sz="quarter" idx="11"/>
          </p:nvPr>
        </p:nvSpPr>
        <p:spPr>
          <a:xfrm>
            <a:off x="368072" y="4711998"/>
            <a:ext cx="7128792"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8100392" y="4731553"/>
            <a:ext cx="576064" cy="273844"/>
          </a:xfrm>
        </p:spPr>
        <p:txBody>
          <a:bodyPr/>
          <a:lstStyle/>
          <a:p>
            <a:r>
              <a:rPr lang="en-AU" dirty="0"/>
              <a:t>Slide </a:t>
            </a:r>
            <a:fld id="{4A2A1DA9-8CAF-4BCA-B496-545B076AED2D}" type="slidenum">
              <a:rPr lang="en-AU" smtClean="0"/>
              <a:pPr/>
              <a:t>15</a:t>
            </a:fld>
            <a:endParaRPr lang="en-AU" dirty="0"/>
          </a:p>
        </p:txBody>
      </p:sp>
      <p:pic>
        <p:nvPicPr>
          <p:cNvPr id="7" name="30718-NY0CP7.png" descr="Decorative graphic"/>
          <p:cNvPicPr>
            <a:picLocks noChangeAspect="1"/>
          </p:cNvPicPr>
          <p:nvPr/>
        </p:nvPicPr>
        <p:blipFill>
          <a:blip r:embed="rId3">
            <a:extLst/>
          </a:blip>
          <a:stretch>
            <a:fillRect/>
          </a:stretch>
        </p:blipFill>
        <p:spPr>
          <a:xfrm>
            <a:off x="2773896" y="843557"/>
            <a:ext cx="3456384" cy="3816425"/>
          </a:xfrm>
          <a:prstGeom prst="rect">
            <a:avLst/>
          </a:prstGeom>
          <a:ln w="12700">
            <a:miter lim="400000"/>
          </a:ln>
        </p:spPr>
      </p:pic>
      <p:sp>
        <p:nvSpPr>
          <p:cNvPr id="11" name="Shape 257"/>
          <p:cNvSpPr/>
          <p:nvPr/>
        </p:nvSpPr>
        <p:spPr>
          <a:xfrm>
            <a:off x="4000128" y="1349497"/>
            <a:ext cx="1003920" cy="79020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fontScale="77500" lnSpcReduction="20000"/>
          </a:bodyPr>
          <a:lstStyle/>
          <a:p>
            <a:pPr algn="ctr" defTabSz="467359">
              <a:spcBef>
                <a:spcPts val="3300"/>
              </a:spcBef>
              <a:defRPr sz="2880" b="1">
                <a:solidFill>
                  <a:srgbClr val="FFFFFF"/>
                </a:solidFill>
                <a:latin typeface="Calibri"/>
                <a:ea typeface="Calibri"/>
                <a:cs typeface="Calibri"/>
                <a:sym typeface="Calibri"/>
              </a:defRPr>
            </a:pPr>
            <a:r>
              <a:rPr sz="2400" dirty="0"/>
              <a:t>Business </a:t>
            </a:r>
            <a:br>
              <a:rPr sz="2400" dirty="0"/>
            </a:br>
            <a:r>
              <a:rPr sz="2400" dirty="0"/>
              <a:t>emails</a:t>
            </a:r>
          </a:p>
        </p:txBody>
      </p:sp>
    </p:spTree>
    <p:extLst>
      <p:ext uri="{BB962C8B-B14F-4D97-AF65-F5344CB8AC3E}">
        <p14:creationId xmlns:p14="http://schemas.microsoft.com/office/powerpoint/2010/main" val="329241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Types of emails</a:t>
            </a:r>
            <a:endParaRPr lang="en-AU" dirty="0"/>
          </a:p>
        </p:txBody>
      </p:sp>
      <p:sp>
        <p:nvSpPr>
          <p:cNvPr id="3" name="Content Placeholder 2"/>
          <p:cNvSpPr>
            <a:spLocks noGrp="1"/>
          </p:cNvSpPr>
          <p:nvPr>
            <p:ph idx="1"/>
          </p:nvPr>
        </p:nvSpPr>
        <p:spPr>
          <a:xfrm>
            <a:off x="395536" y="1200151"/>
            <a:ext cx="8280920" cy="435495"/>
          </a:xfrm>
        </p:spPr>
        <p:txBody>
          <a:bodyPr>
            <a:normAutofit/>
          </a:bodyPr>
          <a:lstStyle/>
          <a:p>
            <a:pPr algn="ctr"/>
            <a:r>
              <a:rPr lang="en-AU" sz="2000" b="1" dirty="0" smtClean="0"/>
              <a:t>Short term emails – </a:t>
            </a:r>
            <a:r>
              <a:rPr lang="en-AU" sz="2000" b="1" dirty="0" smtClean="0">
                <a:solidFill>
                  <a:schemeClr val="accent2">
                    <a:lumMod val="75000"/>
                  </a:schemeClr>
                </a:solidFill>
              </a:rPr>
              <a:t>can be deleted</a:t>
            </a:r>
            <a:endParaRPr lang="en-AU" sz="2000" b="1" dirty="0">
              <a:solidFill>
                <a:schemeClr val="accent2">
                  <a:lumMod val="75000"/>
                </a:schemeClr>
              </a:solidFill>
            </a:endParaRPr>
          </a:p>
        </p:txBody>
      </p:sp>
      <p:grpSp>
        <p:nvGrpSpPr>
          <p:cNvPr id="9" name="Group 270" descr="Speech bubbles"/>
          <p:cNvGrpSpPr/>
          <p:nvPr/>
        </p:nvGrpSpPr>
        <p:grpSpPr>
          <a:xfrm>
            <a:off x="-108520" y="1347614"/>
            <a:ext cx="9433048" cy="2899883"/>
            <a:chOff x="0" y="0"/>
            <a:chExt cx="13004800" cy="3745383"/>
          </a:xfrm>
        </p:grpSpPr>
        <p:pic>
          <p:nvPicPr>
            <p:cNvPr id="10" name="types.png" descr="Decorative"/>
            <p:cNvPicPr>
              <a:picLocks noChangeAspect="1"/>
            </p:cNvPicPr>
            <p:nvPr/>
          </p:nvPicPr>
          <p:blipFill>
            <a:blip r:embed="rId3">
              <a:extLst/>
            </a:blip>
            <a:stretch>
              <a:fillRect/>
            </a:stretch>
          </p:blipFill>
          <p:spPr>
            <a:xfrm>
              <a:off x="0" y="0"/>
              <a:ext cx="13004800" cy="3745383"/>
            </a:xfrm>
            <a:prstGeom prst="rect">
              <a:avLst/>
            </a:prstGeom>
            <a:ln w="12700" cap="flat">
              <a:noFill/>
              <a:miter lim="400000"/>
            </a:ln>
            <a:effectLst/>
          </p:spPr>
        </p:pic>
        <p:sp>
          <p:nvSpPr>
            <p:cNvPr id="11" name="Shape 264"/>
            <p:cNvSpPr/>
            <p:nvPr/>
          </p:nvSpPr>
          <p:spPr>
            <a:xfrm>
              <a:off x="754943" y="1679771"/>
              <a:ext cx="3016510" cy="11513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defTabSz="549148">
                <a:spcBef>
                  <a:spcPts val="3900"/>
                </a:spcBef>
                <a:defRPr sz="3384" b="1">
                  <a:solidFill>
                    <a:srgbClr val="FFFFFF"/>
                  </a:solidFill>
                  <a:latin typeface="Calibri"/>
                  <a:ea typeface="Calibri"/>
                  <a:cs typeface="Calibri"/>
                  <a:sym typeface="Calibri"/>
                </a:defRPr>
              </a:pPr>
              <a:r>
                <a:rPr sz="2400" dirty="0"/>
                <a:t>Notices of </a:t>
              </a:r>
              <a:br>
                <a:rPr sz="2400" dirty="0"/>
              </a:br>
              <a:r>
                <a:rPr sz="2400" dirty="0"/>
                <a:t>meetings</a:t>
              </a:r>
            </a:p>
          </p:txBody>
        </p:sp>
        <p:sp>
          <p:nvSpPr>
            <p:cNvPr id="12" name="Shape 265"/>
            <p:cNvSpPr/>
            <p:nvPr/>
          </p:nvSpPr>
          <p:spPr>
            <a:xfrm>
              <a:off x="5463179" y="1944503"/>
              <a:ext cx="1811427" cy="6218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fontScale="70000" lnSpcReduction="20000"/>
            </a:bodyPr>
            <a:lstStyle>
              <a:lvl1pPr algn="l" defTabSz="549148">
                <a:spcBef>
                  <a:spcPts val="3900"/>
                </a:spcBef>
                <a:defRPr sz="3384" b="1">
                  <a:solidFill>
                    <a:srgbClr val="FFFFFF"/>
                  </a:solidFill>
                  <a:latin typeface="Calibri"/>
                  <a:ea typeface="Calibri"/>
                  <a:cs typeface="Calibri"/>
                  <a:sym typeface="Calibri"/>
                </a:defRPr>
              </a:lvl1pPr>
            </a:lstStyle>
            <a:p>
              <a:r>
                <a:rPr dirty="0">
                  <a:latin typeface="+mn-lt"/>
                </a:rPr>
                <a:t>Minutes</a:t>
              </a:r>
            </a:p>
          </p:txBody>
        </p:sp>
        <p:sp>
          <p:nvSpPr>
            <p:cNvPr id="13" name="Shape 266"/>
            <p:cNvSpPr/>
            <p:nvPr/>
          </p:nvSpPr>
          <p:spPr>
            <a:xfrm>
              <a:off x="9587635" y="1862793"/>
              <a:ext cx="1811427" cy="78527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fontScale="85000" lnSpcReduction="10000"/>
            </a:bodyPr>
            <a:lstStyle>
              <a:lvl1pPr algn="l">
                <a:spcBef>
                  <a:spcPts val="4200"/>
                </a:spcBef>
                <a:defRPr b="1">
                  <a:solidFill>
                    <a:srgbClr val="FFFFFF"/>
                  </a:solidFill>
                  <a:latin typeface="Calibri"/>
                  <a:ea typeface="Calibri"/>
                  <a:cs typeface="Calibri"/>
                  <a:sym typeface="Calibri"/>
                </a:defRPr>
              </a:lvl1pPr>
            </a:lstStyle>
            <a:p>
              <a:r>
                <a:rPr sz="2800" dirty="0">
                  <a:latin typeface="+mn-lt"/>
                </a:rPr>
                <a:t>Reports</a:t>
              </a:r>
              <a:endParaRPr sz="2000" dirty="0">
                <a:latin typeface="+mn-lt"/>
              </a:endParaRPr>
            </a:p>
          </p:txBody>
        </p:sp>
        <p:sp>
          <p:nvSpPr>
            <p:cNvPr id="14" name="Shape 267"/>
            <p:cNvSpPr/>
            <p:nvPr/>
          </p:nvSpPr>
          <p:spPr>
            <a:xfrm>
              <a:off x="3069290" y="888649"/>
              <a:ext cx="1120470" cy="4902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2500" b="1">
                  <a:latin typeface="Calibri"/>
                  <a:ea typeface="Calibri"/>
                  <a:cs typeface="Calibri"/>
                  <a:sym typeface="Calibri"/>
                </a:defRPr>
              </a:lvl1pPr>
            </a:lstStyle>
            <a:p>
              <a:r>
                <a:rPr sz="1800" dirty="0">
                  <a:latin typeface="+mn-lt"/>
                </a:rPr>
                <a:t>Delete</a:t>
              </a:r>
            </a:p>
          </p:txBody>
        </p:sp>
        <p:sp>
          <p:nvSpPr>
            <p:cNvPr id="15" name="Shape 268"/>
            <p:cNvSpPr/>
            <p:nvPr/>
          </p:nvSpPr>
          <p:spPr>
            <a:xfrm>
              <a:off x="7186398" y="888649"/>
              <a:ext cx="1120470" cy="4902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2500" b="1">
                  <a:latin typeface="Calibri"/>
                  <a:ea typeface="Calibri"/>
                  <a:cs typeface="Calibri"/>
                  <a:sym typeface="Calibri"/>
                </a:defRPr>
              </a:lvl1pPr>
            </a:lstStyle>
            <a:p>
              <a:r>
                <a:rPr sz="1800" dirty="0">
                  <a:latin typeface="+mn-lt"/>
                </a:rPr>
                <a:t>Delete</a:t>
              </a:r>
            </a:p>
          </p:txBody>
        </p:sp>
        <p:sp>
          <p:nvSpPr>
            <p:cNvPr id="16" name="Shape 269"/>
            <p:cNvSpPr/>
            <p:nvPr/>
          </p:nvSpPr>
          <p:spPr>
            <a:xfrm>
              <a:off x="11254176" y="888649"/>
              <a:ext cx="1120470" cy="4902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2500" b="1">
                  <a:latin typeface="Calibri"/>
                  <a:ea typeface="Calibri"/>
                  <a:cs typeface="Calibri"/>
                  <a:sym typeface="Calibri"/>
                </a:defRPr>
              </a:lvl1pPr>
            </a:lstStyle>
            <a:p>
              <a:r>
                <a:rPr sz="1800" dirty="0">
                  <a:latin typeface="+mn-lt"/>
                </a:rPr>
                <a:t>Delete</a:t>
              </a:r>
            </a:p>
          </p:txBody>
        </p:sp>
      </p:grpSp>
      <p:sp>
        <p:nvSpPr>
          <p:cNvPr id="5" name="Footer Placeholder 4"/>
          <p:cNvSpPr>
            <a:spLocks noGrp="1"/>
          </p:cNvSpPr>
          <p:nvPr>
            <p:ph type="ftr" sz="quarter" idx="11"/>
          </p:nvPr>
        </p:nvSpPr>
        <p:spPr>
          <a:xfrm>
            <a:off x="395536" y="4749626"/>
            <a:ext cx="7344816"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8095661" y="4749626"/>
            <a:ext cx="576064" cy="273844"/>
          </a:xfrm>
        </p:spPr>
        <p:txBody>
          <a:bodyPr/>
          <a:lstStyle/>
          <a:p>
            <a:r>
              <a:rPr lang="en-AU" dirty="0"/>
              <a:t>Slide </a:t>
            </a:r>
            <a:fld id="{4A2A1DA9-8CAF-4BCA-B496-545B076AED2D}" type="slidenum">
              <a:rPr lang="en-AU" smtClean="0"/>
              <a:pPr/>
              <a:t>16</a:t>
            </a:fld>
            <a:endParaRPr lang="en-AU" dirty="0"/>
          </a:p>
        </p:txBody>
      </p:sp>
    </p:spTree>
    <p:extLst>
      <p:ext uri="{BB962C8B-B14F-4D97-AF65-F5344CB8AC3E}">
        <p14:creationId xmlns:p14="http://schemas.microsoft.com/office/powerpoint/2010/main" val="122312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Types of emails</a:t>
            </a:r>
            <a:endParaRPr lang="en-AU" dirty="0"/>
          </a:p>
        </p:txBody>
      </p:sp>
      <p:sp>
        <p:nvSpPr>
          <p:cNvPr id="3" name="Content Placeholder 2"/>
          <p:cNvSpPr>
            <a:spLocks noGrp="1"/>
          </p:cNvSpPr>
          <p:nvPr>
            <p:ph idx="1"/>
          </p:nvPr>
        </p:nvSpPr>
        <p:spPr>
          <a:xfrm>
            <a:off x="395536" y="984127"/>
            <a:ext cx="8280920" cy="435495"/>
          </a:xfrm>
        </p:spPr>
        <p:txBody>
          <a:bodyPr>
            <a:normAutofit/>
          </a:bodyPr>
          <a:lstStyle/>
          <a:p>
            <a:pPr algn="ctr"/>
            <a:r>
              <a:rPr lang="en-AU" sz="2000" b="1" dirty="0" smtClean="0"/>
              <a:t>Short term emails – </a:t>
            </a:r>
            <a:r>
              <a:rPr lang="en-AU" sz="2000" b="1" dirty="0" smtClean="0">
                <a:solidFill>
                  <a:schemeClr val="accent2">
                    <a:lumMod val="75000"/>
                  </a:schemeClr>
                </a:solidFill>
              </a:rPr>
              <a:t>can be deleted</a:t>
            </a:r>
            <a:endParaRPr lang="en-AU" sz="2000" b="1" dirty="0">
              <a:solidFill>
                <a:schemeClr val="accent2">
                  <a:lumMod val="75000"/>
                </a:schemeClr>
              </a:solidFill>
            </a:endParaRPr>
          </a:p>
        </p:txBody>
      </p:sp>
      <p:pic>
        <p:nvPicPr>
          <p:cNvPr id="17" name="types2.png" descr="Speech bubbles"/>
          <p:cNvPicPr>
            <a:picLocks noChangeAspect="1"/>
          </p:cNvPicPr>
          <p:nvPr/>
        </p:nvPicPr>
        <p:blipFill>
          <a:blip r:embed="rId3">
            <a:extLst/>
          </a:blip>
          <a:srcRect t="7012" b="3839"/>
          <a:stretch>
            <a:fillRect/>
          </a:stretch>
        </p:blipFill>
        <p:spPr>
          <a:xfrm>
            <a:off x="476350" y="1303438"/>
            <a:ext cx="8352928" cy="3388842"/>
          </a:xfrm>
          <a:prstGeom prst="rect">
            <a:avLst/>
          </a:prstGeom>
          <a:ln w="12700">
            <a:miter lim="400000"/>
          </a:ln>
        </p:spPr>
      </p:pic>
      <p:sp>
        <p:nvSpPr>
          <p:cNvPr id="18" name="Shape 264"/>
          <p:cNvSpPr/>
          <p:nvPr/>
        </p:nvSpPr>
        <p:spPr>
          <a:xfrm>
            <a:off x="827584" y="1923678"/>
            <a:ext cx="2188029" cy="8914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p>
            <a:pPr algn="ctr" defTabSz="549148">
              <a:spcBef>
                <a:spcPts val="3900"/>
              </a:spcBef>
              <a:defRPr sz="3384" b="1">
                <a:solidFill>
                  <a:srgbClr val="FFFFFF"/>
                </a:solidFill>
                <a:latin typeface="Calibri"/>
                <a:ea typeface="Calibri"/>
                <a:cs typeface="Calibri"/>
                <a:sym typeface="Calibri"/>
              </a:defRPr>
            </a:pPr>
            <a:r>
              <a:rPr sz="2400" dirty="0"/>
              <a:t>Notices of </a:t>
            </a:r>
            <a:br>
              <a:rPr sz="2400" dirty="0"/>
            </a:br>
            <a:r>
              <a:rPr sz="2400" dirty="0"/>
              <a:t>meetings</a:t>
            </a:r>
          </a:p>
        </p:txBody>
      </p:sp>
      <p:sp>
        <p:nvSpPr>
          <p:cNvPr id="21" name="Shape 267"/>
          <p:cNvSpPr/>
          <p:nvPr/>
        </p:nvSpPr>
        <p:spPr>
          <a:xfrm>
            <a:off x="2411760" y="1491630"/>
            <a:ext cx="812734"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2500" b="1">
                <a:latin typeface="Calibri"/>
                <a:ea typeface="Calibri"/>
                <a:cs typeface="Calibri"/>
                <a:sym typeface="Calibri"/>
              </a:defRPr>
            </a:lvl1pPr>
          </a:lstStyle>
          <a:p>
            <a:r>
              <a:rPr sz="1800" dirty="0">
                <a:latin typeface="+mn-lt"/>
              </a:rPr>
              <a:t>Delete</a:t>
            </a:r>
          </a:p>
        </p:txBody>
      </p:sp>
      <p:sp>
        <p:nvSpPr>
          <p:cNvPr id="19" name="Shape 265"/>
          <p:cNvSpPr/>
          <p:nvPr/>
        </p:nvSpPr>
        <p:spPr>
          <a:xfrm>
            <a:off x="3846961" y="2128647"/>
            <a:ext cx="1313921" cy="48147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fontScale="70000" lnSpcReduction="20000"/>
          </a:bodyPr>
          <a:lstStyle>
            <a:lvl1pPr algn="l" defTabSz="549148">
              <a:spcBef>
                <a:spcPts val="3900"/>
              </a:spcBef>
              <a:defRPr sz="3384" b="1">
                <a:solidFill>
                  <a:srgbClr val="FFFFFF"/>
                </a:solidFill>
                <a:latin typeface="Calibri"/>
                <a:ea typeface="Calibri"/>
                <a:cs typeface="Calibri"/>
                <a:sym typeface="Calibri"/>
              </a:defRPr>
            </a:lvl1pPr>
          </a:lstStyle>
          <a:p>
            <a:r>
              <a:rPr dirty="0">
                <a:latin typeface="+mn-lt"/>
              </a:rPr>
              <a:t>Minutes</a:t>
            </a:r>
          </a:p>
        </p:txBody>
      </p:sp>
      <p:sp>
        <p:nvSpPr>
          <p:cNvPr id="22" name="Shape 267"/>
          <p:cNvSpPr/>
          <p:nvPr/>
        </p:nvSpPr>
        <p:spPr>
          <a:xfrm>
            <a:off x="5055410" y="1472079"/>
            <a:ext cx="812734"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2500" b="1">
                <a:latin typeface="Calibri"/>
                <a:ea typeface="Calibri"/>
                <a:cs typeface="Calibri"/>
                <a:sym typeface="Calibri"/>
              </a:defRPr>
            </a:lvl1pPr>
          </a:lstStyle>
          <a:p>
            <a:r>
              <a:rPr sz="1800" dirty="0">
                <a:latin typeface="+mn-lt"/>
              </a:rPr>
              <a:t>Delete</a:t>
            </a:r>
          </a:p>
        </p:txBody>
      </p:sp>
      <p:sp>
        <p:nvSpPr>
          <p:cNvPr id="20" name="Shape 266"/>
          <p:cNvSpPr/>
          <p:nvPr/>
        </p:nvSpPr>
        <p:spPr>
          <a:xfrm>
            <a:off x="6444208" y="2065382"/>
            <a:ext cx="1313921" cy="6080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rmAutofit fontScale="85000" lnSpcReduction="10000"/>
          </a:bodyPr>
          <a:lstStyle>
            <a:lvl1pPr algn="l">
              <a:spcBef>
                <a:spcPts val="4200"/>
              </a:spcBef>
              <a:defRPr b="1">
                <a:solidFill>
                  <a:srgbClr val="FFFFFF"/>
                </a:solidFill>
                <a:latin typeface="Calibri"/>
                <a:ea typeface="Calibri"/>
                <a:cs typeface="Calibri"/>
                <a:sym typeface="Calibri"/>
              </a:defRPr>
            </a:lvl1pPr>
          </a:lstStyle>
          <a:p>
            <a:r>
              <a:rPr sz="2800" dirty="0">
                <a:latin typeface="+mn-lt"/>
              </a:rPr>
              <a:t>Reports</a:t>
            </a:r>
            <a:endParaRPr sz="2000" dirty="0">
              <a:latin typeface="+mn-lt"/>
            </a:endParaRPr>
          </a:p>
        </p:txBody>
      </p:sp>
      <p:sp>
        <p:nvSpPr>
          <p:cNvPr id="23" name="Shape 267"/>
          <p:cNvSpPr/>
          <p:nvPr/>
        </p:nvSpPr>
        <p:spPr>
          <a:xfrm>
            <a:off x="7668344" y="1491630"/>
            <a:ext cx="812734"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2500" b="1">
                <a:latin typeface="Calibri"/>
                <a:ea typeface="Calibri"/>
                <a:cs typeface="Calibri"/>
                <a:sym typeface="Calibri"/>
              </a:defRPr>
            </a:lvl1pPr>
          </a:lstStyle>
          <a:p>
            <a:r>
              <a:rPr sz="1800" dirty="0">
                <a:latin typeface="+mn-lt"/>
              </a:rPr>
              <a:t>Delete</a:t>
            </a:r>
          </a:p>
        </p:txBody>
      </p:sp>
      <p:grpSp>
        <p:nvGrpSpPr>
          <p:cNvPr id="24" name="Group 289" descr="Decorative"/>
          <p:cNvGrpSpPr/>
          <p:nvPr/>
        </p:nvGrpSpPr>
        <p:grpSpPr>
          <a:xfrm>
            <a:off x="930939" y="3087073"/>
            <a:ext cx="7521293" cy="1365162"/>
            <a:chOff x="343841" y="-88962"/>
            <a:chExt cx="11450993" cy="1999429"/>
          </a:xfrm>
        </p:grpSpPr>
        <p:sp>
          <p:nvSpPr>
            <p:cNvPr id="28" name="Shape 286"/>
            <p:cNvSpPr/>
            <p:nvPr/>
          </p:nvSpPr>
          <p:spPr>
            <a:xfrm>
              <a:off x="2588468" y="-35798"/>
              <a:ext cx="1443392" cy="55595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2500" b="1">
                  <a:latin typeface="Calibri"/>
                  <a:ea typeface="Calibri"/>
                  <a:cs typeface="Calibri"/>
                  <a:sym typeface="Calibri"/>
                </a:defRPr>
              </a:lvl1pPr>
            </a:lstStyle>
            <a:p>
              <a:r>
                <a:rPr sz="1800" dirty="0">
                  <a:latin typeface="+mn-lt"/>
                </a:rPr>
                <a:t>Delete</a:t>
              </a:r>
            </a:p>
          </p:txBody>
        </p:sp>
        <p:sp>
          <p:nvSpPr>
            <p:cNvPr id="25" name="Shape 283"/>
            <p:cNvSpPr/>
            <p:nvPr/>
          </p:nvSpPr>
          <p:spPr>
            <a:xfrm>
              <a:off x="343841" y="759148"/>
              <a:ext cx="3016510" cy="11513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lvl1pPr defTabSz="549148">
                <a:spcBef>
                  <a:spcPts val="3900"/>
                </a:spcBef>
                <a:defRPr sz="3384" b="1">
                  <a:solidFill>
                    <a:srgbClr val="FFFFFF"/>
                  </a:solidFill>
                  <a:latin typeface="Calibri"/>
                  <a:ea typeface="Calibri"/>
                  <a:cs typeface="Calibri"/>
                  <a:sym typeface="Calibri"/>
                </a:defRPr>
              </a:lvl1pPr>
            </a:lstStyle>
            <a:p>
              <a:pPr algn="ctr"/>
              <a:r>
                <a:rPr sz="2400" dirty="0">
                  <a:latin typeface="+mn-lt"/>
                </a:rPr>
                <a:t>Staff movements</a:t>
              </a:r>
            </a:p>
          </p:txBody>
        </p:sp>
        <p:sp>
          <p:nvSpPr>
            <p:cNvPr id="29" name="Shape 287"/>
            <p:cNvSpPr/>
            <p:nvPr/>
          </p:nvSpPr>
          <p:spPr>
            <a:xfrm>
              <a:off x="6619072" y="-27041"/>
              <a:ext cx="1351178" cy="5559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2500" b="1">
                  <a:latin typeface="Calibri"/>
                  <a:ea typeface="Calibri"/>
                  <a:cs typeface="Calibri"/>
                  <a:sym typeface="Calibri"/>
                </a:defRPr>
              </a:lvl1pPr>
            </a:lstStyle>
            <a:p>
              <a:r>
                <a:rPr sz="1800" dirty="0">
                  <a:latin typeface="+mn-lt"/>
                </a:rPr>
                <a:t>Delete</a:t>
              </a:r>
            </a:p>
          </p:txBody>
        </p:sp>
        <p:sp>
          <p:nvSpPr>
            <p:cNvPr id="26" name="Shape 284"/>
            <p:cNvSpPr/>
            <p:nvPr/>
          </p:nvSpPr>
          <p:spPr>
            <a:xfrm>
              <a:off x="4220447" y="867062"/>
              <a:ext cx="3126349" cy="10268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lvl1pPr defTabSz="484886">
                <a:spcBef>
                  <a:spcPts val="3400"/>
                </a:spcBef>
                <a:defRPr sz="2988" b="1">
                  <a:solidFill>
                    <a:srgbClr val="FFFFFF"/>
                  </a:solidFill>
                  <a:latin typeface="Calibri"/>
                  <a:ea typeface="Calibri"/>
                  <a:cs typeface="Calibri"/>
                  <a:sym typeface="Calibri"/>
                </a:defRPr>
              </a:lvl1pPr>
            </a:lstStyle>
            <a:p>
              <a:pPr algn="ctr"/>
              <a:r>
                <a:rPr sz="2400" dirty="0">
                  <a:latin typeface="+mn-lt"/>
                </a:rPr>
                <a:t>Advertising material</a:t>
              </a:r>
            </a:p>
          </p:txBody>
        </p:sp>
        <p:sp>
          <p:nvSpPr>
            <p:cNvPr id="30" name="Shape 288"/>
            <p:cNvSpPr/>
            <p:nvPr/>
          </p:nvSpPr>
          <p:spPr>
            <a:xfrm>
              <a:off x="10557464" y="-88962"/>
              <a:ext cx="1237370" cy="55595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defRPr sz="2500" b="1">
                  <a:latin typeface="Calibri"/>
                  <a:ea typeface="Calibri"/>
                  <a:cs typeface="Calibri"/>
                  <a:sym typeface="Calibri"/>
                </a:defRPr>
              </a:lvl1pPr>
            </a:lstStyle>
            <a:p>
              <a:r>
                <a:rPr sz="1800" dirty="0">
                  <a:latin typeface="+mn-lt"/>
                </a:rPr>
                <a:t>Delete</a:t>
              </a:r>
            </a:p>
          </p:txBody>
        </p:sp>
        <p:sp>
          <p:nvSpPr>
            <p:cNvPr id="27" name="Shape 285"/>
            <p:cNvSpPr/>
            <p:nvPr/>
          </p:nvSpPr>
          <p:spPr>
            <a:xfrm>
              <a:off x="8079881" y="1054636"/>
              <a:ext cx="3288913" cy="85583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noAutofit/>
            </a:bodyPr>
            <a:lstStyle>
              <a:lvl1pPr algn="l">
                <a:spcBef>
                  <a:spcPts val="4200"/>
                </a:spcBef>
                <a:defRPr b="1">
                  <a:solidFill>
                    <a:srgbClr val="FFFFFF"/>
                  </a:solidFill>
                  <a:latin typeface="Calibri"/>
                  <a:ea typeface="Calibri"/>
                  <a:cs typeface="Calibri"/>
                  <a:sym typeface="Calibri"/>
                </a:defRPr>
              </a:lvl1pPr>
            </a:lstStyle>
            <a:p>
              <a:pPr algn="ctr"/>
              <a:r>
                <a:rPr sz="2400" dirty="0">
                  <a:latin typeface="+mn-lt"/>
                </a:rPr>
                <a:t>“cc” or “bcc”</a:t>
              </a:r>
            </a:p>
          </p:txBody>
        </p:sp>
      </p:grpSp>
      <p:sp>
        <p:nvSpPr>
          <p:cNvPr id="5" name="Footer Placeholder 4"/>
          <p:cNvSpPr>
            <a:spLocks noGrp="1"/>
          </p:cNvSpPr>
          <p:nvPr>
            <p:ph type="ftr" sz="quarter" idx="11"/>
          </p:nvPr>
        </p:nvSpPr>
        <p:spPr>
          <a:xfrm>
            <a:off x="395535" y="4749626"/>
            <a:ext cx="7362593"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8074711" y="4768158"/>
            <a:ext cx="576064" cy="261965"/>
          </a:xfrm>
        </p:spPr>
        <p:txBody>
          <a:bodyPr/>
          <a:lstStyle/>
          <a:p>
            <a:r>
              <a:rPr lang="en-AU" dirty="0"/>
              <a:t>Slide </a:t>
            </a:r>
            <a:fld id="{4A2A1DA9-8CAF-4BCA-B496-545B076AED2D}" type="slidenum">
              <a:rPr lang="en-AU" smtClean="0"/>
              <a:pPr/>
              <a:t>17</a:t>
            </a:fld>
            <a:endParaRPr lang="en-AU" dirty="0"/>
          </a:p>
        </p:txBody>
      </p:sp>
    </p:spTree>
    <p:extLst>
      <p:ext uri="{BB962C8B-B14F-4D97-AF65-F5344CB8AC3E}">
        <p14:creationId xmlns:p14="http://schemas.microsoft.com/office/powerpoint/2010/main" val="43413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Types of emails</a:t>
            </a:r>
            <a:endParaRPr lang="en-AU" dirty="0"/>
          </a:p>
        </p:txBody>
      </p:sp>
      <p:sp>
        <p:nvSpPr>
          <p:cNvPr id="7" name="Shape 300"/>
          <p:cNvSpPr/>
          <p:nvPr/>
        </p:nvSpPr>
        <p:spPr>
          <a:xfrm>
            <a:off x="559793" y="4299942"/>
            <a:ext cx="2232248" cy="57606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spcBef>
                <a:spcPts val="4200"/>
              </a:spcBef>
              <a:defRPr b="1">
                <a:solidFill>
                  <a:schemeClr val="accent2"/>
                </a:solidFill>
                <a:latin typeface="Calibri"/>
                <a:ea typeface="Calibri"/>
                <a:cs typeface="Calibri"/>
                <a:sym typeface="Calibri"/>
              </a:defRPr>
            </a:lvl1pPr>
          </a:lstStyle>
          <a:p>
            <a:r>
              <a:rPr sz="2000" dirty="0">
                <a:solidFill>
                  <a:schemeClr val="accent2">
                    <a:lumMod val="75000"/>
                  </a:schemeClr>
                </a:solidFill>
                <a:latin typeface="+mn-lt"/>
              </a:rPr>
              <a:t>can be deleted</a:t>
            </a:r>
          </a:p>
        </p:txBody>
      </p:sp>
      <p:pic>
        <p:nvPicPr>
          <p:cNvPr id="8" name="3629.png" descr="Decorative"/>
          <p:cNvPicPr>
            <a:picLocks noChangeAspect="1"/>
          </p:cNvPicPr>
          <p:nvPr/>
        </p:nvPicPr>
        <p:blipFill>
          <a:blip r:embed="rId3">
            <a:extLst/>
          </a:blip>
          <a:srcRect t="39" b="39"/>
          <a:stretch>
            <a:fillRect/>
          </a:stretch>
        </p:blipFill>
        <p:spPr>
          <a:xfrm>
            <a:off x="755576" y="1074647"/>
            <a:ext cx="7920880" cy="3801359"/>
          </a:xfrm>
          <a:prstGeom prst="rect">
            <a:avLst/>
          </a:prstGeom>
          <a:ln w="12700">
            <a:miter lim="400000"/>
          </a:ln>
        </p:spPr>
      </p:pic>
      <p:sp>
        <p:nvSpPr>
          <p:cNvPr id="9" name="Shape 295"/>
          <p:cNvSpPr txBox="1">
            <a:spLocks/>
          </p:cNvSpPr>
          <p:nvPr/>
        </p:nvSpPr>
        <p:spPr>
          <a:xfrm>
            <a:off x="971600" y="2499742"/>
            <a:ext cx="1302196" cy="1008112"/>
          </a:xfrm>
          <a:prstGeom prst="rect">
            <a:avLst/>
          </a:prstGeom>
        </p:spPr>
        <p:txBody>
          <a:bodyPr vert="horz" lIns="0" tIns="45720" rIns="91440" bIns="45720" rtlCol="0">
            <a:normAutofit/>
          </a:bodyPr>
          <a:lstStyle>
            <a:lvl1pPr marL="0" indent="0" algn="ctr" defTabSz="914400" rtl="0" eaLnBrk="1" latinLnBrk="0" hangingPunct="1">
              <a:spcBef>
                <a:spcPts val="1200"/>
              </a:spcBef>
              <a:buClrTx/>
              <a:buSzTx/>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b="1" dirty="0" smtClean="0">
                <a:solidFill>
                  <a:srgbClr val="425968"/>
                </a:solidFill>
              </a:rPr>
              <a:t>Personal emails</a:t>
            </a:r>
            <a:endParaRPr lang="en-AU" sz="2000" b="1" dirty="0">
              <a:solidFill>
                <a:srgbClr val="425968"/>
              </a:solidFill>
            </a:endParaRPr>
          </a:p>
        </p:txBody>
      </p:sp>
      <p:sp>
        <p:nvSpPr>
          <p:cNvPr id="10" name="Shape 297"/>
          <p:cNvSpPr/>
          <p:nvPr/>
        </p:nvSpPr>
        <p:spPr>
          <a:xfrm>
            <a:off x="4139952" y="1266406"/>
            <a:ext cx="3135071" cy="44124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a:spcBef>
                <a:spcPts val="4200"/>
              </a:spcBef>
              <a:defRPr sz="3300" b="1">
                <a:solidFill>
                  <a:srgbClr val="FFFFFF"/>
                </a:solidFill>
                <a:latin typeface="Calibri"/>
                <a:ea typeface="Calibri"/>
                <a:cs typeface="Calibri"/>
                <a:sym typeface="Calibri"/>
              </a:defRPr>
            </a:lvl1pPr>
          </a:lstStyle>
          <a:p>
            <a:r>
              <a:rPr sz="2200" dirty="0">
                <a:latin typeface="+mn-lt"/>
              </a:rPr>
              <a:t>Let’s do lunch</a:t>
            </a:r>
          </a:p>
        </p:txBody>
      </p:sp>
      <p:sp>
        <p:nvSpPr>
          <p:cNvPr id="11" name="Shape 296"/>
          <p:cNvSpPr/>
          <p:nvPr/>
        </p:nvSpPr>
        <p:spPr>
          <a:xfrm>
            <a:off x="4177655" y="2211710"/>
            <a:ext cx="4210769" cy="5794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lvl1pPr algn="l">
              <a:spcBef>
                <a:spcPts val="4200"/>
              </a:spcBef>
              <a:defRPr sz="3300" b="1">
                <a:solidFill>
                  <a:srgbClr val="FFFFFF"/>
                </a:solidFill>
                <a:latin typeface="Calibri"/>
                <a:ea typeface="Calibri"/>
                <a:cs typeface="Calibri"/>
                <a:sym typeface="Calibri"/>
              </a:defRPr>
            </a:lvl1pPr>
          </a:lstStyle>
          <a:p>
            <a:r>
              <a:rPr sz="2200" dirty="0">
                <a:latin typeface="+mn-lt"/>
              </a:rPr>
              <a:t>Personal/family arrangements</a:t>
            </a:r>
          </a:p>
        </p:txBody>
      </p:sp>
      <p:sp>
        <p:nvSpPr>
          <p:cNvPr id="12" name="Shape 299"/>
          <p:cNvSpPr/>
          <p:nvPr/>
        </p:nvSpPr>
        <p:spPr>
          <a:xfrm>
            <a:off x="4150196" y="3147814"/>
            <a:ext cx="2726060" cy="50405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lvl1pPr algn="l">
              <a:spcBef>
                <a:spcPts val="4200"/>
              </a:spcBef>
              <a:defRPr sz="3300" b="1">
                <a:solidFill>
                  <a:srgbClr val="FFFFFF"/>
                </a:solidFill>
                <a:latin typeface="Calibri"/>
                <a:ea typeface="Calibri"/>
                <a:cs typeface="Calibri"/>
                <a:sym typeface="Calibri"/>
              </a:defRPr>
            </a:lvl1pPr>
          </a:lstStyle>
          <a:p>
            <a:r>
              <a:rPr sz="2200" dirty="0">
                <a:latin typeface="+mn-lt"/>
              </a:rPr>
              <a:t>Jokes</a:t>
            </a:r>
          </a:p>
        </p:txBody>
      </p:sp>
      <p:sp>
        <p:nvSpPr>
          <p:cNvPr id="13" name="Shape 298"/>
          <p:cNvSpPr/>
          <p:nvPr/>
        </p:nvSpPr>
        <p:spPr>
          <a:xfrm>
            <a:off x="4155107" y="4004271"/>
            <a:ext cx="4737373" cy="65571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Autofit/>
          </a:bodyPr>
          <a:lstStyle/>
          <a:p>
            <a:pPr algn="l">
              <a:spcBef>
                <a:spcPts val="4200"/>
              </a:spcBef>
              <a:defRPr sz="3300" b="1">
                <a:solidFill>
                  <a:srgbClr val="FFFFFF"/>
                </a:solidFill>
                <a:latin typeface="Calibri"/>
                <a:ea typeface="Calibri"/>
                <a:cs typeface="Calibri"/>
                <a:sym typeface="Calibri"/>
              </a:defRPr>
            </a:pPr>
            <a:r>
              <a:rPr sz="2000" dirty="0"/>
              <a:t>Unsolicited information or newsletters </a:t>
            </a:r>
            <a:r>
              <a:rPr sz="2000" dirty="0" smtClean="0"/>
              <a:t>(</a:t>
            </a:r>
            <a:r>
              <a:rPr sz="2000" dirty="0" err="1"/>
              <a:t>ie</a:t>
            </a:r>
            <a:r>
              <a:rPr sz="2000" dirty="0"/>
              <a:t>. not related to staff work responsibilities)</a:t>
            </a:r>
          </a:p>
        </p:txBody>
      </p:sp>
      <p:sp>
        <p:nvSpPr>
          <p:cNvPr id="5" name="Footer Placeholder 4"/>
          <p:cNvSpPr>
            <a:spLocks noGrp="1"/>
          </p:cNvSpPr>
          <p:nvPr>
            <p:ph type="ftr" sz="quarter" idx="11"/>
          </p:nvPr>
        </p:nvSpPr>
        <p:spPr>
          <a:xfrm>
            <a:off x="395536" y="4749626"/>
            <a:ext cx="7200800"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8074879" y="4799524"/>
            <a:ext cx="576064" cy="223946"/>
          </a:xfrm>
        </p:spPr>
        <p:txBody>
          <a:bodyPr/>
          <a:lstStyle/>
          <a:p>
            <a:r>
              <a:rPr lang="en-AU" dirty="0"/>
              <a:t>Slide </a:t>
            </a:r>
            <a:fld id="{4A2A1DA9-8CAF-4BCA-B496-545B076AED2D}" type="slidenum">
              <a:rPr lang="en-AU" smtClean="0"/>
              <a:pPr/>
              <a:t>18</a:t>
            </a:fld>
            <a:endParaRPr lang="en-AU" dirty="0"/>
          </a:p>
        </p:txBody>
      </p:sp>
    </p:spTree>
    <p:extLst>
      <p:ext uri="{BB962C8B-B14F-4D97-AF65-F5344CB8AC3E}">
        <p14:creationId xmlns:p14="http://schemas.microsoft.com/office/powerpoint/2010/main" val="422873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p:tmAbs val="0"/>
                                  </p:iterate>
                                  <p:childTnLst>
                                    <p:set>
                                      <p:cBhvr>
                                        <p:cTn id="6" fill="hold"/>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iterate>
                                    <p:tmAbs val="0"/>
                                  </p:iterate>
                                  <p:childTnLst>
                                    <p:set>
                                      <p:cBhvr>
                                        <p:cTn id="12" fill="hold"/>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p:tmAbs val="0"/>
                                  </p:iterate>
                                  <p:childTnLst>
                                    <p:set>
                                      <p:cBhvr>
                                        <p:cTn id="17" fill="hold"/>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p:tmAbs val="0"/>
                                  </p:iterate>
                                  <p:childTnLst>
                                    <p:set>
                                      <p:cBhvr>
                                        <p:cTn id="22" fill="hold"/>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p:tmAbs val="0"/>
                                  </p:iterate>
                                  <p:childTnLst>
                                    <p:set>
                                      <p:cBhvr>
                                        <p:cTn id="27" fill="hold"/>
                                        <p:tgtEl>
                                          <p:spTgt spid="13"/>
                                        </p:tgtEl>
                                        <p:attrNameLst>
                                          <p:attrName>style.visibility</p:attrName>
                                        </p:attrNameLst>
                                      </p:cBhvr>
                                      <p:to>
                                        <p:strVal val="visible"/>
                                      </p:to>
                                    </p:set>
                                    <p:animEffect transition="in" filter="wipe(left)">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10" grpId="0" animBg="1" advAuto="0"/>
      <p:bldP spid="11" grpId="0" animBg="1" advAuto="0"/>
      <p:bldP spid="12" grpId="0" animBg="1" advAuto="0"/>
      <p:bldP spid="13"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2200" dirty="0" smtClean="0"/>
              <a:t>Reflecting on this </a:t>
            </a:r>
            <a:r>
              <a:rPr lang="en-AU" sz="2200" dirty="0"/>
              <a:t>session – DoE </a:t>
            </a:r>
            <a:r>
              <a:rPr lang="en-AU" sz="2200" dirty="0" smtClean="0"/>
              <a:t>email policy and procedures</a:t>
            </a:r>
            <a:endParaRPr lang="en-AU" sz="2200" dirty="0">
              <a:latin typeface="+mn-lt"/>
            </a:endParaRPr>
          </a:p>
        </p:txBody>
      </p:sp>
      <p:sp>
        <p:nvSpPr>
          <p:cNvPr id="11" name="TextBox 10"/>
          <p:cNvSpPr txBox="1"/>
          <p:nvPr/>
        </p:nvSpPr>
        <p:spPr>
          <a:xfrm>
            <a:off x="395536" y="1009856"/>
            <a:ext cx="4320480" cy="707886"/>
          </a:xfrm>
          <a:prstGeom prst="rect">
            <a:avLst/>
          </a:prstGeom>
          <a:noFill/>
        </p:spPr>
        <p:txBody>
          <a:bodyPr wrap="square" rtlCol="0">
            <a:spAutoFit/>
          </a:bodyPr>
          <a:lstStyle/>
          <a:p>
            <a:pPr indent="1588"/>
            <a:r>
              <a:rPr lang="en-AU" sz="2000" dirty="0" smtClean="0">
                <a:solidFill>
                  <a:schemeClr val="bg1"/>
                </a:solidFill>
                <a:latin typeface="+mj-lt"/>
              </a:rPr>
              <a:t>Has this session given you an understanding of:</a:t>
            </a:r>
            <a:endParaRPr lang="en-AU" dirty="0">
              <a:solidFill>
                <a:schemeClr val="bg1"/>
              </a:solidFill>
            </a:endParaRPr>
          </a:p>
        </p:txBody>
      </p:sp>
      <p:sp>
        <p:nvSpPr>
          <p:cNvPr id="18" name="Rectangle 17"/>
          <p:cNvSpPr/>
          <p:nvPr/>
        </p:nvSpPr>
        <p:spPr>
          <a:xfrm>
            <a:off x="395535" y="1851670"/>
            <a:ext cx="5401377" cy="2592288"/>
          </a:xfrm>
          <a:prstGeom prst="rect">
            <a:avLst/>
          </a:prstGeom>
          <a:solidFill>
            <a:schemeClr val="bg1"/>
          </a:solidFill>
        </p:spPr>
        <p:txBody>
          <a:bodyPr lIns="144000" tIns="144000" rIns="144000" bIns="144000" anchor="ctr">
            <a:noAutofit/>
          </a:bodyPr>
          <a:lstStyle/>
          <a:p>
            <a:pPr marL="285750" indent="-285750">
              <a:spcBef>
                <a:spcPts val="1200"/>
              </a:spcBef>
              <a:buFont typeface="Arial" panose="020B0604020202020204" pitchFamily="34" charset="0"/>
              <a:buChar char="•"/>
            </a:pPr>
            <a:r>
              <a:rPr lang="en-AU" dirty="0">
                <a:solidFill>
                  <a:schemeClr val="tx2"/>
                </a:solidFill>
              </a:rPr>
              <a:t>p</a:t>
            </a:r>
            <a:r>
              <a:rPr lang="en-AU" dirty="0" smtClean="0">
                <a:solidFill>
                  <a:schemeClr val="tx2"/>
                </a:solidFill>
              </a:rPr>
              <a:t>olicy and protocols when using the DoE email system</a:t>
            </a:r>
          </a:p>
          <a:p>
            <a:pPr marL="285750" indent="-285750">
              <a:buFont typeface="Arial" panose="020B0604020202020204" pitchFamily="34" charset="0"/>
              <a:buChar char="•"/>
            </a:pPr>
            <a:r>
              <a:rPr lang="en-AU" dirty="0">
                <a:solidFill>
                  <a:schemeClr val="tx2"/>
                </a:solidFill>
              </a:rPr>
              <a:t>understand how to apply policy and protocols when dealing with school </a:t>
            </a:r>
            <a:r>
              <a:rPr lang="en-AU" dirty="0" smtClean="0">
                <a:solidFill>
                  <a:schemeClr val="tx2"/>
                </a:solidFill>
              </a:rPr>
              <a:t>emails?</a:t>
            </a:r>
            <a:endParaRPr lang="en-AU" dirty="0">
              <a:solidFill>
                <a:schemeClr val="tx2"/>
              </a:solidFill>
            </a:endParaRPr>
          </a:p>
        </p:txBody>
      </p:sp>
      <p:sp>
        <p:nvSpPr>
          <p:cNvPr id="4" name="Footer Placeholder 3"/>
          <p:cNvSpPr>
            <a:spLocks noGrp="1"/>
          </p:cNvSpPr>
          <p:nvPr>
            <p:ph type="ftr" sz="quarter" idx="11"/>
          </p:nvPr>
        </p:nvSpPr>
        <p:spPr>
          <a:xfrm>
            <a:off x="410198" y="4666174"/>
            <a:ext cx="7056784"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5" name="Slide Number Placeholder 4"/>
          <p:cNvSpPr>
            <a:spLocks noGrp="1"/>
          </p:cNvSpPr>
          <p:nvPr>
            <p:ph type="sldNum" sz="quarter" idx="12"/>
          </p:nvPr>
        </p:nvSpPr>
        <p:spPr>
          <a:xfrm>
            <a:off x="8060497" y="4666174"/>
            <a:ext cx="648072" cy="273844"/>
          </a:xfrm>
        </p:spPr>
        <p:txBody>
          <a:bodyPr/>
          <a:lstStyle/>
          <a:p>
            <a:r>
              <a:rPr lang="en-AU" dirty="0" smtClean="0"/>
              <a:t>Slide </a:t>
            </a:r>
            <a:fld id="{4A2A1DA9-8CAF-4BCA-B496-545B076AED2D}" type="slidenum">
              <a:rPr lang="en-AU" smtClean="0"/>
              <a:pPr/>
              <a:t>19</a:t>
            </a:fld>
            <a:endParaRPr lang="en-AU" dirty="0"/>
          </a:p>
        </p:txBody>
      </p:sp>
      <p:pic>
        <p:nvPicPr>
          <p:cNvPr id="9" name="session.png" descr="Triangle pointing towards text"/>
          <p:cNvPicPr>
            <a:picLocks noChangeAspect="1"/>
          </p:cNvPicPr>
          <p:nvPr/>
        </p:nvPicPr>
        <p:blipFill>
          <a:blip r:embed="rId3">
            <a:extLst/>
          </a:blip>
          <a:stretch>
            <a:fillRect/>
          </a:stretch>
        </p:blipFill>
        <p:spPr>
          <a:xfrm rot="18147255">
            <a:off x="6577161" y="1419622"/>
            <a:ext cx="2493213" cy="2771612"/>
          </a:xfrm>
          <a:prstGeom prst="rect">
            <a:avLst/>
          </a:prstGeom>
          <a:ln w="12700">
            <a:miter lim="400000"/>
          </a:ln>
        </p:spPr>
      </p:pic>
    </p:spTree>
    <p:extLst>
      <p:ext uri="{BB962C8B-B14F-4D97-AF65-F5344CB8AC3E}">
        <p14:creationId xmlns:p14="http://schemas.microsoft.com/office/powerpoint/2010/main" val="2868132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Structure of the module</a:t>
            </a:r>
            <a:endParaRPr lang="en-AU" dirty="0"/>
          </a:p>
        </p:txBody>
      </p:sp>
      <p:sp>
        <p:nvSpPr>
          <p:cNvPr id="3" name="Content Placeholder 2"/>
          <p:cNvSpPr>
            <a:spLocks noGrp="1"/>
          </p:cNvSpPr>
          <p:nvPr>
            <p:ph idx="1"/>
          </p:nvPr>
        </p:nvSpPr>
        <p:spPr/>
        <p:txBody>
          <a:bodyPr>
            <a:normAutofit/>
          </a:bodyPr>
          <a:lstStyle/>
          <a:p>
            <a:r>
              <a:rPr lang="en-US" sz="1200" dirty="0"/>
              <a:t>This module contains </a:t>
            </a:r>
            <a:r>
              <a:rPr lang="en-US" sz="1200" dirty="0" smtClean="0"/>
              <a:t>3 </a:t>
            </a:r>
            <a:r>
              <a:rPr lang="en-US" sz="1200" dirty="0"/>
              <a:t>sessions and has a total delivery time </a:t>
            </a:r>
            <a:r>
              <a:rPr lang="en-US" sz="1200" dirty="0" smtClean="0"/>
              <a:t>of 2 hours </a:t>
            </a:r>
            <a:r>
              <a:rPr lang="en-US" sz="1200" smtClean="0"/>
              <a:t>15 minutes. </a:t>
            </a:r>
            <a:r>
              <a:rPr lang="en-US" sz="1200" dirty="0"/>
              <a:t>Resources for this module include:</a:t>
            </a:r>
            <a:endParaRPr lang="en-AU" sz="1200" dirty="0"/>
          </a:p>
          <a:p>
            <a:pPr marL="266700" lvl="0" indent="-171450">
              <a:buFont typeface="Arial" panose="020B0604020202020204" pitchFamily="34" charset="0"/>
              <a:buChar char="•"/>
            </a:pPr>
            <a:r>
              <a:rPr lang="en-US" sz="1200" dirty="0"/>
              <a:t>PowerPoint presentation </a:t>
            </a:r>
            <a:r>
              <a:rPr lang="en-US" sz="1200" dirty="0" smtClean="0"/>
              <a:t>session</a:t>
            </a:r>
          </a:p>
          <a:p>
            <a:pPr marL="628650"/>
            <a:r>
              <a:rPr lang="en-US" sz="1200" dirty="0"/>
              <a:t>Session 1 – DoE email </a:t>
            </a:r>
            <a:r>
              <a:rPr lang="en-US" sz="1200" dirty="0" smtClean="0"/>
              <a:t>policy and </a:t>
            </a:r>
            <a:r>
              <a:rPr lang="en-US" sz="1200" dirty="0"/>
              <a:t>procedures – </a:t>
            </a:r>
            <a:r>
              <a:rPr lang="en-US" sz="1200" dirty="0" smtClean="0"/>
              <a:t>55 </a:t>
            </a:r>
            <a:r>
              <a:rPr lang="en-US" sz="1200" dirty="0"/>
              <a:t>minutes </a:t>
            </a:r>
            <a:endParaRPr lang="en-AU" sz="1200" dirty="0"/>
          </a:p>
          <a:p>
            <a:pPr marL="628650"/>
            <a:r>
              <a:rPr lang="en-US" sz="1200" dirty="0"/>
              <a:t>Session 2 – Storing school emails – </a:t>
            </a:r>
            <a:r>
              <a:rPr lang="en-US" sz="1200" dirty="0" smtClean="0"/>
              <a:t>45 </a:t>
            </a:r>
            <a:r>
              <a:rPr lang="en-US" sz="1200" dirty="0"/>
              <a:t>minutes</a:t>
            </a:r>
            <a:endParaRPr lang="en-AU" sz="1200" dirty="0"/>
          </a:p>
          <a:p>
            <a:pPr marL="628650"/>
            <a:r>
              <a:rPr lang="en-US" sz="1200" dirty="0"/>
              <a:t>Session 3 – Structuring emails – </a:t>
            </a:r>
            <a:r>
              <a:rPr lang="en-US" sz="1200" dirty="0" smtClean="0"/>
              <a:t>35 </a:t>
            </a:r>
            <a:r>
              <a:rPr lang="en-US" sz="1200" dirty="0"/>
              <a:t>minutes</a:t>
            </a:r>
            <a:endParaRPr lang="en-AU" sz="1200" dirty="0"/>
          </a:p>
          <a:p>
            <a:pPr marL="266700" lvl="0" indent="-171450">
              <a:buFont typeface="Arial" panose="020B0604020202020204" pitchFamily="34" charset="0"/>
              <a:buChar char="•"/>
            </a:pPr>
            <a:r>
              <a:rPr lang="en-US" sz="1200" dirty="0"/>
              <a:t>p</a:t>
            </a:r>
            <a:r>
              <a:rPr lang="en-US" sz="1200" dirty="0" smtClean="0"/>
              <a:t>resenter </a:t>
            </a:r>
            <a:r>
              <a:rPr lang="en-US" sz="1200" dirty="0"/>
              <a:t>notes with pre-reading and guidelines to successfully deliver sessions</a:t>
            </a:r>
            <a:endParaRPr lang="en-AU" sz="1200" dirty="0"/>
          </a:p>
          <a:p>
            <a:pPr marL="266700" indent="-171450">
              <a:buFont typeface="Arial" panose="020B0604020202020204" pitchFamily="34" charset="0"/>
              <a:buChar char="•"/>
            </a:pPr>
            <a:r>
              <a:rPr lang="en-US" sz="1200" dirty="0"/>
              <a:t>h</a:t>
            </a:r>
            <a:r>
              <a:rPr lang="en-US" sz="1200" dirty="0" smtClean="0"/>
              <a:t>andouts </a:t>
            </a:r>
            <a:r>
              <a:rPr lang="en-US" sz="1200" dirty="0"/>
              <a:t>and activities</a:t>
            </a:r>
            <a:endParaRPr lang="en-AU" sz="1200" dirty="0"/>
          </a:p>
        </p:txBody>
      </p:sp>
      <p:sp>
        <p:nvSpPr>
          <p:cNvPr id="7" name="Content Placeholder 2"/>
          <p:cNvSpPr txBox="1">
            <a:spLocks/>
          </p:cNvSpPr>
          <p:nvPr/>
        </p:nvSpPr>
        <p:spPr>
          <a:xfrm>
            <a:off x="6581328" y="627534"/>
            <a:ext cx="2232248" cy="3531839"/>
          </a:xfrm>
          <a:prstGeom prst="rect">
            <a:avLst/>
          </a:prstGeom>
        </p:spPr>
        <p:txBody>
          <a:bodyPr vert="horz" lIns="0" tIns="45720" rIns="91440" bIns="45720" rtlCol="0">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b="1" dirty="0" smtClean="0">
                <a:solidFill>
                  <a:schemeClr val="bg1"/>
                </a:solidFill>
              </a:rPr>
              <a:t>Purpose</a:t>
            </a:r>
            <a:endParaRPr lang="en-AU" sz="1800" b="1" dirty="0" smtClean="0">
              <a:solidFill>
                <a:schemeClr val="bg1"/>
              </a:solidFill>
            </a:endParaRPr>
          </a:p>
          <a:p>
            <a:r>
              <a:rPr lang="en-US" sz="1800" dirty="0" smtClean="0">
                <a:solidFill>
                  <a:schemeClr val="bg1"/>
                </a:solidFill>
              </a:rPr>
              <a:t>This module is one of a series of modules which have been developed to support the implementation of the Excellence in School Administration Framework</a:t>
            </a:r>
            <a:endParaRPr lang="en-AU" sz="1800" dirty="0">
              <a:solidFill>
                <a:schemeClr val="bg1"/>
              </a:solidFill>
            </a:endParaRPr>
          </a:p>
        </p:txBody>
      </p:sp>
      <p:sp>
        <p:nvSpPr>
          <p:cNvPr id="5" name="Footer Placeholder 4"/>
          <p:cNvSpPr>
            <a:spLocks noGrp="1"/>
          </p:cNvSpPr>
          <p:nvPr>
            <p:ph type="ftr" sz="quarter" idx="11"/>
          </p:nvPr>
        </p:nvSpPr>
        <p:spPr>
          <a:xfrm>
            <a:off x="395536" y="4718422"/>
            <a:ext cx="7776864"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8388424" y="4730891"/>
            <a:ext cx="504056" cy="273844"/>
          </a:xfrm>
        </p:spPr>
        <p:txBody>
          <a:bodyPr/>
          <a:lstStyle/>
          <a:p>
            <a:r>
              <a:rPr lang="en-AU" dirty="0" smtClean="0">
                <a:solidFill>
                  <a:schemeClr val="bg1"/>
                </a:solidFill>
              </a:rPr>
              <a:t>Slide </a:t>
            </a:r>
            <a:fld id="{4A2A1DA9-8CAF-4BCA-B496-545B076AED2D}" type="slidenum">
              <a:rPr lang="en-AU" smtClean="0">
                <a:solidFill>
                  <a:schemeClr val="bg1"/>
                </a:solidFill>
              </a:rPr>
              <a:pPr/>
              <a:t>2</a:t>
            </a:fld>
            <a:endParaRPr lang="en-AU" dirty="0">
              <a:solidFill>
                <a:schemeClr val="bg1"/>
              </a:solidFill>
            </a:endParaRPr>
          </a:p>
        </p:txBody>
      </p:sp>
    </p:spTree>
    <p:extLst>
      <p:ext uri="{BB962C8B-B14F-4D97-AF65-F5344CB8AC3E}">
        <p14:creationId xmlns:p14="http://schemas.microsoft.com/office/powerpoint/2010/main" val="1259629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195486"/>
            <a:ext cx="8280920" cy="432048"/>
          </a:xfrm>
        </p:spPr>
        <p:txBody>
          <a:bodyPr/>
          <a:lstStyle/>
          <a:p>
            <a:r>
              <a:rPr lang="en-AU" dirty="0" err="1" smtClean="0"/>
              <a:t>Esa</a:t>
            </a:r>
            <a:r>
              <a:rPr lang="en-AU" dirty="0" smtClean="0"/>
              <a:t> relationship modules</a:t>
            </a:r>
            <a:endParaRPr lang="en-AU" dirty="0">
              <a:latin typeface="+mn-lt"/>
            </a:endParaRPr>
          </a:p>
        </p:txBody>
      </p:sp>
      <p:sp>
        <p:nvSpPr>
          <p:cNvPr id="7" name="TextBox 6"/>
          <p:cNvSpPr txBox="1"/>
          <p:nvPr/>
        </p:nvSpPr>
        <p:spPr>
          <a:xfrm>
            <a:off x="4941635" y="240706"/>
            <a:ext cx="3960440" cy="246221"/>
          </a:xfrm>
          <a:prstGeom prst="rect">
            <a:avLst/>
          </a:prstGeom>
          <a:noFill/>
        </p:spPr>
        <p:txBody>
          <a:bodyPr wrap="square" rtlCol="0">
            <a:spAutoFit/>
          </a:bodyPr>
          <a:lstStyle/>
          <a:p>
            <a:r>
              <a:rPr lang="en-AU" sz="1000" dirty="0" smtClean="0">
                <a:hlinkClick r:id="rId3"/>
              </a:rPr>
              <a:t>Click here for the Professional learning website</a:t>
            </a:r>
            <a:endParaRPr lang="en-AU" sz="1000" dirty="0"/>
          </a:p>
        </p:txBody>
      </p:sp>
      <p:graphicFrame>
        <p:nvGraphicFramePr>
          <p:cNvPr id="9" name="Table 8"/>
          <p:cNvGraphicFramePr>
            <a:graphicFrameLocks noGrp="1"/>
          </p:cNvGraphicFramePr>
          <p:nvPr>
            <p:extLst>
              <p:ext uri="{D42A27DB-BD31-4B8C-83A1-F6EECF244321}">
                <p14:modId xmlns:p14="http://schemas.microsoft.com/office/powerpoint/2010/main" val="520907865"/>
              </p:ext>
            </p:extLst>
          </p:nvPr>
        </p:nvGraphicFramePr>
        <p:xfrm>
          <a:off x="395536" y="667930"/>
          <a:ext cx="8424937" cy="4068000"/>
        </p:xfrm>
        <a:graphic>
          <a:graphicData uri="http://schemas.openxmlformats.org/drawingml/2006/table">
            <a:tbl>
              <a:tblPr bandRow="1">
                <a:tableStyleId>{2D5ABB26-0587-4C30-8999-92F81FD0307C}</a:tableStyleId>
              </a:tblPr>
              <a:tblGrid>
                <a:gridCol w="792088">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38260">
                  <a:extLst>
                    <a:ext uri="{9D8B030D-6E8A-4147-A177-3AD203B41FA5}">
                      <a16:colId xmlns:a16="http://schemas.microsoft.com/office/drawing/2014/main" val="20002"/>
                    </a:ext>
                  </a:extLst>
                </a:gridCol>
                <a:gridCol w="2214070">
                  <a:extLst>
                    <a:ext uri="{9D8B030D-6E8A-4147-A177-3AD203B41FA5}">
                      <a16:colId xmlns:a16="http://schemas.microsoft.com/office/drawing/2014/main" val="20003"/>
                    </a:ext>
                  </a:extLst>
                </a:gridCol>
                <a:gridCol w="2088232">
                  <a:extLst>
                    <a:ext uri="{9D8B030D-6E8A-4147-A177-3AD203B41FA5}">
                      <a16:colId xmlns:a16="http://schemas.microsoft.com/office/drawing/2014/main" val="20004"/>
                    </a:ext>
                  </a:extLst>
                </a:gridCol>
                <a:gridCol w="2016223">
                  <a:extLst>
                    <a:ext uri="{9D8B030D-6E8A-4147-A177-3AD203B41FA5}">
                      <a16:colId xmlns:a16="http://schemas.microsoft.com/office/drawing/2014/main" val="20005"/>
                    </a:ext>
                  </a:extLst>
                </a:gridCol>
              </a:tblGrid>
              <a:tr h="332841">
                <a:tc gridSpan="3">
                  <a:txBody>
                    <a:bodyPr/>
                    <a:lstStyle/>
                    <a:p>
                      <a:pPr algn="ctr"/>
                      <a:r>
                        <a:rPr lang="en-AU" sz="1200" b="1" dirty="0" smtClean="0">
                          <a:solidFill>
                            <a:schemeClr val="bg1"/>
                          </a:solidFill>
                        </a:rPr>
                        <a:t>1.1 Oral communication</a:t>
                      </a:r>
                      <a:endParaRPr lang="en-AU" sz="1200" b="1" dirty="0">
                        <a:solidFill>
                          <a:schemeClr val="bg1"/>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bg1"/>
                          </a:solidFill>
                        </a:rPr>
                        <a:t>1.2 Written communication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bg1"/>
                          </a:solidFill>
                        </a:rPr>
                        <a:t>1.3 Building relationships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accent5"/>
                    </a:solidFill>
                  </a:tcPr>
                </a:tc>
                <a:tc>
                  <a:txBody>
                    <a:bodyPr/>
                    <a:lstStyle/>
                    <a:p>
                      <a:pPr algn="ctr"/>
                      <a:r>
                        <a:rPr lang="en-AU" sz="1200" b="1" dirty="0" smtClean="0">
                          <a:solidFill>
                            <a:schemeClr val="bg1"/>
                          </a:solidFill>
                        </a:rPr>
                        <a:t>1.4 Teamwork</a:t>
                      </a:r>
                      <a:endParaRPr lang="en-AU" sz="1200" b="1" dirty="0">
                        <a:solidFill>
                          <a:schemeClr val="bg1"/>
                        </a:solidFill>
                      </a:endParaRPr>
                    </a:p>
                  </a:txBody>
                  <a:tcPr anchor="ctr">
                    <a:lnL w="19050" cap="flat" cmpd="sng" algn="ctr">
                      <a:solidFill>
                        <a:schemeClr val="bg1"/>
                      </a:solidFill>
                      <a:prstDash val="solid"/>
                      <a:round/>
                      <a:headEnd type="none" w="med" len="med"/>
                      <a:tailEnd type="none" w="med" len="med"/>
                    </a:lnL>
                    <a:lnR w="190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0"/>
                  </a:ext>
                </a:extLst>
              </a:tr>
              <a:tr h="26337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Face-to-face communication</a:t>
                      </a:r>
                      <a:endParaRPr lang="en-AU" sz="1050" b="1" dirty="0" smtClean="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Communication guidelines</a:t>
                      </a:r>
                      <a:endParaRPr lang="en-AU" sz="1050" b="1"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Students as customers</a:t>
                      </a:r>
                      <a:endParaRPr lang="en-AU" sz="1050" b="1"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algn="ctr"/>
                      <a:r>
                        <a:rPr lang="en-AU" sz="1050" dirty="0" smtClean="0"/>
                        <a:t>Keeping staff informed</a:t>
                      </a:r>
                      <a:endParaRPr lang="en-AU" sz="1050" b="1"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27135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1. Quality communication</a:t>
                      </a:r>
                      <a:endParaRPr lang="en-AU" sz="100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hMerge="1">
                  <a:txBody>
                    <a:bodyPr/>
                    <a:lstStyle/>
                    <a:p>
                      <a:endParaRPr lang="en-AU"/>
                    </a:p>
                  </a:txBody>
                  <a:tcPr/>
                </a:tc>
                <a:tc h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t>1. DoE style</a:t>
                      </a:r>
                      <a:r>
                        <a:rPr lang="en-AU" sz="1100" baseline="0" dirty="0" smtClean="0"/>
                        <a:t> guide</a:t>
                      </a:r>
                      <a:endParaRPr lang="en-AU" sz="110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r>
                        <a:rPr lang="en-AU" sz="1000" dirty="0" smtClean="0"/>
                        <a:t>1. Supporting students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r>
                        <a:rPr lang="en-AU" sz="1000" dirty="0" smtClean="0"/>
                        <a:t>1. Keeping</a:t>
                      </a:r>
                      <a:r>
                        <a:rPr lang="en-AU" sz="1000" baseline="0" dirty="0" smtClean="0"/>
                        <a:t> staff informed</a:t>
                      </a:r>
                      <a:endParaRPr lang="en-AU" sz="1000"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2"/>
                  </a:ext>
                </a:extLst>
              </a:tr>
              <a:tr h="26337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2. Create</a:t>
                      </a:r>
                      <a:r>
                        <a:rPr lang="en-AU" sz="1000" baseline="0" dirty="0" smtClean="0"/>
                        <a:t> a positive image</a:t>
                      </a:r>
                      <a:endParaRPr lang="en-AU" sz="100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hMerge="1">
                  <a:txBody>
                    <a:bodyPr/>
                    <a:lstStyle/>
                    <a:p>
                      <a:endParaRPr lang="en-AU"/>
                    </a:p>
                  </a:txBody>
                  <a:tcPr/>
                </a:tc>
                <a:tc h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50" dirty="0" smtClean="0"/>
                        <a:t>2. Written communication</a:t>
                      </a:r>
                      <a:endParaRPr lang="en-AU" sz="105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r>
                        <a:rPr lang="en-AU" sz="1000" dirty="0" smtClean="0"/>
                        <a:t>2. Student wellbeing</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endParaRPr lang="en-AU" sz="105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3"/>
                  </a:ext>
                </a:extLst>
              </a:tr>
              <a:tr h="43098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50" dirty="0" smtClean="0"/>
                        <a:t>3. Develop a customer service</a:t>
                      </a:r>
                      <a:r>
                        <a:rPr lang="en-AU" sz="1050" baseline="0" dirty="0" smtClean="0"/>
                        <a:t> statement</a:t>
                      </a:r>
                      <a:endParaRPr lang="en-AU" sz="1050" dirty="0" smtClean="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no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Digital content - email</a:t>
                      </a:r>
                      <a:endParaRPr lang="en-AU" sz="1050" b="1" dirty="0" smtClean="0">
                        <a:solidFill>
                          <a:schemeClr val="tx1">
                            <a:lumMod val="75000"/>
                            <a:lumOff val="25000"/>
                          </a:schemeClr>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Connecting with customers</a:t>
                      </a:r>
                      <a:endParaRPr lang="en-AU" sz="1050" b="1" dirty="0" smtClean="0">
                        <a:solidFill>
                          <a:schemeClr val="tx1">
                            <a:lumMod val="75000"/>
                            <a:lumOff val="25000"/>
                          </a:schemeClr>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endParaRPr lang="en-AU" sz="1100" b="1"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4"/>
                  </a:ext>
                </a:extLst>
              </a:tr>
              <a:tr h="478867">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50" dirty="0" smtClean="0"/>
                        <a:t>Telephone communication</a:t>
                      </a:r>
                      <a:endParaRPr lang="en-AU" sz="1050" b="1" dirty="0" smtClean="0"/>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hMerge="1">
                  <a:txBody>
                    <a:bodyPr/>
                    <a:lstStyle/>
                    <a:p>
                      <a:endParaRPr lang="en-AU"/>
                    </a:p>
                  </a:txBody>
                  <a:tcPr/>
                </a:tc>
                <a:tc hMerge="1">
                  <a:txBody>
                    <a:bodyPr/>
                    <a:lstStyle/>
                    <a:p>
                      <a:endParaRPr lang="en-AU"/>
                    </a:p>
                  </a:txBody>
                  <a:tcPr/>
                </a:tc>
                <a:tc>
                  <a:txBody>
                    <a:bodyPr/>
                    <a:lstStyle/>
                    <a:p>
                      <a:r>
                        <a:rPr lang="en-AU" sz="1000" dirty="0" smtClean="0"/>
                        <a:t>1. DoE email policy</a:t>
                      </a:r>
                      <a:r>
                        <a:rPr lang="en-AU" sz="1000" baseline="0" dirty="0" smtClean="0"/>
                        <a:t> and procedures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r>
                        <a:rPr lang="en-AU" sz="1000" dirty="0" smtClean="0"/>
                        <a:t>1. Cultural diversity</a:t>
                      </a:r>
                      <a:endParaRPr lang="en-AU" sz="100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200" b="1" dirty="0" smtClean="0">
                          <a:solidFill>
                            <a:schemeClr val="bg1"/>
                          </a:solidFill>
                        </a:rPr>
                        <a:t>1.5 Promoting the school and its vision</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solidFill>
                      <a:schemeClr val="accent5"/>
                    </a:solidFill>
                  </a:tcPr>
                </a:tc>
                <a:extLst>
                  <a:ext uri="{0D108BD9-81ED-4DB2-BD59-A6C34878D82A}">
                    <a16:rowId xmlns:a16="http://schemas.microsoft.com/office/drawing/2014/main" val="10005"/>
                  </a:ext>
                </a:extLst>
              </a:tr>
              <a:tr h="430980">
                <a:tc gridSpan="3">
                  <a:txBody>
                    <a:bodyPr/>
                    <a:lstStyle/>
                    <a:p>
                      <a:pPr algn="l"/>
                      <a:r>
                        <a:rPr lang="en-AU" sz="1000" dirty="0" smtClean="0"/>
                        <a:t>1. Telephone communication</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hMerge="1">
                  <a:txBody>
                    <a:bodyPr/>
                    <a:lstStyle/>
                    <a:p>
                      <a:endParaRPr lang="en-AU"/>
                    </a:p>
                  </a:txBody>
                  <a:tcPr/>
                </a:tc>
                <a:tc hMerge="1">
                  <a:txBody>
                    <a:bodyPr/>
                    <a:lstStyle/>
                    <a:p>
                      <a:endParaRPr lang="en-AU"/>
                    </a:p>
                  </a:txBody>
                  <a:tcPr/>
                </a:tc>
                <a:tc>
                  <a:txBody>
                    <a:bodyPr/>
                    <a:lstStyle/>
                    <a:p>
                      <a:r>
                        <a:rPr lang="en-AU" sz="1000" dirty="0" smtClean="0"/>
                        <a:t>2.</a:t>
                      </a:r>
                      <a:r>
                        <a:rPr lang="en-AU" sz="1000" baseline="0" dirty="0" smtClean="0"/>
                        <a:t> Storing school emails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2. Aboriginal &amp; Torres Strait Islander customers</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a:txBody>
                    <a:bodyPr/>
                    <a:lstStyle/>
                    <a:p>
                      <a:pPr algn="ctr"/>
                      <a:r>
                        <a:rPr lang="en-AU" sz="1050" dirty="0" smtClean="0"/>
                        <a:t>School plan and school culture</a:t>
                      </a:r>
                      <a:endParaRPr lang="en-AU" sz="1050" b="1" dirty="0">
                        <a:solidFill>
                          <a:schemeClr val="tx1"/>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6"/>
                  </a:ext>
                </a:extLst>
              </a:tr>
              <a:tr h="415019">
                <a:tc gridSpan="3">
                  <a:txBody>
                    <a:bodyPr/>
                    <a:lstStyle/>
                    <a:p>
                      <a:pPr algn="l"/>
                      <a:r>
                        <a:rPr lang="en-AU" sz="1000" dirty="0" smtClean="0"/>
                        <a:t>2. Telephone communication</a:t>
                      </a:r>
                      <a:r>
                        <a:rPr lang="en-AU" sz="1000" baseline="0" dirty="0" smtClean="0"/>
                        <a:t> procedures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a:txBody>
                    <a:bodyPr/>
                    <a:lstStyle/>
                    <a:p>
                      <a:r>
                        <a:rPr lang="en-AU" sz="1000" dirty="0" smtClean="0"/>
                        <a:t>3. Structuring emails</a:t>
                      </a:r>
                      <a:endParaRPr lang="en-AU" sz="1000" dirty="0">
                        <a:solidFill>
                          <a:schemeClr val="tx1">
                            <a:lumMod val="75000"/>
                            <a:lumOff val="25000"/>
                          </a:schemeClr>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3. Welcoming customers</a:t>
                      </a:r>
                      <a:r>
                        <a:rPr lang="en-AU" sz="1000" baseline="0" dirty="0" smtClean="0"/>
                        <a:t> with disability</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1. School plan and school culture</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7"/>
                  </a:ext>
                </a:extLst>
              </a:tr>
              <a:tr h="415019">
                <a:tc gridSpan="3">
                  <a:txBody>
                    <a:bodyPr/>
                    <a:lstStyle/>
                    <a:p>
                      <a:pPr algn="ctr"/>
                      <a:r>
                        <a:rPr lang="en-AU" sz="1000" b="1" dirty="0" smtClean="0">
                          <a:solidFill>
                            <a:schemeClr val="tx1">
                              <a:lumMod val="75000"/>
                              <a:lumOff val="25000"/>
                            </a:schemeClr>
                          </a:solidFill>
                        </a:rPr>
                        <a:t>Key to modules</a:t>
                      </a:r>
                      <a:r>
                        <a:rPr lang="en-AU" sz="1000" b="1" baseline="0" dirty="0" smtClean="0">
                          <a:solidFill>
                            <a:schemeClr val="tx1">
                              <a:lumMod val="75000"/>
                              <a:lumOff val="25000"/>
                            </a:schemeClr>
                          </a:solidFill>
                        </a:rPr>
                        <a:t> table</a:t>
                      </a:r>
                      <a:endParaRPr lang="en-AU" sz="1000" b="1" dirty="0">
                        <a:solidFill>
                          <a:schemeClr val="tx1">
                            <a:lumMod val="75000"/>
                            <a:lumOff val="25000"/>
                          </a:schemeClr>
                        </a:solidFill>
                      </a:endParaRPr>
                    </a:p>
                  </a:txBody>
                  <a:tcPr anchor="b">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hMerge="1">
                  <a:txBody>
                    <a:bodyPr/>
                    <a:lstStyle/>
                    <a:p>
                      <a:endParaRPr lang="en-AU"/>
                    </a:p>
                  </a:txBody>
                  <a:tcPr/>
                </a:tc>
                <a:tc hMerge="1">
                  <a:txBody>
                    <a:bodyPr/>
                    <a:lstStyle/>
                    <a:p>
                      <a:endParaRPr lang="en-AU"/>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smtClean="0"/>
                        <a:t>Digital content - website</a:t>
                      </a:r>
                      <a:endParaRPr lang="en-AU" sz="1000" b="1" dirty="0" smtClean="0">
                        <a:solidFill>
                          <a:schemeClr val="tx1"/>
                        </a:solidFill>
                      </a:endParaRPr>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4. Customer complaints – role of</a:t>
                      </a:r>
                      <a:r>
                        <a:rPr lang="en-AU" sz="1000" baseline="0" dirty="0" smtClean="0"/>
                        <a:t> SAS staff</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endParaRPr lang="en-AU"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8"/>
                  </a:ext>
                </a:extLst>
              </a:tr>
              <a:tr h="383092">
                <a:tc>
                  <a:txBody>
                    <a:bodyPr/>
                    <a:lstStyle/>
                    <a:p>
                      <a:pPr algn="ctr"/>
                      <a:r>
                        <a:rPr lang="en-AU" sz="800" b="1" dirty="0" smtClean="0">
                          <a:solidFill>
                            <a:schemeClr val="bg1"/>
                          </a:solidFill>
                        </a:rPr>
                        <a:t>Framework</a:t>
                      </a:r>
                      <a:r>
                        <a:rPr lang="en-AU" sz="800" b="1" baseline="0" dirty="0" smtClean="0">
                          <a:solidFill>
                            <a:schemeClr val="bg1"/>
                          </a:solidFill>
                        </a:rPr>
                        <a:t> focus area</a:t>
                      </a:r>
                      <a:endParaRPr lang="en-AU" sz="800" b="1" dirty="0">
                        <a:solidFill>
                          <a:schemeClr val="bg1"/>
                        </a:solidFill>
                      </a:endParaRPr>
                    </a:p>
                  </a:txBody>
                  <a:tcPr>
                    <a:lnL w="19050" cap="flat" cmpd="sng" algn="ctr">
                      <a:solidFill>
                        <a:schemeClr val="accent5"/>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5"/>
                    </a:solidFill>
                  </a:tcPr>
                </a:tc>
                <a:tc>
                  <a:txBody>
                    <a:bodyPr/>
                    <a:lstStyle/>
                    <a:p>
                      <a:pPr algn="ctr"/>
                      <a:r>
                        <a:rPr lang="en-AU" sz="800" baseline="0" dirty="0" smtClean="0">
                          <a:solidFill>
                            <a:schemeClr val="tx1">
                              <a:lumMod val="75000"/>
                              <a:lumOff val="25000"/>
                            </a:schemeClr>
                          </a:solidFill>
                        </a:rPr>
                        <a:t>Name of module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a:r>
                        <a:rPr lang="en-AU" sz="800" dirty="0" smtClean="0"/>
                        <a:t>Name</a:t>
                      </a:r>
                      <a:r>
                        <a:rPr lang="en-AU" sz="800" baseline="0" dirty="0" smtClean="0"/>
                        <a:t> of session</a:t>
                      </a:r>
                      <a:endParaRPr lang="en-AU" sz="800" dirty="0"/>
                    </a:p>
                  </a:txBody>
                  <a:tcPr>
                    <a:lnL w="19050" cap="flat" cmpd="sng" algn="ctr">
                      <a:solidFill>
                        <a:schemeClr val="bg1"/>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r>
                        <a:rPr lang="en-AU" sz="1000" dirty="0" smtClean="0"/>
                        <a:t>1. Keeping your website current</a:t>
                      </a:r>
                      <a:endParaRPr lang="en-AU" sz="100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smtClean="0"/>
                        <a:t>Customer feedback</a:t>
                      </a:r>
                      <a:endParaRPr lang="en-AU" sz="1000" b="1" dirty="0" smtClean="0"/>
                    </a:p>
                  </a:txBody>
                  <a:tcPr anchor="ct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6">
                        <a:lumMod val="40000"/>
                        <a:lumOff val="60000"/>
                      </a:schemeClr>
                    </a:solidFill>
                  </a:tcPr>
                </a:tc>
                <a:tc>
                  <a:txBody>
                    <a:bodyPr/>
                    <a:lstStyle/>
                    <a:p>
                      <a:endParaRPr lang="en-AU"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9"/>
                  </a:ext>
                </a:extLst>
              </a:tr>
              <a:tr h="383092">
                <a:tc gridSpan="3">
                  <a:txBody>
                    <a:bodyPr/>
                    <a:lstStyle/>
                    <a:p>
                      <a:endParaRPr lang="en-AU" dirty="0"/>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solidFill>
                  </a:tcPr>
                </a:tc>
                <a:tc hMerge="1">
                  <a:txBody>
                    <a:bodyPr/>
                    <a:lstStyle/>
                    <a:p>
                      <a:endParaRPr lang="en-AU"/>
                    </a:p>
                  </a:txBody>
                  <a:tcPr/>
                </a:tc>
                <a:tc hMerge="1">
                  <a:txBody>
                    <a:bodyPr/>
                    <a:lstStyle/>
                    <a:p>
                      <a:endParaRPr lang="en-AU"/>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2. School website team</a:t>
                      </a:r>
                      <a:endParaRPr lang="en-AU" sz="1000" dirty="0" smtClean="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1. Customer feedback</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endParaRPr lang="en-AU" sz="1000" dirty="0">
                        <a:solidFill>
                          <a:schemeClr val="tx1"/>
                        </a:solidFill>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B w="1905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a:xfrm>
            <a:off x="8147465" y="4766296"/>
            <a:ext cx="648072" cy="270396"/>
          </a:xfrm>
        </p:spPr>
        <p:txBody>
          <a:bodyPr/>
          <a:lstStyle/>
          <a:p>
            <a:r>
              <a:rPr lang="en-AU" dirty="0"/>
              <a:t>Slide </a:t>
            </a:r>
            <a:fld id="{4A2A1DA9-8CAF-4BCA-B496-545B076AED2D}" type="slidenum">
              <a:rPr lang="en-AU" smtClean="0"/>
              <a:pPr/>
              <a:t>20</a:t>
            </a:fld>
            <a:endParaRPr lang="en-AU" dirty="0"/>
          </a:p>
        </p:txBody>
      </p:sp>
      <p:sp>
        <p:nvSpPr>
          <p:cNvPr id="3" name="Footer Placeholder 2"/>
          <p:cNvSpPr>
            <a:spLocks noGrp="1"/>
          </p:cNvSpPr>
          <p:nvPr>
            <p:ph type="ftr" sz="quarter" idx="11"/>
          </p:nvPr>
        </p:nvSpPr>
        <p:spPr>
          <a:xfrm>
            <a:off x="395536" y="4766296"/>
            <a:ext cx="7056784"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Tree>
    <p:extLst>
      <p:ext uri="{BB962C8B-B14F-4D97-AF65-F5344CB8AC3E}">
        <p14:creationId xmlns:p14="http://schemas.microsoft.com/office/powerpoint/2010/main" val="2918938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Professional development</a:t>
            </a:r>
            <a:endParaRPr lang="en-AU" dirty="0">
              <a:latin typeface="+mn-lt"/>
            </a:endParaRPr>
          </a:p>
        </p:txBody>
      </p:sp>
      <p:sp>
        <p:nvSpPr>
          <p:cNvPr id="8" name="Content Placeholder 7" descr="SAS staff Reference Group (SRG)&#10;Professional learning calendar &#10;"/>
          <p:cNvSpPr>
            <a:spLocks noGrp="1"/>
          </p:cNvSpPr>
          <p:nvPr>
            <p:ph idx="1"/>
          </p:nvPr>
        </p:nvSpPr>
        <p:spPr>
          <a:xfrm>
            <a:off x="395536" y="1200150"/>
            <a:ext cx="4032448" cy="3549476"/>
          </a:xfrm>
        </p:spPr>
        <p:txBody>
          <a:bodyPr>
            <a:noAutofit/>
          </a:bodyPr>
          <a:lstStyle/>
          <a:p>
            <a:pPr marL="0" lvl="2" indent="0">
              <a:buNone/>
            </a:pPr>
            <a:r>
              <a:rPr lang="en-AU" sz="1800" dirty="0" smtClean="0"/>
              <a:t>SAS staff Reference Group (SRG)</a:t>
            </a:r>
          </a:p>
          <a:p>
            <a:pPr marL="0" lvl="2" indent="0">
              <a:buNone/>
            </a:pPr>
            <a:r>
              <a:rPr lang="en-AU" sz="1800" dirty="0" smtClean="0"/>
              <a:t>Professional learning calendar</a:t>
            </a:r>
          </a:p>
          <a:p>
            <a:pPr marL="0" lvl="2" indent="0">
              <a:buNone/>
            </a:pPr>
            <a:endParaRPr lang="en-AU" sz="1800" dirty="0"/>
          </a:p>
          <a:p>
            <a:pPr marL="0" lvl="2" indent="0">
              <a:buNone/>
            </a:pPr>
            <a:endParaRPr lang="en-AU" sz="1800" dirty="0" smtClean="0"/>
          </a:p>
          <a:p>
            <a:pPr marL="0" lvl="2" indent="0">
              <a:buNone/>
            </a:pPr>
            <a:r>
              <a:rPr lang="en-AU" sz="1800" dirty="0" smtClean="0"/>
              <a:t>Thank you </a:t>
            </a:r>
          </a:p>
          <a:p>
            <a:pPr marL="0" lvl="2" indent="0">
              <a:buNone/>
            </a:pPr>
            <a:r>
              <a:rPr lang="en-AU" sz="1800" dirty="0"/>
              <a:t>f</a:t>
            </a:r>
            <a:r>
              <a:rPr lang="en-AU" sz="1800" dirty="0" smtClean="0"/>
              <a:t>or participating in this session </a:t>
            </a:r>
            <a:endParaRPr lang="en-AU" sz="18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16" r="811"/>
          <a:stretch/>
        </p:blipFill>
        <p:spPr bwMode="auto">
          <a:xfrm>
            <a:off x="3923928" y="1234234"/>
            <a:ext cx="4785424" cy="336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a:xfrm>
            <a:off x="375588" y="4698851"/>
            <a:ext cx="7200800"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7858061" y="4731990"/>
            <a:ext cx="837456" cy="198388"/>
          </a:xfrm>
        </p:spPr>
        <p:txBody>
          <a:bodyPr/>
          <a:lstStyle/>
          <a:p>
            <a:r>
              <a:rPr lang="en-AU" dirty="0" smtClean="0"/>
              <a:t>Slide </a:t>
            </a:r>
            <a:fld id="{4A2A1DA9-8CAF-4BCA-B496-545B076AED2D}" type="slidenum">
              <a:rPr lang="en-AU" smtClean="0"/>
              <a:pPr/>
              <a:t>21</a:t>
            </a:fld>
            <a:endParaRPr lang="en-AU" dirty="0"/>
          </a:p>
        </p:txBody>
      </p:sp>
    </p:spTree>
    <p:extLst>
      <p:ext uri="{BB962C8B-B14F-4D97-AF65-F5344CB8AC3E}">
        <p14:creationId xmlns:p14="http://schemas.microsoft.com/office/powerpoint/2010/main" val="1355849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delivery</a:t>
            </a:r>
            <a:endParaRPr lang="en-AU" dirty="0"/>
          </a:p>
        </p:txBody>
      </p:sp>
      <p:sp>
        <p:nvSpPr>
          <p:cNvPr id="3" name="Content Placeholder 2"/>
          <p:cNvSpPr>
            <a:spLocks noGrp="1"/>
          </p:cNvSpPr>
          <p:nvPr>
            <p:ph idx="1"/>
          </p:nvPr>
        </p:nvSpPr>
        <p:spPr>
          <a:xfrm>
            <a:off x="395536" y="1200150"/>
            <a:ext cx="5760640" cy="3531839"/>
          </a:xfrm>
        </p:spPr>
        <p:txBody>
          <a:bodyPr>
            <a:normAutofit/>
          </a:bodyPr>
          <a:lstStyle/>
          <a:p>
            <a:r>
              <a:rPr lang="en-US" sz="1200" dirty="0" smtClean="0"/>
              <a:t>This </a:t>
            </a:r>
            <a:r>
              <a:rPr lang="en-US" sz="1200" dirty="0"/>
              <a:t>module can be completed in the following manner:</a:t>
            </a:r>
            <a:endParaRPr lang="en-AU" sz="1200" dirty="0"/>
          </a:p>
          <a:p>
            <a:pPr marL="361950" lvl="0" indent="-171450">
              <a:buFont typeface="Arial" panose="020B0604020202020204" pitchFamily="34" charset="0"/>
              <a:buChar char="•"/>
            </a:pPr>
            <a:r>
              <a:rPr lang="en-US" sz="1200" b="1" dirty="0"/>
              <a:t>p</a:t>
            </a:r>
            <a:r>
              <a:rPr lang="en-US" sz="1200" b="1" dirty="0" smtClean="0"/>
              <a:t>resentation </a:t>
            </a:r>
            <a:r>
              <a:rPr lang="en-US" sz="1200" b="1" dirty="0"/>
              <a:t>style </a:t>
            </a:r>
            <a:r>
              <a:rPr lang="en-US" sz="1200" dirty="0"/>
              <a:t>– facilitator follows notes/slides and works through activities in a group setting</a:t>
            </a:r>
            <a:endParaRPr lang="en-AU" sz="1200" dirty="0"/>
          </a:p>
          <a:p>
            <a:pPr marL="361950" lvl="0" indent="-171450">
              <a:buFont typeface="Arial" panose="020B0604020202020204" pitchFamily="34" charset="0"/>
              <a:buChar char="•"/>
            </a:pPr>
            <a:r>
              <a:rPr lang="en-US" sz="1200" b="1" dirty="0"/>
              <a:t>i</a:t>
            </a:r>
            <a:r>
              <a:rPr lang="en-US" sz="1200" b="1" dirty="0" smtClean="0"/>
              <a:t>ndependently</a:t>
            </a:r>
            <a:r>
              <a:rPr lang="en-US" sz="1200" dirty="0" smtClean="0"/>
              <a:t> </a:t>
            </a:r>
            <a:r>
              <a:rPr lang="en-US" sz="1200" dirty="0"/>
              <a:t>– individual follows slides, notes and works through learning tasks and </a:t>
            </a:r>
            <a:r>
              <a:rPr lang="en-US" sz="1200" dirty="0" smtClean="0"/>
              <a:t>activities</a:t>
            </a:r>
            <a:endParaRPr lang="en-AU" sz="1200" dirty="0"/>
          </a:p>
          <a:p>
            <a:r>
              <a:rPr lang="en-US" sz="1200" dirty="0" smtClean="0"/>
              <a:t>To </a:t>
            </a:r>
            <a:r>
              <a:rPr lang="en-US" sz="1200" dirty="0"/>
              <a:t>ensure the delivery meets the needs of your audience presenter should consider the following:</a:t>
            </a:r>
            <a:endParaRPr lang="en-AU" sz="1200" dirty="0"/>
          </a:p>
          <a:p>
            <a:pPr marL="361950" lvl="0" indent="-171450">
              <a:buFont typeface="Arial" panose="020B0604020202020204" pitchFamily="34" charset="0"/>
              <a:buChar char="•"/>
            </a:pPr>
            <a:r>
              <a:rPr lang="en-AU" sz="1200" b="1" dirty="0" smtClean="0"/>
              <a:t>for </a:t>
            </a:r>
            <a:r>
              <a:rPr lang="en-AU" sz="1200" b="1" dirty="0"/>
              <a:t>internal presentations (to own staff)</a:t>
            </a:r>
            <a:r>
              <a:rPr lang="en-AU" sz="1200" dirty="0"/>
              <a:t> prior to presenting the session assess your knowledge of each participant’s experience in this topic, adjust notes and resources where necessary</a:t>
            </a:r>
          </a:p>
          <a:p>
            <a:pPr marL="361950" indent="-171450">
              <a:buFont typeface="Arial" panose="020B0604020202020204" pitchFamily="34" charset="0"/>
              <a:buChar char="•"/>
            </a:pPr>
            <a:r>
              <a:rPr lang="en-AU" sz="1200" b="1" dirty="0"/>
              <a:t>f</a:t>
            </a:r>
            <a:r>
              <a:rPr lang="en-AU" sz="1200" b="1" dirty="0" smtClean="0"/>
              <a:t>or </a:t>
            </a:r>
            <a:r>
              <a:rPr lang="en-AU" sz="1200" b="1" dirty="0"/>
              <a:t>external presentations</a:t>
            </a:r>
            <a:r>
              <a:rPr lang="en-AU" sz="1200" dirty="0"/>
              <a:t> at the commencement of the session ask participants to introduce themselves and briefly explain their reasons for attending, adjust notes and resources where necessary</a:t>
            </a:r>
          </a:p>
        </p:txBody>
      </p:sp>
      <p:sp>
        <p:nvSpPr>
          <p:cNvPr id="7" name="Content Placeholder 2"/>
          <p:cNvSpPr txBox="1">
            <a:spLocks/>
          </p:cNvSpPr>
          <p:nvPr/>
        </p:nvSpPr>
        <p:spPr>
          <a:xfrm>
            <a:off x="6540946" y="627534"/>
            <a:ext cx="2151856" cy="3531839"/>
          </a:xfrm>
          <a:prstGeom prst="rect">
            <a:avLst/>
          </a:prstGeom>
        </p:spPr>
        <p:txBody>
          <a:bodyPr vert="horz" lIns="0" tIns="45720" rIns="91440" bIns="45720" rtlCol="0">
            <a:normAutofit/>
          </a:bodyPr>
          <a:lstStyle>
            <a:lvl1pPr marL="0" indent="0" algn="l" defTabSz="914400" rtl="0" eaLnBrk="1" latinLnBrk="0" hangingPunct="1">
              <a:spcBef>
                <a:spcPts val="1200"/>
              </a:spcBef>
              <a:buFont typeface="Arial" panose="020B0604020202020204" pitchFamily="34" charset="0"/>
              <a:buNone/>
              <a:defRPr sz="1100" kern="1200">
                <a:solidFill>
                  <a:schemeClr val="tx2"/>
                </a:solidFill>
                <a:latin typeface="+mj-lt"/>
                <a:ea typeface="+mn-ea"/>
                <a:cs typeface="+mn-cs"/>
              </a:defRPr>
            </a:lvl1pPr>
            <a:lvl2pPr marL="0" indent="0" algn="l" defTabSz="914400" rtl="0" eaLnBrk="1" latinLnBrk="0" hangingPunct="1">
              <a:spcBef>
                <a:spcPts val="600"/>
              </a:spcBef>
              <a:buFont typeface="Arial" panose="020B0604020202020204" pitchFamily="34" charset="0"/>
              <a:buNone/>
              <a:defRPr sz="1000" kern="1200">
                <a:solidFill>
                  <a:schemeClr val="tx2"/>
                </a:solidFill>
                <a:latin typeface="+mn-lt"/>
                <a:ea typeface="+mn-ea"/>
                <a:cs typeface="+mn-cs"/>
              </a:defRPr>
            </a:lvl2pPr>
            <a:lvl3pPr marL="180975" indent="-180975" algn="l" defTabSz="914400" rtl="0" eaLnBrk="1" latinLnBrk="0" hangingPunct="1">
              <a:spcBef>
                <a:spcPts val="600"/>
              </a:spcBef>
              <a:buFont typeface="Wingdings" panose="05000000000000000000" pitchFamily="2" charset="2"/>
              <a:buChar char="§"/>
              <a:defRPr sz="1000" kern="1200">
                <a:solidFill>
                  <a:schemeClr val="tx2"/>
                </a:solidFill>
                <a:latin typeface="+mn-lt"/>
                <a:ea typeface="+mn-ea"/>
                <a:cs typeface="+mn-cs"/>
              </a:defRPr>
            </a:lvl3pPr>
            <a:lvl4pPr marL="357188" indent="-176213" algn="l" defTabSz="914400" rtl="0" eaLnBrk="1" latinLnBrk="0" hangingPunct="1">
              <a:spcBef>
                <a:spcPct val="20000"/>
              </a:spcBef>
              <a:buFont typeface="Arial" panose="020B0604020202020204" pitchFamily="34" charset="0"/>
              <a:buChar char="–"/>
              <a:defRPr sz="900" kern="1200">
                <a:solidFill>
                  <a:schemeClr val="tx2"/>
                </a:solidFill>
                <a:latin typeface="+mn-lt"/>
                <a:ea typeface="+mn-ea"/>
                <a:cs typeface="+mn-cs"/>
              </a:defRPr>
            </a:lvl4pPr>
            <a:lvl5pPr marL="538163" indent="-180975" algn="l" defTabSz="914400" rtl="0" eaLnBrk="1" latinLnBrk="0" hangingPunct="1">
              <a:spcBef>
                <a:spcPct val="20000"/>
              </a:spcBef>
              <a:buFont typeface="Courier New" panose="02070309020205020404" pitchFamily="49" charset="0"/>
              <a:buChar char="o"/>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AU" sz="2000" b="1" dirty="0" smtClean="0">
                <a:solidFill>
                  <a:schemeClr val="bg1"/>
                </a:solidFill>
              </a:rPr>
              <a:t>Audience</a:t>
            </a:r>
            <a:endParaRPr lang="en-AU" sz="1800" b="1" dirty="0" smtClean="0">
              <a:solidFill>
                <a:schemeClr val="bg1"/>
              </a:solidFill>
            </a:endParaRPr>
          </a:p>
          <a:p>
            <a:r>
              <a:rPr lang="en-US" sz="1800" dirty="0">
                <a:solidFill>
                  <a:schemeClr val="bg1"/>
                </a:solidFill>
              </a:rPr>
              <a:t>Key audience is the front office administration staff,  however it is a useful resource for all non-teaching staff in schools.</a:t>
            </a:r>
            <a:endParaRPr lang="en-AU" sz="1800" dirty="0">
              <a:solidFill>
                <a:schemeClr val="bg1"/>
              </a:solidFill>
            </a:endParaRPr>
          </a:p>
        </p:txBody>
      </p:sp>
      <p:sp>
        <p:nvSpPr>
          <p:cNvPr id="5" name="Footer Placeholder 4"/>
          <p:cNvSpPr>
            <a:spLocks noGrp="1"/>
          </p:cNvSpPr>
          <p:nvPr>
            <p:ph type="ftr" sz="quarter" idx="11"/>
          </p:nvPr>
        </p:nvSpPr>
        <p:spPr>
          <a:xfrm>
            <a:off x="395536" y="4731989"/>
            <a:ext cx="7632848"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8460432" y="4714352"/>
            <a:ext cx="576064" cy="291481"/>
          </a:xfrm>
        </p:spPr>
        <p:txBody>
          <a:bodyPr/>
          <a:lstStyle/>
          <a:p>
            <a:r>
              <a:rPr lang="en-AU" dirty="0">
                <a:solidFill>
                  <a:schemeClr val="bg1"/>
                </a:solidFill>
              </a:rPr>
              <a:t>Slide </a:t>
            </a:r>
            <a:fld id="{4A2A1DA9-8CAF-4BCA-B496-545B076AED2D}" type="slidenum">
              <a:rPr lang="en-AU" smtClean="0">
                <a:solidFill>
                  <a:schemeClr val="bg1"/>
                </a:solidFill>
              </a:rPr>
              <a:pPr/>
              <a:t>3</a:t>
            </a:fld>
            <a:endParaRPr lang="en-AU" dirty="0">
              <a:solidFill>
                <a:schemeClr val="bg1"/>
              </a:solidFill>
            </a:endParaRPr>
          </a:p>
        </p:txBody>
      </p:sp>
    </p:spTree>
    <p:extLst>
      <p:ext uri="{BB962C8B-B14F-4D97-AF65-F5344CB8AC3E}">
        <p14:creationId xmlns:p14="http://schemas.microsoft.com/office/powerpoint/2010/main" val="1431210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2300" dirty="0" smtClean="0"/>
              <a:t>Outcome of the module – digital content - email</a:t>
            </a:r>
            <a:endParaRPr lang="en-AU" sz="2300" dirty="0">
              <a:latin typeface="+mn-lt"/>
            </a:endParaRPr>
          </a:p>
        </p:txBody>
      </p:sp>
      <p:sp>
        <p:nvSpPr>
          <p:cNvPr id="11" name="TextBox 10"/>
          <p:cNvSpPr txBox="1"/>
          <p:nvPr/>
        </p:nvSpPr>
        <p:spPr>
          <a:xfrm>
            <a:off x="4355976" y="1382435"/>
            <a:ext cx="4320480" cy="707886"/>
          </a:xfrm>
          <a:prstGeom prst="rect">
            <a:avLst/>
          </a:prstGeom>
          <a:noFill/>
        </p:spPr>
        <p:txBody>
          <a:bodyPr wrap="square" rtlCol="0">
            <a:spAutoFit/>
          </a:bodyPr>
          <a:lstStyle/>
          <a:p>
            <a:pPr indent="1588"/>
            <a:r>
              <a:rPr lang="en-AU" sz="2000" dirty="0" smtClean="0">
                <a:solidFill>
                  <a:schemeClr val="bg1"/>
                </a:solidFill>
                <a:latin typeface="+mj-lt"/>
              </a:rPr>
              <a:t>At the completion of this module, participants should be able to:</a:t>
            </a:r>
            <a:endParaRPr lang="en-AU" dirty="0">
              <a:solidFill>
                <a:schemeClr val="bg1"/>
              </a:solidFill>
            </a:endParaRPr>
          </a:p>
        </p:txBody>
      </p:sp>
      <p:sp>
        <p:nvSpPr>
          <p:cNvPr id="18" name="Rectangle 17"/>
          <p:cNvSpPr/>
          <p:nvPr/>
        </p:nvSpPr>
        <p:spPr>
          <a:xfrm>
            <a:off x="4321257" y="2283718"/>
            <a:ext cx="4572000" cy="2016224"/>
          </a:xfrm>
          <a:prstGeom prst="rect">
            <a:avLst/>
          </a:prstGeom>
          <a:solidFill>
            <a:schemeClr val="bg1"/>
          </a:solidFill>
        </p:spPr>
        <p:txBody>
          <a:bodyPr lIns="144000" tIns="144000" rIns="144000" bIns="144000" anchor="ctr">
            <a:noAutofit/>
          </a:bodyPr>
          <a:lstStyle/>
          <a:p>
            <a:pPr marL="285750" indent="-285750">
              <a:buFont typeface="Arial" panose="020B0604020202020204" pitchFamily="34" charset="0"/>
              <a:buChar char="•"/>
            </a:pPr>
            <a:r>
              <a:rPr lang="en-AU" dirty="0" smtClean="0">
                <a:solidFill>
                  <a:schemeClr val="tx2"/>
                </a:solidFill>
              </a:rPr>
              <a:t>describe the characteristics of well structured, easy to follow written communication and apply these to produce writing in the following forms:</a:t>
            </a:r>
          </a:p>
          <a:p>
            <a:pPr marL="742950" lvl="1" indent="-285750">
              <a:buFont typeface="Arial" panose="020B0604020202020204" pitchFamily="34" charset="0"/>
              <a:buChar char="•"/>
            </a:pPr>
            <a:r>
              <a:rPr lang="en-AU" dirty="0" smtClean="0">
                <a:solidFill>
                  <a:schemeClr val="tx2"/>
                </a:solidFill>
              </a:rPr>
              <a:t>general correspondence</a:t>
            </a:r>
          </a:p>
          <a:p>
            <a:pPr marL="742950" lvl="1" indent="-285750">
              <a:buFont typeface="Arial" panose="020B0604020202020204" pitchFamily="34" charset="0"/>
              <a:buChar char="•"/>
            </a:pPr>
            <a:r>
              <a:rPr lang="en-AU" dirty="0" smtClean="0">
                <a:solidFill>
                  <a:schemeClr val="tx2"/>
                </a:solidFill>
              </a:rPr>
              <a:t>permission notes and newsletters</a:t>
            </a:r>
          </a:p>
          <a:p>
            <a:pPr marL="742950" lvl="1" indent="-285750">
              <a:buFont typeface="Arial" panose="020B0604020202020204" pitchFamily="34" charset="0"/>
              <a:buChar char="•"/>
            </a:pPr>
            <a:r>
              <a:rPr lang="en-AU" dirty="0" smtClean="0">
                <a:solidFill>
                  <a:schemeClr val="tx2"/>
                </a:solidFill>
              </a:rPr>
              <a:t>digital content and email</a:t>
            </a:r>
            <a:endParaRPr lang="en-AU" dirty="0">
              <a:solidFill>
                <a:schemeClr val="tx2"/>
              </a:solidFill>
            </a:endParaRPr>
          </a:p>
        </p:txBody>
      </p:sp>
      <p:sp>
        <p:nvSpPr>
          <p:cNvPr id="4" name="Footer Placeholder 3"/>
          <p:cNvSpPr>
            <a:spLocks noGrp="1"/>
          </p:cNvSpPr>
          <p:nvPr>
            <p:ph type="ftr" sz="quarter" idx="11"/>
          </p:nvPr>
        </p:nvSpPr>
        <p:spPr>
          <a:xfrm>
            <a:off x="395536" y="4749626"/>
            <a:ext cx="7992888"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5" name="Slide Number Placeholder 4"/>
          <p:cNvSpPr>
            <a:spLocks noGrp="1"/>
          </p:cNvSpPr>
          <p:nvPr>
            <p:ph type="sldNum" sz="quarter" idx="12"/>
          </p:nvPr>
        </p:nvSpPr>
        <p:spPr>
          <a:xfrm>
            <a:off x="8494565" y="4749626"/>
            <a:ext cx="504056" cy="273844"/>
          </a:xfrm>
        </p:spPr>
        <p:txBody>
          <a:bodyPr/>
          <a:lstStyle/>
          <a:p>
            <a:r>
              <a:rPr lang="en-AU" dirty="0"/>
              <a:t>Slide </a:t>
            </a:r>
            <a:fld id="{4A2A1DA9-8CAF-4BCA-B496-545B076AED2D}" type="slidenum">
              <a:rPr lang="en-AU" smtClean="0"/>
              <a:pPr/>
              <a:t>4</a:t>
            </a:fld>
            <a:endParaRPr lang="en-AU" dirty="0"/>
          </a:p>
        </p:txBody>
      </p:sp>
      <p:pic>
        <p:nvPicPr>
          <p:cNvPr id="28" name="circle-arrow2.png" descr="Three quarter circle with arrow pointing towards text"/>
          <p:cNvPicPr>
            <a:picLocks noChangeAspect="1"/>
          </p:cNvPicPr>
          <p:nvPr/>
        </p:nvPicPr>
        <p:blipFill>
          <a:blip r:embed="rId3">
            <a:extLst/>
          </a:blip>
          <a:stretch>
            <a:fillRect/>
          </a:stretch>
        </p:blipFill>
        <p:spPr>
          <a:xfrm>
            <a:off x="608695" y="1382435"/>
            <a:ext cx="2651885" cy="2629475"/>
          </a:xfrm>
          <a:prstGeom prst="rect">
            <a:avLst/>
          </a:prstGeom>
          <a:ln w="12700">
            <a:miter lim="400000"/>
          </a:ln>
        </p:spPr>
      </p:pic>
    </p:spTree>
    <p:extLst>
      <p:ext uri="{BB962C8B-B14F-4D97-AF65-F5344CB8AC3E}">
        <p14:creationId xmlns:p14="http://schemas.microsoft.com/office/powerpoint/2010/main" val="1401858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2200" dirty="0" smtClean="0"/>
              <a:t>Outcome of this session – DoE email policy and procedures</a:t>
            </a:r>
            <a:endParaRPr lang="en-AU" sz="2200" dirty="0">
              <a:latin typeface="+mn-lt"/>
            </a:endParaRPr>
          </a:p>
        </p:txBody>
      </p:sp>
      <p:sp>
        <p:nvSpPr>
          <p:cNvPr id="11" name="TextBox 10"/>
          <p:cNvSpPr txBox="1"/>
          <p:nvPr/>
        </p:nvSpPr>
        <p:spPr>
          <a:xfrm>
            <a:off x="3491880" y="1059582"/>
            <a:ext cx="4320480" cy="707886"/>
          </a:xfrm>
          <a:prstGeom prst="rect">
            <a:avLst/>
          </a:prstGeom>
          <a:noFill/>
        </p:spPr>
        <p:txBody>
          <a:bodyPr wrap="square" rtlCol="0">
            <a:spAutoFit/>
          </a:bodyPr>
          <a:lstStyle/>
          <a:p>
            <a:pPr indent="1588"/>
            <a:r>
              <a:rPr lang="en-AU" sz="2000" dirty="0" smtClean="0">
                <a:solidFill>
                  <a:schemeClr val="bg1"/>
                </a:solidFill>
                <a:latin typeface="+mj-lt"/>
              </a:rPr>
              <a:t>At the completion of this session, participants should:</a:t>
            </a:r>
            <a:endParaRPr lang="en-AU" dirty="0">
              <a:solidFill>
                <a:schemeClr val="bg1"/>
              </a:solidFill>
            </a:endParaRPr>
          </a:p>
        </p:txBody>
      </p:sp>
      <p:sp>
        <p:nvSpPr>
          <p:cNvPr id="18" name="Rectangle 17"/>
          <p:cNvSpPr/>
          <p:nvPr/>
        </p:nvSpPr>
        <p:spPr>
          <a:xfrm>
            <a:off x="3491880" y="1923677"/>
            <a:ext cx="5401377" cy="2664297"/>
          </a:xfrm>
          <a:prstGeom prst="rect">
            <a:avLst/>
          </a:prstGeom>
          <a:solidFill>
            <a:schemeClr val="bg1"/>
          </a:solidFill>
        </p:spPr>
        <p:txBody>
          <a:bodyPr lIns="144000" tIns="144000" rIns="144000" bIns="144000" anchor="ctr">
            <a:noAutofit/>
          </a:bodyPr>
          <a:lstStyle/>
          <a:p>
            <a:pPr marL="285750" indent="-285750">
              <a:buFont typeface="Arial" panose="020B0604020202020204" pitchFamily="34" charset="0"/>
              <a:buChar char="•"/>
            </a:pPr>
            <a:r>
              <a:rPr lang="en-AU" sz="2000" dirty="0" smtClean="0">
                <a:solidFill>
                  <a:schemeClr val="tx2"/>
                </a:solidFill>
              </a:rPr>
              <a:t>be aware of policy and protocols when using the DoE email system </a:t>
            </a:r>
          </a:p>
          <a:p>
            <a:pPr marL="285750" indent="-285750">
              <a:buFont typeface="Arial" panose="020B0604020202020204" pitchFamily="34" charset="0"/>
              <a:buChar char="•"/>
            </a:pPr>
            <a:r>
              <a:rPr lang="en-AU" sz="2000" dirty="0" smtClean="0">
                <a:solidFill>
                  <a:schemeClr val="tx2"/>
                </a:solidFill>
              </a:rPr>
              <a:t>understand how to apply policy and protocols when dealing with school emails</a:t>
            </a:r>
            <a:endParaRPr lang="en-AU" sz="2000" dirty="0">
              <a:solidFill>
                <a:schemeClr val="tx2"/>
              </a:solidFill>
            </a:endParaRPr>
          </a:p>
        </p:txBody>
      </p:sp>
      <p:sp>
        <p:nvSpPr>
          <p:cNvPr id="4" name="Footer Placeholder 3"/>
          <p:cNvSpPr>
            <a:spLocks noGrp="1"/>
          </p:cNvSpPr>
          <p:nvPr>
            <p:ph type="ftr" sz="quarter" idx="11"/>
          </p:nvPr>
        </p:nvSpPr>
        <p:spPr>
          <a:xfrm>
            <a:off x="395536" y="4749626"/>
            <a:ext cx="7920880"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5" name="Slide Number Placeholder 4"/>
          <p:cNvSpPr>
            <a:spLocks noGrp="1"/>
          </p:cNvSpPr>
          <p:nvPr>
            <p:ph type="sldNum" sz="quarter" idx="12"/>
          </p:nvPr>
        </p:nvSpPr>
        <p:spPr>
          <a:xfrm>
            <a:off x="8460432" y="4744183"/>
            <a:ext cx="576064" cy="270396"/>
          </a:xfrm>
        </p:spPr>
        <p:txBody>
          <a:bodyPr/>
          <a:lstStyle/>
          <a:p>
            <a:r>
              <a:rPr lang="en-AU" dirty="0"/>
              <a:t>Slide</a:t>
            </a:r>
            <a:r>
              <a:rPr lang="en-AU" dirty="0" smtClean="0"/>
              <a:t> </a:t>
            </a:r>
            <a:fld id="{4A2A1DA9-8CAF-4BCA-B496-545B076AED2D}" type="slidenum">
              <a:rPr lang="en-AU" smtClean="0"/>
              <a:pPr/>
              <a:t>5</a:t>
            </a:fld>
            <a:endParaRPr lang="en-AU" dirty="0"/>
          </a:p>
        </p:txBody>
      </p:sp>
      <p:pic>
        <p:nvPicPr>
          <p:cNvPr id="9" name="session.png" descr="Triangle pointing towards text"/>
          <p:cNvPicPr>
            <a:picLocks noChangeAspect="1"/>
          </p:cNvPicPr>
          <p:nvPr/>
        </p:nvPicPr>
        <p:blipFill>
          <a:blip r:embed="rId3">
            <a:extLst/>
          </a:blip>
          <a:stretch>
            <a:fillRect/>
          </a:stretch>
        </p:blipFill>
        <p:spPr>
          <a:xfrm>
            <a:off x="362082" y="1409203"/>
            <a:ext cx="2493213" cy="2771612"/>
          </a:xfrm>
          <a:prstGeom prst="rect">
            <a:avLst/>
          </a:prstGeom>
          <a:ln w="12700">
            <a:miter lim="400000"/>
          </a:ln>
        </p:spPr>
      </p:pic>
    </p:spTree>
    <p:extLst>
      <p:ext uri="{BB962C8B-B14F-4D97-AF65-F5344CB8AC3E}">
        <p14:creationId xmlns:p14="http://schemas.microsoft.com/office/powerpoint/2010/main" val="420730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Department policy</a:t>
            </a:r>
            <a:endParaRPr lang="en-AU" dirty="0"/>
          </a:p>
        </p:txBody>
      </p:sp>
      <p:sp>
        <p:nvSpPr>
          <p:cNvPr id="3" name="Content Placeholder 2"/>
          <p:cNvSpPr>
            <a:spLocks noGrp="1"/>
          </p:cNvSpPr>
          <p:nvPr>
            <p:ph idx="1"/>
          </p:nvPr>
        </p:nvSpPr>
        <p:spPr>
          <a:xfrm>
            <a:off x="395536" y="1200151"/>
            <a:ext cx="5112568" cy="2595736"/>
          </a:xfrm>
        </p:spPr>
        <p:txBody>
          <a:bodyPr/>
          <a:lstStyle/>
          <a:p>
            <a:r>
              <a:rPr lang="en-AU" sz="2400" dirty="0"/>
              <a:t>The Department of Education is committed to a workplace that provides dignity and respect. This includes the use of information and communication technologies such as </a:t>
            </a:r>
            <a:r>
              <a:rPr lang="en-AU" sz="2400" dirty="0" smtClean="0"/>
              <a:t>email.</a:t>
            </a:r>
            <a:endParaRPr lang="en-AU" sz="2400" dirty="0"/>
          </a:p>
          <a:p>
            <a:endParaRPr lang="en-AU" dirty="0"/>
          </a:p>
        </p:txBody>
      </p:sp>
      <p:sp>
        <p:nvSpPr>
          <p:cNvPr id="8" name="Rectangle 7"/>
          <p:cNvSpPr/>
          <p:nvPr/>
        </p:nvSpPr>
        <p:spPr>
          <a:xfrm>
            <a:off x="342888" y="3850259"/>
            <a:ext cx="7050744" cy="769441"/>
          </a:xfrm>
          <a:prstGeom prst="rect">
            <a:avLst/>
          </a:prstGeom>
        </p:spPr>
        <p:txBody>
          <a:bodyPr wrap="square">
            <a:spAutoFit/>
          </a:bodyPr>
          <a:lstStyle/>
          <a:p>
            <a:r>
              <a:rPr lang="en-AU" sz="1100" dirty="0" smtClean="0">
                <a:latin typeface="Helvetica Light"/>
                <a:hlinkClick r:id="rId3"/>
              </a:rPr>
              <a:t>Click here for the Code of conduct policy</a:t>
            </a:r>
            <a:endParaRPr lang="en-AU" sz="1100" dirty="0">
              <a:latin typeface="Helvetica Light"/>
            </a:endParaRPr>
          </a:p>
          <a:p>
            <a:pPr algn="l"/>
            <a:r>
              <a:rPr lang="en-AU" sz="1100" dirty="0" smtClean="0">
                <a:latin typeface="Helvetica Light"/>
                <a:hlinkClick r:id="rId4"/>
              </a:rPr>
              <a:t>Click here for the Communication devices and associated services policy</a:t>
            </a:r>
            <a:endParaRPr lang="en-AU" sz="1100" dirty="0" smtClean="0">
              <a:latin typeface="Helvetica Light"/>
            </a:endParaRPr>
          </a:p>
          <a:p>
            <a:r>
              <a:rPr lang="en-AU" sz="1100" dirty="0" smtClean="0">
                <a:latin typeface="Helvetica Light"/>
                <a:hlinkClick r:id="rId5"/>
              </a:rPr>
              <a:t>Click here for the Records management website</a:t>
            </a:r>
            <a:endParaRPr lang="en-AU" sz="1100" dirty="0">
              <a:latin typeface="Helvetica Light"/>
            </a:endParaRPr>
          </a:p>
          <a:p>
            <a:pPr algn="l"/>
            <a:endParaRPr lang="en-AU" sz="1100" dirty="0" smtClean="0">
              <a:latin typeface="Helvetica Light"/>
            </a:endParaRPr>
          </a:p>
        </p:txBody>
      </p:sp>
      <p:sp>
        <p:nvSpPr>
          <p:cNvPr id="5" name="Footer Placeholder 4"/>
          <p:cNvSpPr>
            <a:spLocks noGrp="1"/>
          </p:cNvSpPr>
          <p:nvPr>
            <p:ph type="ftr" sz="quarter" idx="11"/>
          </p:nvPr>
        </p:nvSpPr>
        <p:spPr>
          <a:xfrm>
            <a:off x="395536" y="4622759"/>
            <a:ext cx="7488832"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8027916" y="4622759"/>
            <a:ext cx="648072" cy="273844"/>
          </a:xfrm>
        </p:spPr>
        <p:txBody>
          <a:bodyPr/>
          <a:lstStyle/>
          <a:p>
            <a:r>
              <a:rPr lang="en-AU" dirty="0" smtClean="0"/>
              <a:t>Slide </a:t>
            </a:r>
            <a:fld id="{4A2A1DA9-8CAF-4BCA-B496-545B076AED2D}" type="slidenum">
              <a:rPr lang="en-AU" smtClean="0"/>
              <a:pPr/>
              <a:t>6</a:t>
            </a:fld>
            <a:endParaRPr lang="en-AU" dirty="0"/>
          </a:p>
        </p:txBody>
      </p:sp>
      <p:pic>
        <p:nvPicPr>
          <p:cNvPr id="7" name="Screen Shot 2016-10-10 at 10.10.46 am.png" descr="Dignity and Respect At Work"/>
          <p:cNvPicPr>
            <a:picLocks noChangeAspect="1"/>
          </p:cNvPicPr>
          <p:nvPr/>
        </p:nvPicPr>
        <p:blipFill rotWithShape="1">
          <a:blip r:embed="rId6">
            <a:extLst/>
          </a:blip>
          <a:srcRect l="6923" t="4577" r="5852" b="4595"/>
          <a:stretch/>
        </p:blipFill>
        <p:spPr>
          <a:xfrm>
            <a:off x="6347363" y="1044218"/>
            <a:ext cx="2329093" cy="2967692"/>
          </a:xfrm>
          <a:prstGeom prst="rect">
            <a:avLst/>
          </a:prstGeom>
          <a:ln w="12700">
            <a:miter lim="400000"/>
          </a:ln>
        </p:spPr>
      </p:pic>
    </p:spTree>
    <p:extLst>
      <p:ext uri="{BB962C8B-B14F-4D97-AF65-F5344CB8AC3E}">
        <p14:creationId xmlns:p14="http://schemas.microsoft.com/office/powerpoint/2010/main" val="2789109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Department email protocols</a:t>
            </a:r>
            <a:endParaRPr lang="en-AU" dirty="0"/>
          </a:p>
        </p:txBody>
      </p:sp>
      <p:sp>
        <p:nvSpPr>
          <p:cNvPr id="3" name="Content Placeholder 2"/>
          <p:cNvSpPr>
            <a:spLocks noGrp="1"/>
          </p:cNvSpPr>
          <p:nvPr>
            <p:ph idx="1"/>
          </p:nvPr>
        </p:nvSpPr>
        <p:spPr>
          <a:xfrm>
            <a:off x="395536" y="1200151"/>
            <a:ext cx="4680520" cy="3243808"/>
          </a:xfrm>
        </p:spPr>
        <p:txBody>
          <a:bodyPr>
            <a:normAutofit/>
          </a:bodyPr>
          <a:lstStyle/>
          <a:p>
            <a:r>
              <a:rPr lang="en-AU" sz="2000" b="1" smtClean="0"/>
              <a:t>Code of Conduct</a:t>
            </a:r>
          </a:p>
          <a:p>
            <a:endParaRPr lang="en-AU" sz="1050" b="1" smtClean="0"/>
          </a:p>
          <a:p>
            <a:pPr>
              <a:spcBef>
                <a:spcPts val="600"/>
              </a:spcBef>
            </a:pPr>
            <a:r>
              <a:rPr lang="en-AU" sz="2000" b="1" smtClean="0">
                <a:solidFill>
                  <a:srgbClr val="00ABC3"/>
                </a:solidFill>
              </a:rPr>
              <a:t>4. Respect for people</a:t>
            </a:r>
          </a:p>
          <a:p>
            <a:pPr>
              <a:spcBef>
                <a:spcPts val="600"/>
              </a:spcBef>
            </a:pPr>
            <a:endParaRPr lang="en-AU" sz="400" b="1" smtClean="0">
              <a:solidFill>
                <a:srgbClr val="00ABC3"/>
              </a:solidFill>
            </a:endParaRPr>
          </a:p>
          <a:p>
            <a:pPr defTabSz="443991">
              <a:spcBef>
                <a:spcPts val="600"/>
              </a:spcBef>
              <a:defRPr sz="2736" b="1">
                <a:solidFill>
                  <a:srgbClr val="53585F"/>
                </a:solidFill>
                <a:latin typeface="Calibri"/>
                <a:ea typeface="Calibri"/>
                <a:cs typeface="Calibri"/>
                <a:sym typeface="Calibri"/>
              </a:defRPr>
            </a:pPr>
            <a:r>
              <a:rPr lang="en-AU" sz="1600" b="1" smtClean="0">
                <a:latin typeface="+mn-lt"/>
              </a:rPr>
              <a:t>4.4 </a:t>
            </a:r>
            <a:r>
              <a:rPr lang="en-AU" sz="1600" smtClean="0">
                <a:latin typeface="+mn-lt"/>
              </a:rPr>
              <a:t>you must not use information and communication technologies, such as </a:t>
            </a:r>
            <a:r>
              <a:rPr lang="en-AU" sz="1600" smtClean="0">
                <a:solidFill>
                  <a:srgbClr val="00ABC3"/>
                </a:solidFill>
                <a:latin typeface="+mn-lt"/>
              </a:rPr>
              <a:t>email</a:t>
            </a:r>
            <a:r>
              <a:rPr lang="en-AU" sz="1600" smtClean="0">
                <a:latin typeface="+mn-lt"/>
              </a:rPr>
              <a:t>, mobile phones, text or instant messaging and websites to engage in behaviour that could reasonably be considered to have a negative impact on another person, cause them harm, or make them feel unsafe.</a:t>
            </a:r>
            <a:endParaRPr lang="en-AU" sz="1600" dirty="0">
              <a:latin typeface="+mn-lt"/>
            </a:endParaRPr>
          </a:p>
        </p:txBody>
      </p:sp>
      <p:sp>
        <p:nvSpPr>
          <p:cNvPr id="5" name="Footer Placeholder 4"/>
          <p:cNvSpPr>
            <a:spLocks noGrp="1"/>
          </p:cNvSpPr>
          <p:nvPr>
            <p:ph type="ftr" sz="quarter" idx="11"/>
          </p:nvPr>
        </p:nvSpPr>
        <p:spPr>
          <a:xfrm>
            <a:off x="395536" y="4667029"/>
            <a:ext cx="7344816"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7884368" y="4731990"/>
            <a:ext cx="720080" cy="198388"/>
          </a:xfrm>
        </p:spPr>
        <p:txBody>
          <a:bodyPr/>
          <a:lstStyle/>
          <a:p>
            <a:r>
              <a:rPr lang="en-AU" dirty="0"/>
              <a:t>Slide </a:t>
            </a:r>
            <a:fld id="{4A2A1DA9-8CAF-4BCA-B496-545B076AED2D}" type="slidenum">
              <a:rPr lang="en-AU" smtClean="0"/>
              <a:pPr/>
              <a:t>7</a:t>
            </a:fld>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306065"/>
            <a:ext cx="3571106" cy="19740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p:cNvSpPr/>
          <p:nvPr/>
        </p:nvSpPr>
        <p:spPr>
          <a:xfrm>
            <a:off x="261102" y="4305459"/>
            <a:ext cx="8127322" cy="276999"/>
          </a:xfrm>
          <a:prstGeom prst="rect">
            <a:avLst/>
          </a:prstGeom>
        </p:spPr>
        <p:txBody>
          <a:bodyPr wrap="square">
            <a:spAutoFit/>
          </a:bodyPr>
          <a:lstStyle/>
          <a:p>
            <a:pPr lvl="0">
              <a:defRPr/>
            </a:pPr>
            <a:r>
              <a:rPr lang="en-AU" sz="1200" u="sng" dirty="0" smtClean="0">
                <a:hlinkClick r:id="rId4"/>
              </a:rPr>
              <a:t>Click here for the Code of conduct policy</a:t>
            </a:r>
            <a:endParaRPr lang="en-AU" sz="1200" dirty="0"/>
          </a:p>
        </p:txBody>
      </p:sp>
    </p:spTree>
    <p:extLst>
      <p:ext uri="{BB962C8B-B14F-4D97-AF65-F5344CB8AC3E}">
        <p14:creationId xmlns:p14="http://schemas.microsoft.com/office/powerpoint/2010/main" val="538484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Department email protocols</a:t>
            </a:r>
            <a:endParaRPr lang="en-AU" dirty="0"/>
          </a:p>
        </p:txBody>
      </p:sp>
      <p:sp>
        <p:nvSpPr>
          <p:cNvPr id="3" name="Content Placeholder 2"/>
          <p:cNvSpPr>
            <a:spLocks noGrp="1"/>
          </p:cNvSpPr>
          <p:nvPr>
            <p:ph idx="1"/>
          </p:nvPr>
        </p:nvSpPr>
        <p:spPr>
          <a:xfrm>
            <a:off x="395536" y="1200151"/>
            <a:ext cx="4680520" cy="3087810"/>
          </a:xfrm>
        </p:spPr>
        <p:txBody>
          <a:bodyPr>
            <a:normAutofit/>
          </a:bodyPr>
          <a:lstStyle/>
          <a:p>
            <a:r>
              <a:rPr lang="en-AU" sz="1800" b="1" dirty="0" smtClean="0"/>
              <a:t>Code of Conduct</a:t>
            </a:r>
          </a:p>
          <a:p>
            <a:pPr>
              <a:spcBef>
                <a:spcPts val="0"/>
              </a:spcBef>
            </a:pPr>
            <a:endParaRPr lang="en-AU" sz="1800" b="1" dirty="0" smtClean="0"/>
          </a:p>
          <a:p>
            <a:pPr>
              <a:spcBef>
                <a:spcPts val="0"/>
              </a:spcBef>
            </a:pPr>
            <a:r>
              <a:rPr lang="en-AU" sz="1800" b="1" dirty="0" smtClean="0">
                <a:solidFill>
                  <a:srgbClr val="00ABC3"/>
                </a:solidFill>
              </a:rPr>
              <a:t>16. Signatures</a:t>
            </a:r>
          </a:p>
          <a:p>
            <a:pPr>
              <a:spcBef>
                <a:spcPts val="0"/>
              </a:spcBef>
            </a:pPr>
            <a:endParaRPr lang="en-AU" sz="1200" b="1" dirty="0" smtClean="0"/>
          </a:p>
          <a:p>
            <a:pPr defTabSz="373887">
              <a:spcBef>
                <a:spcPts val="600"/>
              </a:spcBef>
              <a:defRPr sz="2304" b="1">
                <a:solidFill>
                  <a:srgbClr val="53585F"/>
                </a:solidFill>
                <a:latin typeface="Calibri"/>
                <a:ea typeface="Calibri"/>
                <a:cs typeface="Calibri"/>
                <a:sym typeface="Calibri"/>
              </a:defRPr>
            </a:pPr>
            <a:r>
              <a:rPr lang="en-AU" sz="1200" dirty="0" smtClean="0">
                <a:latin typeface="+mn-lt"/>
              </a:rPr>
              <a:t>Email </a:t>
            </a:r>
            <a:r>
              <a:rPr lang="en-AU" sz="1200" dirty="0">
                <a:latin typeface="+mn-lt"/>
              </a:rPr>
              <a:t>and hard </a:t>
            </a:r>
            <a:r>
              <a:rPr lang="en-AU" sz="1200" dirty="0" smtClean="0">
                <a:latin typeface="+mn-lt"/>
              </a:rPr>
              <a:t>copy - </a:t>
            </a:r>
            <a:r>
              <a:rPr lang="en-AU" sz="1200" dirty="0">
                <a:latin typeface="+mn-lt"/>
              </a:rPr>
              <a:t>as an employee, you are accountable for any email or hard copy documents that you sign. Therefore, you should carefully read all documents you are asked to sign</a:t>
            </a:r>
            <a:r>
              <a:rPr lang="en-AU" sz="1200" dirty="0" smtClean="0">
                <a:latin typeface="+mn-lt"/>
              </a:rPr>
              <a:t>.</a:t>
            </a:r>
          </a:p>
          <a:p>
            <a:pPr defTabSz="373887">
              <a:spcBef>
                <a:spcPts val="600"/>
              </a:spcBef>
              <a:defRPr sz="2304" b="1">
                <a:solidFill>
                  <a:srgbClr val="53585F"/>
                </a:solidFill>
                <a:latin typeface="Calibri"/>
                <a:ea typeface="Calibri"/>
                <a:cs typeface="Calibri"/>
                <a:sym typeface="Calibri"/>
              </a:defRPr>
            </a:pPr>
            <a:endParaRPr lang="en-AU" sz="1200" dirty="0">
              <a:latin typeface="+mn-lt"/>
            </a:endParaRPr>
          </a:p>
          <a:p>
            <a:pPr defTabSz="373887">
              <a:spcBef>
                <a:spcPts val="600"/>
              </a:spcBef>
              <a:defRPr sz="2304" b="1">
                <a:solidFill>
                  <a:srgbClr val="53585F"/>
                </a:solidFill>
                <a:latin typeface="Calibri"/>
                <a:ea typeface="Calibri"/>
                <a:cs typeface="Calibri"/>
                <a:sym typeface="Calibri"/>
              </a:defRPr>
            </a:pPr>
            <a:r>
              <a:rPr lang="en-AU" sz="1200" dirty="0">
                <a:latin typeface="+mn-lt"/>
              </a:rPr>
              <a:t>16.1 Do not sign incorrect information</a:t>
            </a:r>
          </a:p>
          <a:p>
            <a:pPr defTabSz="373887">
              <a:spcBef>
                <a:spcPts val="600"/>
              </a:spcBef>
              <a:defRPr sz="2304" b="1">
                <a:solidFill>
                  <a:srgbClr val="53585F"/>
                </a:solidFill>
                <a:latin typeface="Calibri"/>
                <a:ea typeface="Calibri"/>
                <a:cs typeface="Calibri"/>
                <a:sym typeface="Calibri"/>
              </a:defRPr>
            </a:pPr>
            <a:r>
              <a:rPr lang="en-AU" sz="1200" dirty="0">
                <a:latin typeface="+mn-lt"/>
              </a:rPr>
              <a:t>16.2 Sign your own name</a:t>
            </a:r>
          </a:p>
          <a:p>
            <a:pPr defTabSz="373887">
              <a:spcBef>
                <a:spcPts val="600"/>
              </a:spcBef>
              <a:defRPr sz="2304" b="1">
                <a:solidFill>
                  <a:srgbClr val="53585F"/>
                </a:solidFill>
                <a:latin typeface="Calibri"/>
                <a:ea typeface="Calibri"/>
                <a:cs typeface="Calibri"/>
                <a:sym typeface="Calibri"/>
              </a:defRPr>
            </a:pPr>
            <a:r>
              <a:rPr lang="en-AU" sz="1200" dirty="0">
                <a:latin typeface="+mn-lt"/>
              </a:rPr>
              <a:t>16.3 Own authority</a:t>
            </a:r>
          </a:p>
          <a:p>
            <a:pPr defTabSz="373887">
              <a:spcBef>
                <a:spcPts val="600"/>
              </a:spcBef>
              <a:defRPr sz="2304" b="1">
                <a:solidFill>
                  <a:srgbClr val="53585F"/>
                </a:solidFill>
                <a:latin typeface="Calibri"/>
                <a:ea typeface="Calibri"/>
                <a:cs typeface="Calibri"/>
                <a:sym typeface="Calibri"/>
              </a:defRPr>
            </a:pPr>
            <a:r>
              <a:rPr lang="en-AU" sz="1200" dirty="0">
                <a:latin typeface="+mn-lt"/>
              </a:rPr>
              <a:t>16.4 Keep password </a:t>
            </a:r>
            <a:r>
              <a:rPr lang="en-AU" sz="1200" dirty="0" smtClean="0">
                <a:latin typeface="+mn-lt"/>
              </a:rPr>
              <a:t>secure</a:t>
            </a:r>
            <a:endParaRPr lang="en-AU" sz="1200" dirty="0">
              <a:latin typeface="+mn-lt"/>
            </a:endParaRPr>
          </a:p>
        </p:txBody>
      </p:sp>
      <p:sp>
        <p:nvSpPr>
          <p:cNvPr id="5" name="Footer Placeholder 4"/>
          <p:cNvSpPr>
            <a:spLocks noGrp="1"/>
          </p:cNvSpPr>
          <p:nvPr>
            <p:ph type="ftr" sz="quarter" idx="11"/>
          </p:nvPr>
        </p:nvSpPr>
        <p:spPr>
          <a:xfrm>
            <a:off x="407417" y="4739955"/>
            <a:ext cx="7920880"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8352420" y="4749626"/>
            <a:ext cx="504056" cy="273844"/>
          </a:xfrm>
        </p:spPr>
        <p:txBody>
          <a:bodyPr/>
          <a:lstStyle/>
          <a:p>
            <a:r>
              <a:rPr lang="en-AU" dirty="0"/>
              <a:t>Slide </a:t>
            </a:r>
            <a:fld id="{4A2A1DA9-8CAF-4BCA-B496-545B076AED2D}" type="slidenum">
              <a:rPr lang="en-AU" smtClean="0"/>
              <a:pPr/>
              <a:t>8</a:t>
            </a:fld>
            <a:endParaRPr lang="en-AU"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306065"/>
            <a:ext cx="3571106" cy="19740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p:cNvSpPr/>
          <p:nvPr/>
        </p:nvSpPr>
        <p:spPr>
          <a:xfrm>
            <a:off x="323528" y="4287961"/>
            <a:ext cx="8280920" cy="276999"/>
          </a:xfrm>
          <a:prstGeom prst="rect">
            <a:avLst/>
          </a:prstGeom>
        </p:spPr>
        <p:txBody>
          <a:bodyPr wrap="square">
            <a:spAutoFit/>
          </a:bodyPr>
          <a:lstStyle/>
          <a:p>
            <a:r>
              <a:rPr lang="en-AU" sz="12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Click here for the 2014 Code of Conduct approved by Minister 1 July 2014</a:t>
            </a:r>
            <a:endParaRPr lang="en-AU" sz="1200" dirty="0"/>
          </a:p>
        </p:txBody>
      </p:sp>
    </p:spTree>
    <p:extLst>
      <p:ext uri="{BB962C8B-B14F-4D97-AF65-F5344CB8AC3E}">
        <p14:creationId xmlns:p14="http://schemas.microsoft.com/office/powerpoint/2010/main" val="2694408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Department email protocols</a:t>
            </a:r>
            <a:endParaRPr lang="en-AU" dirty="0"/>
          </a:p>
        </p:txBody>
      </p:sp>
      <p:sp>
        <p:nvSpPr>
          <p:cNvPr id="3" name="Content Placeholder 2"/>
          <p:cNvSpPr>
            <a:spLocks noGrp="1"/>
          </p:cNvSpPr>
          <p:nvPr>
            <p:ph idx="1"/>
          </p:nvPr>
        </p:nvSpPr>
        <p:spPr>
          <a:xfrm>
            <a:off x="395536" y="1200151"/>
            <a:ext cx="4680520" cy="2595735"/>
          </a:xfrm>
        </p:spPr>
        <p:txBody>
          <a:bodyPr>
            <a:normAutofit/>
          </a:bodyPr>
          <a:lstStyle/>
          <a:p>
            <a:r>
              <a:rPr lang="en-AU" sz="2000" b="1" dirty="0" smtClean="0"/>
              <a:t>Code of Conduct</a:t>
            </a:r>
          </a:p>
          <a:p>
            <a:r>
              <a:rPr lang="en-AU" sz="2000" b="1" dirty="0" smtClean="0">
                <a:solidFill>
                  <a:srgbClr val="00ABC3"/>
                </a:solidFill>
              </a:rPr>
              <a:t>20. Record keeping</a:t>
            </a:r>
            <a:endParaRPr lang="en-AU" sz="2000" b="1" dirty="0"/>
          </a:p>
          <a:p>
            <a:r>
              <a:rPr lang="en-AU" sz="1600" b="1" dirty="0" smtClean="0"/>
              <a:t>A record serves an essential administrative legal and historical purpose.</a:t>
            </a:r>
          </a:p>
          <a:p>
            <a:pPr>
              <a:spcBef>
                <a:spcPts val="0"/>
              </a:spcBef>
            </a:pPr>
            <a:endParaRPr lang="en-AU" sz="1600" b="1" dirty="0" smtClean="0"/>
          </a:p>
          <a:p>
            <a:r>
              <a:rPr lang="en-AU" sz="1600" b="1" dirty="0" smtClean="0"/>
              <a:t>Records may be class rolls, student assessment records, emails</a:t>
            </a:r>
            <a:endParaRPr lang="en-AU" sz="1600" b="1" dirty="0"/>
          </a:p>
        </p:txBody>
      </p:sp>
      <p:sp>
        <p:nvSpPr>
          <p:cNvPr id="5" name="Footer Placeholder 4"/>
          <p:cNvSpPr>
            <a:spLocks noGrp="1"/>
          </p:cNvSpPr>
          <p:nvPr>
            <p:ph type="ftr" sz="quarter" idx="11"/>
          </p:nvPr>
        </p:nvSpPr>
        <p:spPr>
          <a:xfrm>
            <a:off x="395536" y="4730892"/>
            <a:ext cx="7776864" cy="273844"/>
          </a:xfrm>
        </p:spPr>
        <p:txBody>
          <a:bodyPr/>
          <a:lstStyle/>
          <a:p>
            <a:r>
              <a:rPr lang="en-AU" dirty="0" smtClean="0"/>
              <a:t>© NSW Department of Education | Leadership &amp; High Performance Directorate | ESA | 1.2(b) Digital Content Email - DoE email policy &amp; procedures | V9.0 | November 2018</a:t>
            </a:r>
            <a:endParaRPr lang="en-AU" dirty="0"/>
          </a:p>
        </p:txBody>
      </p:sp>
      <p:sp>
        <p:nvSpPr>
          <p:cNvPr id="6" name="Slide Number Placeholder 5"/>
          <p:cNvSpPr>
            <a:spLocks noGrp="1"/>
          </p:cNvSpPr>
          <p:nvPr>
            <p:ph type="sldNum" sz="quarter" idx="12"/>
          </p:nvPr>
        </p:nvSpPr>
        <p:spPr>
          <a:xfrm>
            <a:off x="8244408" y="4731990"/>
            <a:ext cx="504056" cy="273844"/>
          </a:xfrm>
        </p:spPr>
        <p:txBody>
          <a:bodyPr/>
          <a:lstStyle/>
          <a:p>
            <a:r>
              <a:rPr lang="en-AU" dirty="0"/>
              <a:t>Slide </a:t>
            </a:r>
            <a:fld id="{4A2A1DA9-8CAF-4BCA-B496-545B076AED2D}" type="slidenum">
              <a:rPr lang="en-AU" smtClean="0"/>
              <a:pPr/>
              <a:t>9</a:t>
            </a:fld>
            <a:endParaRPr lang="en-AU"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306065"/>
            <a:ext cx="3571106" cy="19740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Rectangle 6"/>
          <p:cNvSpPr/>
          <p:nvPr/>
        </p:nvSpPr>
        <p:spPr>
          <a:xfrm>
            <a:off x="293216" y="4105756"/>
            <a:ext cx="8352928" cy="276999"/>
          </a:xfrm>
          <a:prstGeom prst="rect">
            <a:avLst/>
          </a:prstGeom>
        </p:spPr>
        <p:txBody>
          <a:bodyPr wrap="square">
            <a:spAutoFit/>
          </a:bodyPr>
          <a:lstStyle/>
          <a:p>
            <a:r>
              <a:rPr lang="en-AU"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Click here for the 2014 Code of Conduct approved by Minister 1 July 2014</a:t>
            </a:r>
            <a:endParaRPr lang="en-AU" sz="1200" dirty="0"/>
          </a:p>
        </p:txBody>
      </p:sp>
    </p:spTree>
    <p:extLst>
      <p:ext uri="{BB962C8B-B14F-4D97-AF65-F5344CB8AC3E}">
        <p14:creationId xmlns:p14="http://schemas.microsoft.com/office/powerpoint/2010/main" val="3291604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2485</TotalTime>
  <Words>3879</Words>
  <Application>Microsoft Office PowerPoint</Application>
  <PresentationFormat>On-screen Show (16:9)</PresentationFormat>
  <Paragraphs>449</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Courier New</vt:lpstr>
      <vt:lpstr>Helvetica Light</vt:lpstr>
      <vt:lpstr>Montserrat</vt:lpstr>
      <vt:lpstr>Montserrat Light</vt:lpstr>
      <vt:lpstr>Times New Roman</vt:lpstr>
      <vt:lpstr>Wingdings</vt:lpstr>
      <vt:lpstr>Office Theme</vt:lpstr>
      <vt:lpstr>Excellence in School Administration  framework – Relationships</vt:lpstr>
      <vt:lpstr>Structure of the module</vt:lpstr>
      <vt:lpstr>delivery</vt:lpstr>
      <vt:lpstr>Outcome of the module – digital content - email</vt:lpstr>
      <vt:lpstr>Outcome of this session – DoE email policy and procedures</vt:lpstr>
      <vt:lpstr>Department policy</vt:lpstr>
      <vt:lpstr>Department email protocols</vt:lpstr>
      <vt:lpstr>Department email protocols</vt:lpstr>
      <vt:lpstr>Department email protocols</vt:lpstr>
      <vt:lpstr>Why manage email?</vt:lpstr>
      <vt:lpstr>Department email protocols</vt:lpstr>
      <vt:lpstr>Department email protocols</vt:lpstr>
      <vt:lpstr>Types of emails</vt:lpstr>
      <vt:lpstr>Types of emails</vt:lpstr>
      <vt:lpstr>Types of emails</vt:lpstr>
      <vt:lpstr>Types of emails</vt:lpstr>
      <vt:lpstr>Types of emails</vt:lpstr>
      <vt:lpstr>Types of emails</vt:lpstr>
      <vt:lpstr>Reflecting on this session – DoE email policy and procedures</vt:lpstr>
      <vt:lpstr>Esa relationship modules</vt:lpstr>
      <vt:lpstr>Professional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johnAq</dc:creator>
  <cp:lastModifiedBy>Sharryn Marshall</cp:lastModifiedBy>
  <cp:revision>274</cp:revision>
  <cp:lastPrinted>2017-04-27T06:00:35Z</cp:lastPrinted>
  <dcterms:created xsi:type="dcterms:W3CDTF">2015-09-06T11:20:53Z</dcterms:created>
  <dcterms:modified xsi:type="dcterms:W3CDTF">2018-11-30T01:55:38Z</dcterms:modified>
</cp:coreProperties>
</file>