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1" r:id="rId2"/>
    <p:sldId id="347" r:id="rId3"/>
    <p:sldId id="332" r:id="rId4"/>
    <p:sldId id="334" r:id="rId5"/>
    <p:sldId id="338" r:id="rId6"/>
    <p:sldId id="350" r:id="rId7"/>
    <p:sldId id="341" r:id="rId8"/>
    <p:sldId id="339" r:id="rId9"/>
    <p:sldId id="342" r:id="rId10"/>
    <p:sldId id="344" r:id="rId11"/>
    <p:sldId id="351" r:id="rId12"/>
    <p:sldId id="348" r:id="rId13"/>
    <p:sldId id="333" r:id="rId14"/>
    <p:sldId id="352" r:id="rId15"/>
    <p:sldId id="337" r:id="rId16"/>
  </p:sldIdLst>
  <p:sldSz cx="9144000" cy="5143500" type="screen16x9"/>
  <p:notesSz cx="9939338" cy="680561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485">
          <p15:clr>
            <a:srgbClr val="A4A3A4"/>
          </p15:clr>
        </p15:guide>
        <p15:guide id="2" pos="1897">
          <p15:clr>
            <a:srgbClr val="A4A3A4"/>
          </p15:clr>
        </p15:guide>
        <p15:guide id="3" orient="horz" pos="1897">
          <p15:clr>
            <a:srgbClr val="A4A3A4"/>
          </p15:clr>
        </p15:guide>
        <p15:guide id="4" pos="3485">
          <p15:clr>
            <a:srgbClr val="A4A3A4"/>
          </p15:clr>
        </p15:guide>
        <p15:guide id="5" orient="horz" pos="5751">
          <p15:clr>
            <a:srgbClr val="A4A3A4"/>
          </p15:clr>
        </p15:guide>
        <p15:guide id="6" orient="horz" pos="3131">
          <p15:clr>
            <a:srgbClr val="A4A3A4"/>
          </p15:clr>
        </p15:guide>
        <p15:guide id="7" pos="1167">
          <p15:clr>
            <a:srgbClr val="A4A3A4"/>
          </p15:clr>
        </p15:guide>
        <p15:guide id="8" pos="2144">
          <p15:clr>
            <a:srgbClr val="A4A3A4"/>
          </p15:clr>
        </p15:guide>
        <p15:guide id="9" orient="horz" pos="2386">
          <p15:clr>
            <a:srgbClr val="A4A3A4"/>
          </p15:clr>
        </p15:guide>
        <p15:guide id="10" orient="horz" pos="1299">
          <p15:clr>
            <a:srgbClr val="A4A3A4"/>
          </p15:clr>
        </p15:guide>
        <p15:guide id="11" orient="horz" pos="3938">
          <p15:clr>
            <a:srgbClr val="A4A3A4"/>
          </p15:clr>
        </p15:guide>
        <p15:guide id="12" orient="horz" pos="2144">
          <p15:clr>
            <a:srgbClr val="A4A3A4"/>
          </p15:clr>
        </p15:guide>
        <p15:guide id="13" pos="2770">
          <p15:clr>
            <a:srgbClr val="A4A3A4"/>
          </p15:clr>
        </p15:guide>
        <p15:guide id="14" pos="5090">
          <p15:clr>
            <a:srgbClr val="A4A3A4"/>
          </p15:clr>
        </p15:guide>
        <p15:guide id="15" pos="1704">
          <p15:clr>
            <a:srgbClr val="A4A3A4"/>
          </p15:clr>
        </p15:guide>
        <p15:guide id="16" pos="3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9900FF"/>
    <a:srgbClr val="04ABC2"/>
    <a:srgbClr val="E8F2F5"/>
    <a:srgbClr val="00ABC3"/>
    <a:srgbClr val="FFFFFF"/>
    <a:srgbClr val="00C3DE"/>
    <a:srgbClr val="00B4D0"/>
    <a:srgbClr val="00B1CA"/>
    <a:srgbClr val="FFE7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5" autoAdjust="0"/>
    <p:restoredTop sz="66469" autoAdjust="0"/>
  </p:normalViewPr>
  <p:slideViewPr>
    <p:cSldViewPr snapToObjects="1">
      <p:cViewPr varScale="1">
        <p:scale>
          <a:sx n="10" d="100"/>
          <a:sy n="10" d="100"/>
        </p:scale>
        <p:origin x="2862" y="-159"/>
      </p:cViewPr>
      <p:guideLst>
        <p:guide orient="horz" pos="1620"/>
        <p:guide pos="2880"/>
      </p:guideLst>
    </p:cSldViewPr>
  </p:slideViewPr>
  <p:notesTextViewPr>
    <p:cViewPr>
      <p:scale>
        <a:sx n="125" d="100"/>
        <a:sy n="125" d="100"/>
      </p:scale>
      <p:origin x="0" y="0"/>
    </p:cViewPr>
  </p:notesTextViewPr>
  <p:notesViewPr>
    <p:cSldViewPr snapToObjects="1">
      <p:cViewPr varScale="1">
        <p:scale>
          <a:sx n="141" d="100"/>
          <a:sy n="141" d="100"/>
        </p:scale>
        <p:origin x="-816" y="-78"/>
      </p:cViewPr>
      <p:guideLst>
        <p:guide orient="horz" pos="3485"/>
        <p:guide pos="1897"/>
        <p:guide orient="horz" pos="1897"/>
        <p:guide pos="3485"/>
        <p:guide orient="horz" pos="5751"/>
        <p:guide orient="horz" pos="3131"/>
        <p:guide pos="1167"/>
        <p:guide pos="2144"/>
        <p:guide orient="horz" pos="2386"/>
        <p:guide orient="horz" pos="1299"/>
        <p:guide orient="horz" pos="3938"/>
        <p:guide orient="horz" pos="2144"/>
        <p:guide pos="2770"/>
        <p:guide pos="5090"/>
        <p:guide pos="170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70C8B-A82C-4C51-AE7D-82123AC502A6}" type="doc">
      <dgm:prSet loTypeId="urn:microsoft.com/office/officeart/2008/layout/CircularPictureCallout" loCatId="picture" qsTypeId="urn:microsoft.com/office/officeart/2005/8/quickstyle/3d3" qsCatId="3D" csTypeId="urn:microsoft.com/office/officeart/2005/8/colors/accent2_1" csCatId="accent2" phldr="1"/>
      <dgm:spPr/>
      <dgm:t>
        <a:bodyPr/>
        <a:lstStyle/>
        <a:p>
          <a:endParaRPr lang="en-AU"/>
        </a:p>
      </dgm:t>
    </dgm:pt>
    <dgm:pt modelId="{F1A24D40-EEB6-4849-BD8D-CCCB5DEE9865}">
      <dgm:prSet custT="1"/>
      <dgm:spPr/>
      <dgm:t>
        <a:bodyPr/>
        <a:lstStyle/>
        <a:p>
          <a:r>
            <a:rPr lang="en-AU" sz="4000" b="1" cap="all" spc="0" dirty="0" smtClean="0">
              <a:ln w="9000" cmpd="sng">
                <a:prstDash val="solid"/>
              </a:ln>
              <a:effectLst/>
            </a:rPr>
            <a:t>School ASSETS</a:t>
          </a:r>
        </a:p>
        <a:p>
          <a:r>
            <a:rPr lang="en-AU" sz="1600" b="1" cap="all" spc="0" dirty="0" smtClean="0">
              <a:ln w="9000" cmpd="sng">
                <a:prstDash val="solid"/>
              </a:ln>
              <a:effectLst/>
            </a:rPr>
            <a:t>Are defined as</a:t>
          </a:r>
          <a:endParaRPr lang="en-AU" sz="1600" b="1" cap="all" spc="0" dirty="0">
            <a:ln w="9000" cmpd="sng">
              <a:prstDash val="solid"/>
            </a:ln>
            <a:effectLst/>
          </a:endParaRPr>
        </a:p>
      </dgm:t>
    </dgm:pt>
    <dgm:pt modelId="{801F24A2-79D0-4125-A75D-8F8CBB6B4E31}" type="parTrans" cxnId="{A03686DC-A40A-4E09-A64C-F59C90B40A0F}">
      <dgm:prSet/>
      <dgm:spPr/>
      <dgm:t>
        <a:bodyPr/>
        <a:lstStyle/>
        <a:p>
          <a:endParaRPr lang="en-AU"/>
        </a:p>
      </dgm:t>
    </dgm:pt>
    <dgm:pt modelId="{920A74B0-D3A7-4221-AF32-76CECE86E67F}" type="sibTrans" cxnId="{A03686DC-A40A-4E09-A64C-F59C90B40A0F}">
      <dgm:prSet/>
      <dgm:spPr/>
      <dgm:t>
        <a:bodyPr/>
        <a:lstStyle/>
        <a:p>
          <a:endParaRPr lang="en-AU"/>
        </a:p>
      </dgm:t>
    </dgm:pt>
    <dgm:pt modelId="{20ADE4AA-5731-461B-B4CC-5895207413B4}">
      <dgm:prSet phldrT="[Text]" custT="1"/>
      <dgm:spPr/>
      <dgm:t>
        <a:bodyPr/>
        <a:lstStyle/>
        <a:p>
          <a:pPr algn="ctr"/>
          <a:r>
            <a:rPr lang="en-AU" sz="1200" b="0" dirty="0" smtClean="0"/>
            <a:t>fixed </a:t>
          </a:r>
        </a:p>
        <a:p>
          <a:pPr algn="ctr"/>
          <a:r>
            <a:rPr lang="en-AU" sz="1200" b="0" dirty="0" smtClean="0"/>
            <a:t>assets</a:t>
          </a:r>
          <a:endParaRPr lang="en-AU" sz="1200" b="0" dirty="0"/>
        </a:p>
      </dgm:t>
    </dgm:pt>
    <dgm:pt modelId="{771EBD63-56DE-4952-9FDE-DEEF701A7529}" type="parTrans" cxnId="{777B4190-5C69-4BE0-8782-2620E7F28F59}">
      <dgm:prSet/>
      <dgm:spPr/>
      <dgm:t>
        <a:bodyPr/>
        <a:lstStyle/>
        <a:p>
          <a:endParaRPr lang="en-AU"/>
        </a:p>
      </dgm:t>
    </dgm:pt>
    <dgm:pt modelId="{0A4F25BD-C1F4-41E8-B423-807AADB8E87D}" type="sibTrans" cxnId="{777B4190-5C69-4BE0-8782-2620E7F28F59}">
      <dgm:prSet/>
      <dgm:spPr/>
      <dgm:t>
        <a:bodyPr/>
        <a:lstStyle/>
        <a:p>
          <a:endParaRPr lang="en-AU"/>
        </a:p>
      </dgm:t>
    </dgm:pt>
    <dgm:pt modelId="{F66B0B37-1942-4B88-B03B-E4A3F5522626}">
      <dgm:prSet phldrT="[Text]" custT="1"/>
      <dgm:spPr/>
      <dgm:t>
        <a:bodyPr/>
        <a:lstStyle/>
        <a:p>
          <a:pPr algn="ctr"/>
          <a:r>
            <a:rPr lang="en-AU" sz="1200" b="0" dirty="0" smtClean="0"/>
            <a:t>$10,000 or more </a:t>
          </a:r>
        </a:p>
        <a:p>
          <a:pPr algn="ctr"/>
          <a:r>
            <a:rPr lang="en-AU" sz="1000" b="0" dirty="0" smtClean="0"/>
            <a:t>(ex GST)</a:t>
          </a:r>
          <a:endParaRPr lang="en-AU" sz="1000" b="0" dirty="0"/>
        </a:p>
      </dgm:t>
    </dgm:pt>
    <dgm:pt modelId="{C4CF8C86-507A-4786-9B70-42EE1081F728}" type="parTrans" cxnId="{9A93B34C-AB04-47E2-B035-28F59AADAA4B}">
      <dgm:prSet/>
      <dgm:spPr/>
      <dgm:t>
        <a:bodyPr/>
        <a:lstStyle/>
        <a:p>
          <a:endParaRPr lang="en-AU"/>
        </a:p>
      </dgm:t>
    </dgm:pt>
    <dgm:pt modelId="{6D7DDD4E-F58D-4E5C-8EE4-57469D09C027}" type="sibTrans" cxnId="{9A93B34C-AB04-47E2-B035-28F59AADAA4B}">
      <dgm:prSet/>
      <dgm:spPr/>
      <dgm:t>
        <a:bodyPr/>
        <a:lstStyle/>
        <a:p>
          <a:endParaRPr lang="en-AU"/>
        </a:p>
      </dgm:t>
    </dgm:pt>
    <dgm:pt modelId="{5CEA1340-FC27-4FDF-B424-CFC9998B3DBD}">
      <dgm:prSet phldrT="[Text]" custT="1"/>
      <dgm:spPr/>
      <dgm:t>
        <a:bodyPr/>
        <a:lstStyle/>
        <a:p>
          <a:pPr algn="ctr"/>
          <a:r>
            <a:rPr lang="en-AU" sz="1200" b="0" dirty="0" smtClean="0"/>
            <a:t>intangibles  over $50,000 </a:t>
          </a:r>
          <a:r>
            <a:rPr lang="en-AU" sz="1000" b="0" dirty="0" smtClean="0"/>
            <a:t>(ex GST) </a:t>
          </a:r>
          <a:endParaRPr lang="en-AU" sz="1000" b="0" dirty="0"/>
        </a:p>
      </dgm:t>
    </dgm:pt>
    <dgm:pt modelId="{1B6513EC-05B7-4955-916B-5CD011B62400}" type="sibTrans" cxnId="{1396856D-0FCE-4B97-8531-42D347B022F1}">
      <dgm:prSet/>
      <dgm:spPr/>
      <dgm:t>
        <a:bodyPr/>
        <a:lstStyle/>
        <a:p>
          <a:endParaRPr lang="en-AU"/>
        </a:p>
      </dgm:t>
    </dgm:pt>
    <dgm:pt modelId="{E1964F4F-ED79-4BC2-9020-C02F6A932676}" type="parTrans" cxnId="{1396856D-0FCE-4B97-8531-42D347B022F1}">
      <dgm:prSet/>
      <dgm:spPr/>
      <dgm:t>
        <a:bodyPr/>
        <a:lstStyle/>
        <a:p>
          <a:endParaRPr lang="en-AU"/>
        </a:p>
      </dgm:t>
    </dgm:pt>
    <dgm:pt modelId="{D14EFA16-7FFE-4BAC-A99E-6D675FBC7FB4}" type="pres">
      <dgm:prSet presAssocID="{8E170C8B-A82C-4C51-AE7D-82123AC502A6}" presName="Name0" presStyleCnt="0">
        <dgm:presLayoutVars>
          <dgm:chMax val="7"/>
          <dgm:chPref val="7"/>
          <dgm:dir/>
        </dgm:presLayoutVars>
      </dgm:prSet>
      <dgm:spPr/>
      <dgm:t>
        <a:bodyPr/>
        <a:lstStyle/>
        <a:p>
          <a:endParaRPr lang="en-AU"/>
        </a:p>
      </dgm:t>
    </dgm:pt>
    <dgm:pt modelId="{14FD46B3-7DB4-4564-AD19-CAD5D3122157}" type="pres">
      <dgm:prSet presAssocID="{8E170C8B-A82C-4C51-AE7D-82123AC502A6}" presName="Name1" presStyleCnt="0"/>
      <dgm:spPr/>
      <dgm:t>
        <a:bodyPr/>
        <a:lstStyle/>
        <a:p>
          <a:endParaRPr lang="en-AU"/>
        </a:p>
      </dgm:t>
    </dgm:pt>
    <dgm:pt modelId="{24259EBE-40D1-48D6-8543-22064C48A36A}" type="pres">
      <dgm:prSet presAssocID="{920A74B0-D3A7-4221-AF32-76CECE86E67F}" presName="picture_1" presStyleCnt="0"/>
      <dgm:spPr/>
      <dgm:t>
        <a:bodyPr/>
        <a:lstStyle/>
        <a:p>
          <a:endParaRPr lang="en-AU"/>
        </a:p>
      </dgm:t>
    </dgm:pt>
    <dgm:pt modelId="{8B94B17B-D80A-4D84-B932-52F7692E852C}" type="pres">
      <dgm:prSet presAssocID="{920A74B0-D3A7-4221-AF32-76CECE86E67F}" presName="pictureRepeatNode" presStyleLbl="alignImgPlace1" presStyleIdx="0" presStyleCnt="4"/>
      <dgm:spPr/>
      <dgm:t>
        <a:bodyPr/>
        <a:lstStyle/>
        <a:p>
          <a:endParaRPr lang="en-AU"/>
        </a:p>
      </dgm:t>
    </dgm:pt>
    <dgm:pt modelId="{171E3937-D6C2-4185-86B6-F0DC2FBEDA19}" type="pres">
      <dgm:prSet presAssocID="{F1A24D40-EEB6-4849-BD8D-CCCB5DEE9865}" presName="text_1" presStyleLbl="node1" presStyleIdx="0" presStyleCnt="0" custScaleX="139952" custLinFactNeighborX="435" custLinFactNeighborY="-38030">
        <dgm:presLayoutVars>
          <dgm:bulletEnabled val="1"/>
        </dgm:presLayoutVars>
      </dgm:prSet>
      <dgm:spPr/>
      <dgm:t>
        <a:bodyPr/>
        <a:lstStyle/>
        <a:p>
          <a:endParaRPr lang="en-AU"/>
        </a:p>
      </dgm:t>
    </dgm:pt>
    <dgm:pt modelId="{E4367081-BF08-425C-920F-D9682A9A823A}" type="pres">
      <dgm:prSet presAssocID="{0A4F25BD-C1F4-41E8-B423-807AADB8E87D}" presName="picture_2" presStyleCnt="0"/>
      <dgm:spPr/>
      <dgm:t>
        <a:bodyPr/>
        <a:lstStyle/>
        <a:p>
          <a:endParaRPr lang="en-AU"/>
        </a:p>
      </dgm:t>
    </dgm:pt>
    <dgm:pt modelId="{9DFC7E67-8AB3-44AA-96A4-9AE57C7872A4}" type="pres">
      <dgm:prSet presAssocID="{0A4F25BD-C1F4-41E8-B423-807AADB8E87D}" presName="pictureRepeatNode" presStyleLbl="alignImgPlace1" presStyleIdx="1" presStyleCnt="4" custScaleX="120707" custScaleY="113916"/>
      <dgm:spPr/>
      <dgm:t>
        <a:bodyPr/>
        <a:lstStyle/>
        <a:p>
          <a:endParaRPr lang="en-AU"/>
        </a:p>
      </dgm:t>
    </dgm:pt>
    <dgm:pt modelId="{00A3D640-0D01-47C7-A521-91C9F5DC4592}" type="pres">
      <dgm:prSet presAssocID="{20ADE4AA-5731-461B-B4CC-5895207413B4}" presName="line_2" presStyleLbl="parChTrans1D1" presStyleIdx="0" presStyleCnt="3"/>
      <dgm:spPr/>
      <dgm:t>
        <a:bodyPr/>
        <a:lstStyle/>
        <a:p>
          <a:endParaRPr lang="en-AU"/>
        </a:p>
      </dgm:t>
    </dgm:pt>
    <dgm:pt modelId="{48629341-014A-4F3F-B9CE-8E0356165E5F}" type="pres">
      <dgm:prSet presAssocID="{20ADE4AA-5731-461B-B4CC-5895207413B4}" presName="textparent_2" presStyleLbl="node1" presStyleIdx="0" presStyleCnt="0"/>
      <dgm:spPr/>
      <dgm:t>
        <a:bodyPr/>
        <a:lstStyle/>
        <a:p>
          <a:endParaRPr lang="en-AU"/>
        </a:p>
      </dgm:t>
    </dgm:pt>
    <dgm:pt modelId="{DB866808-9436-4F71-BF12-9408D67C1A5F}" type="pres">
      <dgm:prSet presAssocID="{20ADE4AA-5731-461B-B4CC-5895207413B4}" presName="text_2" presStyleLbl="revTx" presStyleIdx="0" presStyleCnt="3" custScaleX="1159972" custLinFactX="-510001" custLinFactNeighborX="-600000" custLinFactNeighborY="-5874">
        <dgm:presLayoutVars>
          <dgm:bulletEnabled val="1"/>
        </dgm:presLayoutVars>
      </dgm:prSet>
      <dgm:spPr/>
      <dgm:t>
        <a:bodyPr/>
        <a:lstStyle/>
        <a:p>
          <a:endParaRPr lang="en-AU"/>
        </a:p>
      </dgm:t>
    </dgm:pt>
    <dgm:pt modelId="{0537CBC6-BBF9-4AFD-BA50-DE741D26769F}" type="pres">
      <dgm:prSet presAssocID="{6D7DDD4E-F58D-4E5C-8EE4-57469D09C027}" presName="picture_3" presStyleCnt="0"/>
      <dgm:spPr/>
      <dgm:t>
        <a:bodyPr/>
        <a:lstStyle/>
        <a:p>
          <a:endParaRPr lang="en-AU"/>
        </a:p>
      </dgm:t>
    </dgm:pt>
    <dgm:pt modelId="{B2F6142A-7FFB-41D9-A0D4-2CC91A1601C2}" type="pres">
      <dgm:prSet presAssocID="{6D7DDD4E-F58D-4E5C-8EE4-57469D09C027}" presName="pictureRepeatNode" presStyleLbl="alignImgPlace1" presStyleIdx="2" presStyleCnt="4" custScaleX="122209" custScaleY="109872"/>
      <dgm:spPr/>
      <dgm:t>
        <a:bodyPr/>
        <a:lstStyle/>
        <a:p>
          <a:endParaRPr lang="en-AU"/>
        </a:p>
      </dgm:t>
    </dgm:pt>
    <dgm:pt modelId="{221EFF57-5DF9-4A56-84A1-B24B92622F11}" type="pres">
      <dgm:prSet presAssocID="{F66B0B37-1942-4B88-B03B-E4A3F5522626}" presName="line_3" presStyleLbl="parChTrans1D1" presStyleIdx="1" presStyleCnt="3"/>
      <dgm:spPr/>
      <dgm:t>
        <a:bodyPr/>
        <a:lstStyle/>
        <a:p>
          <a:endParaRPr lang="en-AU"/>
        </a:p>
      </dgm:t>
    </dgm:pt>
    <dgm:pt modelId="{A3F4E87A-8E7D-49DA-A346-DEEBE6F6653A}" type="pres">
      <dgm:prSet presAssocID="{F66B0B37-1942-4B88-B03B-E4A3F5522626}" presName="textparent_3" presStyleLbl="node1" presStyleIdx="0" presStyleCnt="0"/>
      <dgm:spPr/>
      <dgm:t>
        <a:bodyPr/>
        <a:lstStyle/>
        <a:p>
          <a:endParaRPr lang="en-AU"/>
        </a:p>
      </dgm:t>
    </dgm:pt>
    <dgm:pt modelId="{9568CAA3-74BA-4408-B175-1A900E3123AD}" type="pres">
      <dgm:prSet presAssocID="{F66B0B37-1942-4B88-B03B-E4A3F5522626}" presName="text_3" presStyleLbl="revTx" presStyleIdx="1" presStyleCnt="3" custScaleX="171929" custLinFactX="-49742" custLinFactNeighborX="-100000" custLinFactNeighborY="2562">
        <dgm:presLayoutVars>
          <dgm:bulletEnabled val="1"/>
        </dgm:presLayoutVars>
      </dgm:prSet>
      <dgm:spPr/>
      <dgm:t>
        <a:bodyPr/>
        <a:lstStyle/>
        <a:p>
          <a:endParaRPr lang="en-AU"/>
        </a:p>
      </dgm:t>
    </dgm:pt>
    <dgm:pt modelId="{F616B387-FB2E-4C4F-B61B-D94EE55619BE}" type="pres">
      <dgm:prSet presAssocID="{1B6513EC-05B7-4955-916B-5CD011B62400}" presName="picture_4" presStyleCnt="0"/>
      <dgm:spPr/>
      <dgm:t>
        <a:bodyPr/>
        <a:lstStyle/>
        <a:p>
          <a:endParaRPr lang="en-AU"/>
        </a:p>
      </dgm:t>
    </dgm:pt>
    <dgm:pt modelId="{056F8085-94C5-4199-80FC-E62CF26E74B4}" type="pres">
      <dgm:prSet presAssocID="{1B6513EC-05B7-4955-916B-5CD011B62400}" presName="pictureRepeatNode" presStyleLbl="alignImgPlace1" presStyleIdx="3" presStyleCnt="4" custScaleX="120707" custScaleY="113162"/>
      <dgm:spPr/>
      <dgm:t>
        <a:bodyPr/>
        <a:lstStyle/>
        <a:p>
          <a:endParaRPr lang="en-AU"/>
        </a:p>
      </dgm:t>
    </dgm:pt>
    <dgm:pt modelId="{04CB10E3-6C85-4CB2-9731-C0869907A480}" type="pres">
      <dgm:prSet presAssocID="{5CEA1340-FC27-4FDF-B424-CFC9998B3DBD}" presName="line_4" presStyleLbl="parChTrans1D1" presStyleIdx="2" presStyleCnt="3"/>
      <dgm:spPr/>
      <dgm:t>
        <a:bodyPr/>
        <a:lstStyle/>
        <a:p>
          <a:endParaRPr lang="en-AU"/>
        </a:p>
      </dgm:t>
    </dgm:pt>
    <dgm:pt modelId="{3056B1D1-1897-4D59-AB8F-0CCD0AB3D20A}" type="pres">
      <dgm:prSet presAssocID="{5CEA1340-FC27-4FDF-B424-CFC9998B3DBD}" presName="textparent_4" presStyleLbl="node1" presStyleIdx="0" presStyleCnt="0"/>
      <dgm:spPr/>
      <dgm:t>
        <a:bodyPr/>
        <a:lstStyle/>
        <a:p>
          <a:endParaRPr lang="en-AU"/>
        </a:p>
      </dgm:t>
    </dgm:pt>
    <dgm:pt modelId="{5C029934-8ACD-4064-ACA7-65B3281EB1C9}" type="pres">
      <dgm:prSet presAssocID="{5CEA1340-FC27-4FDF-B424-CFC9998B3DBD}" presName="text_4" presStyleLbl="revTx" presStyleIdx="2" presStyleCnt="3" custScaleX="1159972" custLinFactX="-500000" custLinFactNeighborX="-505185" custLinFactNeighborY="4207">
        <dgm:presLayoutVars>
          <dgm:bulletEnabled val="1"/>
        </dgm:presLayoutVars>
      </dgm:prSet>
      <dgm:spPr/>
      <dgm:t>
        <a:bodyPr/>
        <a:lstStyle/>
        <a:p>
          <a:endParaRPr lang="en-AU"/>
        </a:p>
      </dgm:t>
    </dgm:pt>
  </dgm:ptLst>
  <dgm:cxnLst>
    <dgm:cxn modelId="{759AF758-8A76-4513-8F62-6711071778B1}" type="presOf" srcId="{920A74B0-D3A7-4221-AF32-76CECE86E67F}" destId="{8B94B17B-D80A-4D84-B932-52F7692E852C}" srcOrd="0" destOrd="0" presId="urn:microsoft.com/office/officeart/2008/layout/CircularPictureCallout"/>
    <dgm:cxn modelId="{A03686DC-A40A-4E09-A64C-F59C90B40A0F}" srcId="{8E170C8B-A82C-4C51-AE7D-82123AC502A6}" destId="{F1A24D40-EEB6-4849-BD8D-CCCB5DEE9865}" srcOrd="0" destOrd="0" parTransId="{801F24A2-79D0-4125-A75D-8F8CBB6B4E31}" sibTransId="{920A74B0-D3A7-4221-AF32-76CECE86E67F}"/>
    <dgm:cxn modelId="{94AC8353-4983-4209-BB38-216638D28CCE}" type="presOf" srcId="{F66B0B37-1942-4B88-B03B-E4A3F5522626}" destId="{9568CAA3-74BA-4408-B175-1A900E3123AD}" srcOrd="0" destOrd="0" presId="urn:microsoft.com/office/officeart/2008/layout/CircularPictureCallout"/>
    <dgm:cxn modelId="{98E968A8-2043-4733-9110-0570C0D1E401}" type="presOf" srcId="{1B6513EC-05B7-4955-916B-5CD011B62400}" destId="{056F8085-94C5-4199-80FC-E62CF26E74B4}" srcOrd="0" destOrd="0" presId="urn:microsoft.com/office/officeart/2008/layout/CircularPictureCallout"/>
    <dgm:cxn modelId="{9A93B34C-AB04-47E2-B035-28F59AADAA4B}" srcId="{8E170C8B-A82C-4C51-AE7D-82123AC502A6}" destId="{F66B0B37-1942-4B88-B03B-E4A3F5522626}" srcOrd="2" destOrd="0" parTransId="{C4CF8C86-507A-4786-9B70-42EE1081F728}" sibTransId="{6D7DDD4E-F58D-4E5C-8EE4-57469D09C027}"/>
    <dgm:cxn modelId="{AD3D0E4B-A08C-4062-9A06-30A0827EDFFF}" type="presOf" srcId="{F1A24D40-EEB6-4849-BD8D-CCCB5DEE9865}" destId="{171E3937-D6C2-4185-86B6-F0DC2FBEDA19}" srcOrd="0" destOrd="0" presId="urn:microsoft.com/office/officeart/2008/layout/CircularPictureCallout"/>
    <dgm:cxn modelId="{777B4190-5C69-4BE0-8782-2620E7F28F59}" srcId="{8E170C8B-A82C-4C51-AE7D-82123AC502A6}" destId="{20ADE4AA-5731-461B-B4CC-5895207413B4}" srcOrd="1" destOrd="0" parTransId="{771EBD63-56DE-4952-9FDE-DEEF701A7529}" sibTransId="{0A4F25BD-C1F4-41E8-B423-807AADB8E87D}"/>
    <dgm:cxn modelId="{8CD4CFF2-6B37-4024-9750-CF259DC5A51C}" type="presOf" srcId="{5CEA1340-FC27-4FDF-B424-CFC9998B3DBD}" destId="{5C029934-8ACD-4064-ACA7-65B3281EB1C9}" srcOrd="0" destOrd="0" presId="urn:microsoft.com/office/officeart/2008/layout/CircularPictureCallout"/>
    <dgm:cxn modelId="{4970CDE8-E40A-45DD-8B31-0A2D308752E0}" type="presOf" srcId="{6D7DDD4E-F58D-4E5C-8EE4-57469D09C027}" destId="{B2F6142A-7FFB-41D9-A0D4-2CC91A1601C2}" srcOrd="0" destOrd="0" presId="urn:microsoft.com/office/officeart/2008/layout/CircularPictureCallout"/>
    <dgm:cxn modelId="{87E9B6F1-159C-44F6-83F9-145EFE0DC58B}" type="presOf" srcId="{8E170C8B-A82C-4C51-AE7D-82123AC502A6}" destId="{D14EFA16-7FFE-4BAC-A99E-6D675FBC7FB4}" srcOrd="0" destOrd="0" presId="urn:microsoft.com/office/officeart/2008/layout/CircularPictureCallout"/>
    <dgm:cxn modelId="{1396856D-0FCE-4B97-8531-42D347B022F1}" srcId="{8E170C8B-A82C-4C51-AE7D-82123AC502A6}" destId="{5CEA1340-FC27-4FDF-B424-CFC9998B3DBD}" srcOrd="3" destOrd="0" parTransId="{E1964F4F-ED79-4BC2-9020-C02F6A932676}" sibTransId="{1B6513EC-05B7-4955-916B-5CD011B62400}"/>
    <dgm:cxn modelId="{A51C4BBF-580A-4DBD-BFA6-E686A75B9A3E}" type="presOf" srcId="{0A4F25BD-C1F4-41E8-B423-807AADB8E87D}" destId="{9DFC7E67-8AB3-44AA-96A4-9AE57C7872A4}" srcOrd="0" destOrd="0" presId="urn:microsoft.com/office/officeart/2008/layout/CircularPictureCallout"/>
    <dgm:cxn modelId="{7EFB708C-0D8E-470E-A994-DDCBCA52D0D9}" type="presOf" srcId="{20ADE4AA-5731-461B-B4CC-5895207413B4}" destId="{DB866808-9436-4F71-BF12-9408D67C1A5F}" srcOrd="0" destOrd="0" presId="urn:microsoft.com/office/officeart/2008/layout/CircularPictureCallout"/>
    <dgm:cxn modelId="{12D2905B-57DF-48F3-941C-6EFA69F6AEEE}" type="presParOf" srcId="{D14EFA16-7FFE-4BAC-A99E-6D675FBC7FB4}" destId="{14FD46B3-7DB4-4564-AD19-CAD5D3122157}" srcOrd="0" destOrd="0" presId="urn:microsoft.com/office/officeart/2008/layout/CircularPictureCallout"/>
    <dgm:cxn modelId="{A28AA130-4B3E-4787-AC01-FEDA3D4E59BA}" type="presParOf" srcId="{14FD46B3-7DB4-4564-AD19-CAD5D3122157}" destId="{24259EBE-40D1-48D6-8543-22064C48A36A}" srcOrd="0" destOrd="0" presId="urn:microsoft.com/office/officeart/2008/layout/CircularPictureCallout"/>
    <dgm:cxn modelId="{A3F26C11-6F3E-430B-8DEE-D40FB8FCB543}" type="presParOf" srcId="{24259EBE-40D1-48D6-8543-22064C48A36A}" destId="{8B94B17B-D80A-4D84-B932-52F7692E852C}" srcOrd="0" destOrd="0" presId="urn:microsoft.com/office/officeart/2008/layout/CircularPictureCallout"/>
    <dgm:cxn modelId="{68F84ED5-086A-49B1-8814-0D19183E3A74}" type="presParOf" srcId="{14FD46B3-7DB4-4564-AD19-CAD5D3122157}" destId="{171E3937-D6C2-4185-86B6-F0DC2FBEDA19}" srcOrd="1" destOrd="0" presId="urn:microsoft.com/office/officeart/2008/layout/CircularPictureCallout"/>
    <dgm:cxn modelId="{6F1D6748-1DB6-4953-99C3-0B8084FEB43E}" type="presParOf" srcId="{14FD46B3-7DB4-4564-AD19-CAD5D3122157}" destId="{E4367081-BF08-425C-920F-D9682A9A823A}" srcOrd="2" destOrd="0" presId="urn:microsoft.com/office/officeart/2008/layout/CircularPictureCallout"/>
    <dgm:cxn modelId="{03A60B70-42A3-445A-A184-8557EF3A67EF}" type="presParOf" srcId="{E4367081-BF08-425C-920F-D9682A9A823A}" destId="{9DFC7E67-8AB3-44AA-96A4-9AE57C7872A4}" srcOrd="0" destOrd="0" presId="urn:microsoft.com/office/officeart/2008/layout/CircularPictureCallout"/>
    <dgm:cxn modelId="{7860AD09-E26C-40C7-9023-D55C60BF5674}" type="presParOf" srcId="{14FD46B3-7DB4-4564-AD19-CAD5D3122157}" destId="{00A3D640-0D01-47C7-A521-91C9F5DC4592}" srcOrd="3" destOrd="0" presId="urn:microsoft.com/office/officeart/2008/layout/CircularPictureCallout"/>
    <dgm:cxn modelId="{40689175-AE4E-45FD-8376-2DF4A8BAE75B}" type="presParOf" srcId="{14FD46B3-7DB4-4564-AD19-CAD5D3122157}" destId="{48629341-014A-4F3F-B9CE-8E0356165E5F}" srcOrd="4" destOrd="0" presId="urn:microsoft.com/office/officeart/2008/layout/CircularPictureCallout"/>
    <dgm:cxn modelId="{2BCCF1DD-20B6-48AD-A899-B242141D36A8}" type="presParOf" srcId="{48629341-014A-4F3F-B9CE-8E0356165E5F}" destId="{DB866808-9436-4F71-BF12-9408D67C1A5F}" srcOrd="0" destOrd="0" presId="urn:microsoft.com/office/officeart/2008/layout/CircularPictureCallout"/>
    <dgm:cxn modelId="{62E8C0BA-2F67-4D9C-B3CD-9E8EB31F9E1C}" type="presParOf" srcId="{14FD46B3-7DB4-4564-AD19-CAD5D3122157}" destId="{0537CBC6-BBF9-4AFD-BA50-DE741D26769F}" srcOrd="5" destOrd="0" presId="urn:microsoft.com/office/officeart/2008/layout/CircularPictureCallout"/>
    <dgm:cxn modelId="{25232067-867C-4974-A96B-27B8C7A4932C}" type="presParOf" srcId="{0537CBC6-BBF9-4AFD-BA50-DE741D26769F}" destId="{B2F6142A-7FFB-41D9-A0D4-2CC91A1601C2}" srcOrd="0" destOrd="0" presId="urn:microsoft.com/office/officeart/2008/layout/CircularPictureCallout"/>
    <dgm:cxn modelId="{75DBF4B3-38DB-45E5-AFF2-3C413E152CE9}" type="presParOf" srcId="{14FD46B3-7DB4-4564-AD19-CAD5D3122157}" destId="{221EFF57-5DF9-4A56-84A1-B24B92622F11}" srcOrd="6" destOrd="0" presId="urn:microsoft.com/office/officeart/2008/layout/CircularPictureCallout"/>
    <dgm:cxn modelId="{B567EA3F-913D-4C91-83A5-B109725247A1}" type="presParOf" srcId="{14FD46B3-7DB4-4564-AD19-CAD5D3122157}" destId="{A3F4E87A-8E7D-49DA-A346-DEEBE6F6653A}" srcOrd="7" destOrd="0" presId="urn:microsoft.com/office/officeart/2008/layout/CircularPictureCallout"/>
    <dgm:cxn modelId="{13C9E879-D519-44EA-9A4A-12ACF3D15BDC}" type="presParOf" srcId="{A3F4E87A-8E7D-49DA-A346-DEEBE6F6653A}" destId="{9568CAA3-74BA-4408-B175-1A900E3123AD}" srcOrd="0" destOrd="0" presId="urn:microsoft.com/office/officeart/2008/layout/CircularPictureCallout"/>
    <dgm:cxn modelId="{9E8C8AD3-2131-4717-B8B6-F0F5B9A622E5}" type="presParOf" srcId="{14FD46B3-7DB4-4564-AD19-CAD5D3122157}" destId="{F616B387-FB2E-4C4F-B61B-D94EE55619BE}" srcOrd="8" destOrd="0" presId="urn:microsoft.com/office/officeart/2008/layout/CircularPictureCallout"/>
    <dgm:cxn modelId="{F246111D-7F0F-4460-91C5-FA76D6954188}" type="presParOf" srcId="{F616B387-FB2E-4C4F-B61B-D94EE55619BE}" destId="{056F8085-94C5-4199-80FC-E62CF26E74B4}" srcOrd="0" destOrd="0" presId="urn:microsoft.com/office/officeart/2008/layout/CircularPictureCallout"/>
    <dgm:cxn modelId="{E910BE2F-46A2-4E6C-8078-2DB83A7B5F8C}" type="presParOf" srcId="{14FD46B3-7DB4-4564-AD19-CAD5D3122157}" destId="{04CB10E3-6C85-4CB2-9731-C0869907A480}" srcOrd="9" destOrd="0" presId="urn:microsoft.com/office/officeart/2008/layout/CircularPictureCallout"/>
    <dgm:cxn modelId="{405A66E7-34BA-4D58-B2B8-EAEF017937BE}" type="presParOf" srcId="{14FD46B3-7DB4-4564-AD19-CAD5D3122157}" destId="{3056B1D1-1897-4D59-AB8F-0CCD0AB3D20A}" srcOrd="10" destOrd="0" presId="urn:microsoft.com/office/officeart/2008/layout/CircularPictureCallout"/>
    <dgm:cxn modelId="{E2F062BD-6EE0-4D6F-B153-23A29EB1DC14}" type="presParOf" srcId="{3056B1D1-1897-4D59-AB8F-0CCD0AB3D20A}" destId="{5C029934-8ACD-4064-ACA7-65B3281EB1C9}"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70C8B-A82C-4C51-AE7D-82123AC502A6}" type="doc">
      <dgm:prSet loTypeId="urn:microsoft.com/office/officeart/2008/layout/CircularPictureCallout" loCatId="picture" qsTypeId="urn:microsoft.com/office/officeart/2005/8/quickstyle/3d3" qsCatId="3D" csTypeId="urn:microsoft.com/office/officeart/2005/8/colors/accent1_1" csCatId="accent1" phldr="1"/>
      <dgm:spPr/>
      <dgm:t>
        <a:bodyPr/>
        <a:lstStyle/>
        <a:p>
          <a:endParaRPr lang="en-AU"/>
        </a:p>
      </dgm:t>
    </dgm:pt>
    <dgm:pt modelId="{F1A24D40-EEB6-4849-BD8D-CCCB5DEE9865}">
      <dgm:prSet custT="1"/>
      <dgm:spPr/>
      <dgm:t>
        <a:bodyPr/>
        <a:lstStyle/>
        <a:p>
          <a:r>
            <a:rPr lang="en-AU" sz="3600" b="1" cap="all" spc="0" dirty="0" smtClean="0">
              <a:ln w="9000" cmpd="sng">
                <a:prstDash val="solid"/>
              </a:ln>
              <a:effectLst/>
            </a:rPr>
            <a:t>School equipment</a:t>
          </a:r>
        </a:p>
        <a:p>
          <a:r>
            <a:rPr lang="en-AU" sz="1600" b="1" cap="all" spc="0" dirty="0" smtClean="0">
              <a:ln w="9000" cmpd="sng">
                <a:prstDash val="solid"/>
              </a:ln>
              <a:effectLst/>
            </a:rPr>
            <a:t>is defined as</a:t>
          </a:r>
          <a:endParaRPr lang="en-AU" sz="1600" b="1" cap="all" spc="0" dirty="0">
            <a:ln w="9000" cmpd="sng">
              <a:prstDash val="solid"/>
            </a:ln>
            <a:effectLst/>
          </a:endParaRPr>
        </a:p>
      </dgm:t>
    </dgm:pt>
    <dgm:pt modelId="{801F24A2-79D0-4125-A75D-8F8CBB6B4E31}" type="parTrans" cxnId="{A03686DC-A40A-4E09-A64C-F59C90B40A0F}">
      <dgm:prSet/>
      <dgm:spPr/>
      <dgm:t>
        <a:bodyPr/>
        <a:lstStyle/>
        <a:p>
          <a:endParaRPr lang="en-AU"/>
        </a:p>
      </dgm:t>
    </dgm:pt>
    <dgm:pt modelId="{920A74B0-D3A7-4221-AF32-76CECE86E67F}" type="sibTrans" cxnId="{A03686DC-A40A-4E09-A64C-F59C90B40A0F}">
      <dgm:prSet/>
      <dgm:spPr/>
      <dgm:t>
        <a:bodyPr/>
        <a:lstStyle/>
        <a:p>
          <a:endParaRPr lang="en-AU"/>
        </a:p>
      </dgm:t>
    </dgm:pt>
    <dgm:pt modelId="{F66B0B37-1942-4B88-B03B-E4A3F5522626}">
      <dgm:prSet phldrT="[Text]" custT="1"/>
      <dgm:spPr/>
      <dgm:t>
        <a:bodyPr/>
        <a:lstStyle/>
        <a:p>
          <a:pPr algn="ctr"/>
          <a:r>
            <a:rPr lang="en-AU" sz="1200" b="0" dirty="0" smtClean="0"/>
            <a:t>at risk</a:t>
          </a:r>
        </a:p>
        <a:p>
          <a:pPr algn="ctr"/>
          <a:r>
            <a:rPr lang="en-AU" sz="1200" b="0" dirty="0" smtClean="0"/>
            <a:t>attractive</a:t>
          </a:r>
        </a:p>
        <a:p>
          <a:pPr algn="ctr"/>
          <a:r>
            <a:rPr lang="en-AU" sz="1200" b="0" dirty="0" smtClean="0"/>
            <a:t>portable</a:t>
          </a:r>
          <a:endParaRPr lang="en-AU" sz="1000" b="0" dirty="0"/>
        </a:p>
      </dgm:t>
    </dgm:pt>
    <dgm:pt modelId="{C4CF8C86-507A-4786-9B70-42EE1081F728}" type="parTrans" cxnId="{9A93B34C-AB04-47E2-B035-28F59AADAA4B}">
      <dgm:prSet/>
      <dgm:spPr/>
      <dgm:t>
        <a:bodyPr/>
        <a:lstStyle/>
        <a:p>
          <a:endParaRPr lang="en-AU"/>
        </a:p>
      </dgm:t>
    </dgm:pt>
    <dgm:pt modelId="{6D7DDD4E-F58D-4E5C-8EE4-57469D09C027}" type="sibTrans" cxnId="{9A93B34C-AB04-47E2-B035-28F59AADAA4B}">
      <dgm:prSet/>
      <dgm:spPr/>
      <dgm:t>
        <a:bodyPr/>
        <a:lstStyle/>
        <a:p>
          <a:endParaRPr lang="en-AU"/>
        </a:p>
      </dgm:t>
    </dgm:pt>
    <dgm:pt modelId="{5CEA1340-FC27-4FDF-B424-CFC9998B3DBD}">
      <dgm:prSet phldrT="[Text]" custT="1"/>
      <dgm:spPr/>
      <dgm:t>
        <a:bodyPr/>
        <a:lstStyle/>
        <a:p>
          <a:pPr algn="ctr"/>
          <a:r>
            <a:rPr lang="en-AU" sz="1200" b="0" dirty="0" smtClean="0"/>
            <a:t>subject to stocktake</a:t>
          </a:r>
          <a:endParaRPr lang="en-AU" sz="1000" b="0" dirty="0"/>
        </a:p>
      </dgm:t>
    </dgm:pt>
    <dgm:pt modelId="{1B6513EC-05B7-4955-916B-5CD011B62400}" type="sibTrans" cxnId="{1396856D-0FCE-4B97-8531-42D347B022F1}">
      <dgm:prSet/>
      <dgm:spPr/>
      <dgm:t>
        <a:bodyPr/>
        <a:lstStyle/>
        <a:p>
          <a:endParaRPr lang="en-AU"/>
        </a:p>
      </dgm:t>
    </dgm:pt>
    <dgm:pt modelId="{E1964F4F-ED79-4BC2-9020-C02F6A932676}" type="parTrans" cxnId="{1396856D-0FCE-4B97-8531-42D347B022F1}">
      <dgm:prSet/>
      <dgm:spPr/>
      <dgm:t>
        <a:bodyPr/>
        <a:lstStyle/>
        <a:p>
          <a:endParaRPr lang="en-AU"/>
        </a:p>
      </dgm:t>
    </dgm:pt>
    <dgm:pt modelId="{20ADE4AA-5731-461B-B4CC-5895207413B4}">
      <dgm:prSet phldrT="[Text]" custT="1"/>
      <dgm:spPr/>
      <dgm:t>
        <a:bodyPr/>
        <a:lstStyle/>
        <a:p>
          <a:pPr algn="ctr"/>
          <a:r>
            <a:rPr lang="en-AU" sz="1200" b="0" dirty="0" smtClean="0"/>
            <a:t>less than $10,000 </a:t>
          </a:r>
        </a:p>
        <a:p>
          <a:pPr algn="ctr"/>
          <a:r>
            <a:rPr lang="en-AU" sz="1000" b="0" dirty="0" smtClean="0"/>
            <a:t>(ex GST)</a:t>
          </a:r>
          <a:endParaRPr lang="en-AU" sz="700" b="0" dirty="0"/>
        </a:p>
      </dgm:t>
    </dgm:pt>
    <dgm:pt modelId="{0A4F25BD-C1F4-41E8-B423-807AADB8E87D}" type="sibTrans" cxnId="{777B4190-5C69-4BE0-8782-2620E7F28F59}">
      <dgm:prSet/>
      <dgm:spPr/>
      <dgm:t>
        <a:bodyPr/>
        <a:lstStyle/>
        <a:p>
          <a:endParaRPr lang="en-AU"/>
        </a:p>
      </dgm:t>
    </dgm:pt>
    <dgm:pt modelId="{771EBD63-56DE-4952-9FDE-DEEF701A7529}" type="parTrans" cxnId="{777B4190-5C69-4BE0-8782-2620E7F28F59}">
      <dgm:prSet/>
      <dgm:spPr/>
      <dgm:t>
        <a:bodyPr/>
        <a:lstStyle/>
        <a:p>
          <a:endParaRPr lang="en-AU"/>
        </a:p>
      </dgm:t>
    </dgm:pt>
    <dgm:pt modelId="{D14EFA16-7FFE-4BAC-A99E-6D675FBC7FB4}" type="pres">
      <dgm:prSet presAssocID="{8E170C8B-A82C-4C51-AE7D-82123AC502A6}" presName="Name0" presStyleCnt="0">
        <dgm:presLayoutVars>
          <dgm:chMax val="7"/>
          <dgm:chPref val="7"/>
          <dgm:dir/>
        </dgm:presLayoutVars>
      </dgm:prSet>
      <dgm:spPr/>
      <dgm:t>
        <a:bodyPr/>
        <a:lstStyle/>
        <a:p>
          <a:endParaRPr lang="en-AU"/>
        </a:p>
      </dgm:t>
    </dgm:pt>
    <dgm:pt modelId="{14FD46B3-7DB4-4564-AD19-CAD5D3122157}" type="pres">
      <dgm:prSet presAssocID="{8E170C8B-A82C-4C51-AE7D-82123AC502A6}" presName="Name1" presStyleCnt="0"/>
      <dgm:spPr/>
      <dgm:t>
        <a:bodyPr/>
        <a:lstStyle/>
        <a:p>
          <a:endParaRPr lang="en-AU"/>
        </a:p>
      </dgm:t>
    </dgm:pt>
    <dgm:pt modelId="{24259EBE-40D1-48D6-8543-22064C48A36A}" type="pres">
      <dgm:prSet presAssocID="{920A74B0-D3A7-4221-AF32-76CECE86E67F}" presName="picture_1" presStyleCnt="0"/>
      <dgm:spPr/>
      <dgm:t>
        <a:bodyPr/>
        <a:lstStyle/>
        <a:p>
          <a:endParaRPr lang="en-AU"/>
        </a:p>
      </dgm:t>
    </dgm:pt>
    <dgm:pt modelId="{8B94B17B-D80A-4D84-B932-52F7692E852C}" type="pres">
      <dgm:prSet presAssocID="{920A74B0-D3A7-4221-AF32-76CECE86E67F}" presName="pictureRepeatNode" presStyleLbl="alignImgPlace1" presStyleIdx="0" presStyleCnt="4" custLinFactNeighborX="-1" custLinFactNeighborY="-186"/>
      <dgm:spPr/>
      <dgm:t>
        <a:bodyPr/>
        <a:lstStyle/>
        <a:p>
          <a:endParaRPr lang="en-AU"/>
        </a:p>
      </dgm:t>
    </dgm:pt>
    <dgm:pt modelId="{171E3937-D6C2-4185-86B6-F0DC2FBEDA19}" type="pres">
      <dgm:prSet presAssocID="{F1A24D40-EEB6-4849-BD8D-CCCB5DEE9865}" presName="text_1" presStyleLbl="node1" presStyleIdx="0" presStyleCnt="0" custScaleX="139952" custLinFactNeighborX="435" custLinFactNeighborY="-38030">
        <dgm:presLayoutVars>
          <dgm:bulletEnabled val="1"/>
        </dgm:presLayoutVars>
      </dgm:prSet>
      <dgm:spPr/>
      <dgm:t>
        <a:bodyPr/>
        <a:lstStyle/>
        <a:p>
          <a:endParaRPr lang="en-AU"/>
        </a:p>
      </dgm:t>
    </dgm:pt>
    <dgm:pt modelId="{E4367081-BF08-425C-920F-D9682A9A823A}" type="pres">
      <dgm:prSet presAssocID="{0A4F25BD-C1F4-41E8-B423-807AADB8E87D}" presName="picture_2" presStyleCnt="0"/>
      <dgm:spPr/>
      <dgm:t>
        <a:bodyPr/>
        <a:lstStyle/>
        <a:p>
          <a:endParaRPr lang="en-AU"/>
        </a:p>
      </dgm:t>
    </dgm:pt>
    <dgm:pt modelId="{9DFC7E67-8AB3-44AA-96A4-9AE57C7872A4}" type="pres">
      <dgm:prSet presAssocID="{0A4F25BD-C1F4-41E8-B423-807AADB8E87D}" presName="pictureRepeatNode" presStyleLbl="alignImgPlace1" presStyleIdx="1" presStyleCnt="4" custScaleX="120707" custScaleY="113916"/>
      <dgm:spPr/>
      <dgm:t>
        <a:bodyPr/>
        <a:lstStyle/>
        <a:p>
          <a:endParaRPr lang="en-AU"/>
        </a:p>
      </dgm:t>
    </dgm:pt>
    <dgm:pt modelId="{00A3D640-0D01-47C7-A521-91C9F5DC4592}" type="pres">
      <dgm:prSet presAssocID="{20ADE4AA-5731-461B-B4CC-5895207413B4}" presName="line_2" presStyleLbl="parChTrans1D1" presStyleIdx="0" presStyleCnt="3"/>
      <dgm:spPr/>
      <dgm:t>
        <a:bodyPr/>
        <a:lstStyle/>
        <a:p>
          <a:endParaRPr lang="en-AU"/>
        </a:p>
      </dgm:t>
    </dgm:pt>
    <dgm:pt modelId="{48629341-014A-4F3F-B9CE-8E0356165E5F}" type="pres">
      <dgm:prSet presAssocID="{20ADE4AA-5731-461B-B4CC-5895207413B4}" presName="textparent_2" presStyleLbl="node1" presStyleIdx="0" presStyleCnt="0"/>
      <dgm:spPr/>
      <dgm:t>
        <a:bodyPr/>
        <a:lstStyle/>
        <a:p>
          <a:endParaRPr lang="en-AU"/>
        </a:p>
      </dgm:t>
    </dgm:pt>
    <dgm:pt modelId="{DB866808-9436-4F71-BF12-9408D67C1A5F}" type="pres">
      <dgm:prSet presAssocID="{20ADE4AA-5731-461B-B4CC-5895207413B4}" presName="text_2" presStyleLbl="revTx" presStyleIdx="0" presStyleCnt="3" custScaleX="1159972" custLinFactX="-500000" custLinFactNeighborX="-540097" custLinFactNeighborY="-397">
        <dgm:presLayoutVars>
          <dgm:bulletEnabled val="1"/>
        </dgm:presLayoutVars>
      </dgm:prSet>
      <dgm:spPr/>
      <dgm:t>
        <a:bodyPr/>
        <a:lstStyle/>
        <a:p>
          <a:endParaRPr lang="en-AU"/>
        </a:p>
      </dgm:t>
    </dgm:pt>
    <dgm:pt modelId="{0537CBC6-BBF9-4AFD-BA50-DE741D26769F}" type="pres">
      <dgm:prSet presAssocID="{6D7DDD4E-F58D-4E5C-8EE4-57469D09C027}" presName="picture_3" presStyleCnt="0"/>
      <dgm:spPr/>
      <dgm:t>
        <a:bodyPr/>
        <a:lstStyle/>
        <a:p>
          <a:endParaRPr lang="en-AU"/>
        </a:p>
      </dgm:t>
    </dgm:pt>
    <dgm:pt modelId="{B2F6142A-7FFB-41D9-A0D4-2CC91A1601C2}" type="pres">
      <dgm:prSet presAssocID="{6D7DDD4E-F58D-4E5C-8EE4-57469D09C027}" presName="pictureRepeatNode" presStyleLbl="alignImgPlace1" presStyleIdx="2" presStyleCnt="4" custScaleX="122209" custScaleY="109872"/>
      <dgm:spPr/>
      <dgm:t>
        <a:bodyPr/>
        <a:lstStyle/>
        <a:p>
          <a:endParaRPr lang="en-AU"/>
        </a:p>
      </dgm:t>
    </dgm:pt>
    <dgm:pt modelId="{221EFF57-5DF9-4A56-84A1-B24B92622F11}" type="pres">
      <dgm:prSet presAssocID="{F66B0B37-1942-4B88-B03B-E4A3F5522626}" presName="line_3" presStyleLbl="parChTrans1D1" presStyleIdx="1" presStyleCnt="3"/>
      <dgm:spPr/>
      <dgm:t>
        <a:bodyPr/>
        <a:lstStyle/>
        <a:p>
          <a:endParaRPr lang="en-AU"/>
        </a:p>
      </dgm:t>
    </dgm:pt>
    <dgm:pt modelId="{A3F4E87A-8E7D-49DA-A346-DEEBE6F6653A}" type="pres">
      <dgm:prSet presAssocID="{F66B0B37-1942-4B88-B03B-E4A3F5522626}" presName="textparent_3" presStyleLbl="node1" presStyleIdx="0" presStyleCnt="0"/>
      <dgm:spPr/>
      <dgm:t>
        <a:bodyPr/>
        <a:lstStyle/>
        <a:p>
          <a:endParaRPr lang="en-AU"/>
        </a:p>
      </dgm:t>
    </dgm:pt>
    <dgm:pt modelId="{9568CAA3-74BA-4408-B175-1A900E3123AD}" type="pres">
      <dgm:prSet presAssocID="{F66B0B37-1942-4B88-B03B-E4A3F5522626}" presName="text_3" presStyleLbl="revTx" presStyleIdx="1" presStyleCnt="3" custScaleX="171929" custLinFactX="-46687" custLinFactNeighborX="-100000" custLinFactNeighborY="1059">
        <dgm:presLayoutVars>
          <dgm:bulletEnabled val="1"/>
        </dgm:presLayoutVars>
      </dgm:prSet>
      <dgm:spPr/>
      <dgm:t>
        <a:bodyPr/>
        <a:lstStyle/>
        <a:p>
          <a:endParaRPr lang="en-AU"/>
        </a:p>
      </dgm:t>
    </dgm:pt>
    <dgm:pt modelId="{F616B387-FB2E-4C4F-B61B-D94EE55619BE}" type="pres">
      <dgm:prSet presAssocID="{1B6513EC-05B7-4955-916B-5CD011B62400}" presName="picture_4" presStyleCnt="0"/>
      <dgm:spPr/>
      <dgm:t>
        <a:bodyPr/>
        <a:lstStyle/>
        <a:p>
          <a:endParaRPr lang="en-AU"/>
        </a:p>
      </dgm:t>
    </dgm:pt>
    <dgm:pt modelId="{056F8085-94C5-4199-80FC-E62CF26E74B4}" type="pres">
      <dgm:prSet presAssocID="{1B6513EC-05B7-4955-916B-5CD011B62400}" presName="pictureRepeatNode" presStyleLbl="alignImgPlace1" presStyleIdx="3" presStyleCnt="4" custScaleX="120707" custScaleY="113162"/>
      <dgm:spPr/>
      <dgm:t>
        <a:bodyPr/>
        <a:lstStyle/>
        <a:p>
          <a:endParaRPr lang="en-AU"/>
        </a:p>
      </dgm:t>
    </dgm:pt>
    <dgm:pt modelId="{04CB10E3-6C85-4CB2-9731-C0869907A480}" type="pres">
      <dgm:prSet presAssocID="{5CEA1340-FC27-4FDF-B424-CFC9998B3DBD}" presName="line_4" presStyleLbl="parChTrans1D1" presStyleIdx="2" presStyleCnt="3"/>
      <dgm:spPr/>
      <dgm:t>
        <a:bodyPr/>
        <a:lstStyle/>
        <a:p>
          <a:endParaRPr lang="en-AU"/>
        </a:p>
      </dgm:t>
    </dgm:pt>
    <dgm:pt modelId="{3056B1D1-1897-4D59-AB8F-0CCD0AB3D20A}" type="pres">
      <dgm:prSet presAssocID="{5CEA1340-FC27-4FDF-B424-CFC9998B3DBD}" presName="textparent_4" presStyleLbl="node1" presStyleIdx="0" presStyleCnt="0"/>
      <dgm:spPr/>
      <dgm:t>
        <a:bodyPr/>
        <a:lstStyle/>
        <a:p>
          <a:endParaRPr lang="en-AU"/>
        </a:p>
      </dgm:t>
    </dgm:pt>
    <dgm:pt modelId="{5C029934-8ACD-4064-ACA7-65B3281EB1C9}" type="pres">
      <dgm:prSet presAssocID="{5CEA1340-FC27-4FDF-B424-CFC9998B3DBD}" presName="text_4" presStyleLbl="revTx" presStyleIdx="2" presStyleCnt="3" custScaleX="1159972" custLinFactX="-500000" custLinFactNeighborX="-539525" custLinFactNeighborY="2516">
        <dgm:presLayoutVars>
          <dgm:bulletEnabled val="1"/>
        </dgm:presLayoutVars>
      </dgm:prSet>
      <dgm:spPr/>
      <dgm:t>
        <a:bodyPr/>
        <a:lstStyle/>
        <a:p>
          <a:endParaRPr lang="en-AU"/>
        </a:p>
      </dgm:t>
    </dgm:pt>
  </dgm:ptLst>
  <dgm:cxnLst>
    <dgm:cxn modelId="{72D50974-B6F4-4AFA-9EFC-B5FB3E7C818F}" type="presOf" srcId="{1B6513EC-05B7-4955-916B-5CD011B62400}" destId="{056F8085-94C5-4199-80FC-E62CF26E74B4}" srcOrd="0" destOrd="0" presId="urn:microsoft.com/office/officeart/2008/layout/CircularPictureCallout"/>
    <dgm:cxn modelId="{A03686DC-A40A-4E09-A64C-F59C90B40A0F}" srcId="{8E170C8B-A82C-4C51-AE7D-82123AC502A6}" destId="{F1A24D40-EEB6-4849-BD8D-CCCB5DEE9865}" srcOrd="0" destOrd="0" parTransId="{801F24A2-79D0-4125-A75D-8F8CBB6B4E31}" sibTransId="{920A74B0-D3A7-4221-AF32-76CECE86E67F}"/>
    <dgm:cxn modelId="{1396856D-0FCE-4B97-8531-42D347B022F1}" srcId="{8E170C8B-A82C-4C51-AE7D-82123AC502A6}" destId="{5CEA1340-FC27-4FDF-B424-CFC9998B3DBD}" srcOrd="3" destOrd="0" parTransId="{E1964F4F-ED79-4BC2-9020-C02F6A932676}" sibTransId="{1B6513EC-05B7-4955-916B-5CD011B62400}"/>
    <dgm:cxn modelId="{844F30B7-3257-4EF1-B636-8E5C6EB224B3}" type="presOf" srcId="{920A74B0-D3A7-4221-AF32-76CECE86E67F}" destId="{8B94B17B-D80A-4D84-B932-52F7692E852C}" srcOrd="0" destOrd="0" presId="urn:microsoft.com/office/officeart/2008/layout/CircularPictureCallout"/>
    <dgm:cxn modelId="{EE44208A-F374-43E4-9B36-207AEA56B498}" type="presOf" srcId="{6D7DDD4E-F58D-4E5C-8EE4-57469D09C027}" destId="{B2F6142A-7FFB-41D9-A0D4-2CC91A1601C2}" srcOrd="0" destOrd="0" presId="urn:microsoft.com/office/officeart/2008/layout/CircularPictureCallout"/>
    <dgm:cxn modelId="{93381FA4-E509-474B-9651-980FA553D1AE}" type="presOf" srcId="{F66B0B37-1942-4B88-B03B-E4A3F5522626}" destId="{9568CAA3-74BA-4408-B175-1A900E3123AD}" srcOrd="0" destOrd="0" presId="urn:microsoft.com/office/officeart/2008/layout/CircularPictureCallout"/>
    <dgm:cxn modelId="{9A93B34C-AB04-47E2-B035-28F59AADAA4B}" srcId="{8E170C8B-A82C-4C51-AE7D-82123AC502A6}" destId="{F66B0B37-1942-4B88-B03B-E4A3F5522626}" srcOrd="2" destOrd="0" parTransId="{C4CF8C86-507A-4786-9B70-42EE1081F728}" sibTransId="{6D7DDD4E-F58D-4E5C-8EE4-57469D09C027}"/>
    <dgm:cxn modelId="{E0C6EB2F-CF7D-4F24-8D30-C5A858806800}" type="presOf" srcId="{0A4F25BD-C1F4-41E8-B423-807AADB8E87D}" destId="{9DFC7E67-8AB3-44AA-96A4-9AE57C7872A4}" srcOrd="0" destOrd="0" presId="urn:microsoft.com/office/officeart/2008/layout/CircularPictureCallout"/>
    <dgm:cxn modelId="{31EE6321-555B-479B-B41D-FFC4B4AECF1E}" type="presOf" srcId="{20ADE4AA-5731-461B-B4CC-5895207413B4}" destId="{DB866808-9436-4F71-BF12-9408D67C1A5F}" srcOrd="0" destOrd="0" presId="urn:microsoft.com/office/officeart/2008/layout/CircularPictureCallout"/>
    <dgm:cxn modelId="{9E35E1DA-915F-4896-B827-062774562623}" type="presOf" srcId="{5CEA1340-FC27-4FDF-B424-CFC9998B3DBD}" destId="{5C029934-8ACD-4064-ACA7-65B3281EB1C9}" srcOrd="0" destOrd="0" presId="urn:microsoft.com/office/officeart/2008/layout/CircularPictureCallout"/>
    <dgm:cxn modelId="{B71B94F6-C898-422D-9DA8-F55372D986DF}" type="presOf" srcId="{F1A24D40-EEB6-4849-BD8D-CCCB5DEE9865}" destId="{171E3937-D6C2-4185-86B6-F0DC2FBEDA19}" srcOrd="0" destOrd="0" presId="urn:microsoft.com/office/officeart/2008/layout/CircularPictureCallout"/>
    <dgm:cxn modelId="{45ACE24A-FE3B-4F23-AC3A-29727559D6AC}" type="presOf" srcId="{8E170C8B-A82C-4C51-AE7D-82123AC502A6}" destId="{D14EFA16-7FFE-4BAC-A99E-6D675FBC7FB4}" srcOrd="0" destOrd="0" presId="urn:microsoft.com/office/officeart/2008/layout/CircularPictureCallout"/>
    <dgm:cxn modelId="{777B4190-5C69-4BE0-8782-2620E7F28F59}" srcId="{8E170C8B-A82C-4C51-AE7D-82123AC502A6}" destId="{20ADE4AA-5731-461B-B4CC-5895207413B4}" srcOrd="1" destOrd="0" parTransId="{771EBD63-56DE-4952-9FDE-DEEF701A7529}" sibTransId="{0A4F25BD-C1F4-41E8-B423-807AADB8E87D}"/>
    <dgm:cxn modelId="{1E2801ED-1CC9-45CF-A517-BAB5BD8E01EC}" type="presParOf" srcId="{D14EFA16-7FFE-4BAC-A99E-6D675FBC7FB4}" destId="{14FD46B3-7DB4-4564-AD19-CAD5D3122157}" srcOrd="0" destOrd="0" presId="urn:microsoft.com/office/officeart/2008/layout/CircularPictureCallout"/>
    <dgm:cxn modelId="{5D50D47F-CC29-4059-82FE-424C864C8338}" type="presParOf" srcId="{14FD46B3-7DB4-4564-AD19-CAD5D3122157}" destId="{24259EBE-40D1-48D6-8543-22064C48A36A}" srcOrd="0" destOrd="0" presId="urn:microsoft.com/office/officeart/2008/layout/CircularPictureCallout"/>
    <dgm:cxn modelId="{18DCA86A-818B-472E-B9AE-B978B6F75E16}" type="presParOf" srcId="{24259EBE-40D1-48D6-8543-22064C48A36A}" destId="{8B94B17B-D80A-4D84-B932-52F7692E852C}" srcOrd="0" destOrd="0" presId="urn:microsoft.com/office/officeart/2008/layout/CircularPictureCallout"/>
    <dgm:cxn modelId="{3E5164C2-51A3-4DB4-BA16-19EC628D7480}" type="presParOf" srcId="{14FD46B3-7DB4-4564-AD19-CAD5D3122157}" destId="{171E3937-D6C2-4185-86B6-F0DC2FBEDA19}" srcOrd="1" destOrd="0" presId="urn:microsoft.com/office/officeart/2008/layout/CircularPictureCallout"/>
    <dgm:cxn modelId="{6AC19DEC-A7B4-446C-9654-61C20C88ABCC}" type="presParOf" srcId="{14FD46B3-7DB4-4564-AD19-CAD5D3122157}" destId="{E4367081-BF08-425C-920F-D9682A9A823A}" srcOrd="2" destOrd="0" presId="urn:microsoft.com/office/officeart/2008/layout/CircularPictureCallout"/>
    <dgm:cxn modelId="{9F294504-1883-47FE-AEBF-77A6894B1AFD}" type="presParOf" srcId="{E4367081-BF08-425C-920F-D9682A9A823A}" destId="{9DFC7E67-8AB3-44AA-96A4-9AE57C7872A4}" srcOrd="0" destOrd="0" presId="urn:microsoft.com/office/officeart/2008/layout/CircularPictureCallout"/>
    <dgm:cxn modelId="{58A12276-C19E-45B1-9D54-507139B6AC05}" type="presParOf" srcId="{14FD46B3-7DB4-4564-AD19-CAD5D3122157}" destId="{00A3D640-0D01-47C7-A521-91C9F5DC4592}" srcOrd="3" destOrd="0" presId="urn:microsoft.com/office/officeart/2008/layout/CircularPictureCallout"/>
    <dgm:cxn modelId="{C252DC12-68C9-4AA9-AB42-864A7A846192}" type="presParOf" srcId="{14FD46B3-7DB4-4564-AD19-CAD5D3122157}" destId="{48629341-014A-4F3F-B9CE-8E0356165E5F}" srcOrd="4" destOrd="0" presId="urn:microsoft.com/office/officeart/2008/layout/CircularPictureCallout"/>
    <dgm:cxn modelId="{B5A124CF-FAD2-4742-94D0-C9ABDED4E067}" type="presParOf" srcId="{48629341-014A-4F3F-B9CE-8E0356165E5F}" destId="{DB866808-9436-4F71-BF12-9408D67C1A5F}" srcOrd="0" destOrd="0" presId="urn:microsoft.com/office/officeart/2008/layout/CircularPictureCallout"/>
    <dgm:cxn modelId="{686F68E0-A668-4267-BBAF-F9099BE29371}" type="presParOf" srcId="{14FD46B3-7DB4-4564-AD19-CAD5D3122157}" destId="{0537CBC6-BBF9-4AFD-BA50-DE741D26769F}" srcOrd="5" destOrd="0" presId="urn:microsoft.com/office/officeart/2008/layout/CircularPictureCallout"/>
    <dgm:cxn modelId="{B54DC6EC-1A89-47C0-A0B5-03E012A7AD5C}" type="presParOf" srcId="{0537CBC6-BBF9-4AFD-BA50-DE741D26769F}" destId="{B2F6142A-7FFB-41D9-A0D4-2CC91A1601C2}" srcOrd="0" destOrd="0" presId="urn:microsoft.com/office/officeart/2008/layout/CircularPictureCallout"/>
    <dgm:cxn modelId="{6F1F0E74-36B2-44FF-8263-9A13524AB99F}" type="presParOf" srcId="{14FD46B3-7DB4-4564-AD19-CAD5D3122157}" destId="{221EFF57-5DF9-4A56-84A1-B24B92622F11}" srcOrd="6" destOrd="0" presId="urn:microsoft.com/office/officeart/2008/layout/CircularPictureCallout"/>
    <dgm:cxn modelId="{CF251B37-F1EA-422C-AB2D-E07D25DA9270}" type="presParOf" srcId="{14FD46B3-7DB4-4564-AD19-CAD5D3122157}" destId="{A3F4E87A-8E7D-49DA-A346-DEEBE6F6653A}" srcOrd="7" destOrd="0" presId="urn:microsoft.com/office/officeart/2008/layout/CircularPictureCallout"/>
    <dgm:cxn modelId="{F24A270C-A423-484A-860F-30D41C46A443}" type="presParOf" srcId="{A3F4E87A-8E7D-49DA-A346-DEEBE6F6653A}" destId="{9568CAA3-74BA-4408-B175-1A900E3123AD}" srcOrd="0" destOrd="0" presId="urn:microsoft.com/office/officeart/2008/layout/CircularPictureCallout"/>
    <dgm:cxn modelId="{8C1E645E-F9A7-40E4-AC3A-6E2AADD52396}" type="presParOf" srcId="{14FD46B3-7DB4-4564-AD19-CAD5D3122157}" destId="{F616B387-FB2E-4C4F-B61B-D94EE55619BE}" srcOrd="8" destOrd="0" presId="urn:microsoft.com/office/officeart/2008/layout/CircularPictureCallout"/>
    <dgm:cxn modelId="{DC6E0AE1-B656-48B8-87B2-C280450EA130}" type="presParOf" srcId="{F616B387-FB2E-4C4F-B61B-D94EE55619BE}" destId="{056F8085-94C5-4199-80FC-E62CF26E74B4}" srcOrd="0" destOrd="0" presId="urn:microsoft.com/office/officeart/2008/layout/CircularPictureCallout"/>
    <dgm:cxn modelId="{0C071BF9-5BB0-4529-9FF9-F46B6BC9F988}" type="presParOf" srcId="{14FD46B3-7DB4-4564-AD19-CAD5D3122157}" destId="{04CB10E3-6C85-4CB2-9731-C0869907A480}" srcOrd="9" destOrd="0" presId="urn:microsoft.com/office/officeart/2008/layout/CircularPictureCallout"/>
    <dgm:cxn modelId="{C55C3B56-EA7F-430D-AE88-73B68DD37404}" type="presParOf" srcId="{14FD46B3-7DB4-4564-AD19-CAD5D3122157}" destId="{3056B1D1-1897-4D59-AB8F-0CCD0AB3D20A}" srcOrd="10" destOrd="0" presId="urn:microsoft.com/office/officeart/2008/layout/CircularPictureCallout"/>
    <dgm:cxn modelId="{3371DA51-A68B-45A9-A213-003EB5350B48}" type="presParOf" srcId="{3056B1D1-1897-4D59-AB8F-0CCD0AB3D20A}" destId="{5C029934-8ACD-4064-ACA7-65B3281EB1C9}"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B10E3-6C85-4CB2-9731-C0869907A480}">
      <dsp:nvSpPr>
        <dsp:cNvPr id="0" name=""/>
        <dsp:cNvSpPr/>
      </dsp:nvSpPr>
      <dsp:spPr>
        <a:xfrm>
          <a:off x="1524206" y="3100523"/>
          <a:ext cx="3060192"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1EFF57-5DF9-4A56-84A1-B24B92622F11}">
      <dsp:nvSpPr>
        <dsp:cNvPr id="0" name=""/>
        <dsp:cNvSpPr/>
      </dsp:nvSpPr>
      <dsp:spPr>
        <a:xfrm>
          <a:off x="1524206" y="2033723"/>
          <a:ext cx="2621280"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A3D640-0D01-47C7-A521-91C9F5DC4592}">
      <dsp:nvSpPr>
        <dsp:cNvPr id="0" name=""/>
        <dsp:cNvSpPr/>
      </dsp:nvSpPr>
      <dsp:spPr>
        <a:xfrm>
          <a:off x="1524206" y="966923"/>
          <a:ext cx="3060192"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94B17B-D80A-4D84-B932-52F7692E852C}">
      <dsp:nvSpPr>
        <dsp:cNvPr id="0" name=""/>
        <dsp:cNvSpPr/>
      </dsp:nvSpPr>
      <dsp:spPr>
        <a:xfrm>
          <a:off x="206" y="509723"/>
          <a:ext cx="3048000" cy="3048000"/>
        </a:xfrm>
        <a:prstGeom prst="ellipse">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71E3937-D6C2-4185-86B6-F0DC2FBEDA19}">
      <dsp:nvSpPr>
        <dsp:cNvPr id="0" name=""/>
        <dsp:cNvSpPr/>
      </dsp:nvSpPr>
      <dsp:spPr>
        <a:xfrm>
          <a:off x="167656" y="1745690"/>
          <a:ext cx="2730071" cy="100584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1778000">
            <a:lnSpc>
              <a:spcPct val="90000"/>
            </a:lnSpc>
            <a:spcBef>
              <a:spcPct val="0"/>
            </a:spcBef>
            <a:spcAft>
              <a:spcPct val="35000"/>
            </a:spcAft>
          </a:pPr>
          <a:r>
            <a:rPr lang="en-AU" sz="4000" b="1" kern="1200" cap="all" spc="0" dirty="0" smtClean="0">
              <a:ln w="9000" cmpd="sng">
                <a:prstDash val="solid"/>
              </a:ln>
              <a:effectLst/>
            </a:rPr>
            <a:t>School ASSETS</a:t>
          </a:r>
        </a:p>
        <a:p>
          <a:pPr lvl="0" algn="ctr" defTabSz="1778000">
            <a:lnSpc>
              <a:spcPct val="90000"/>
            </a:lnSpc>
            <a:spcBef>
              <a:spcPct val="0"/>
            </a:spcBef>
            <a:spcAft>
              <a:spcPct val="35000"/>
            </a:spcAft>
          </a:pPr>
          <a:r>
            <a:rPr lang="en-AU" sz="1600" b="1" kern="1200" cap="all" spc="0" dirty="0" smtClean="0">
              <a:ln w="9000" cmpd="sng">
                <a:prstDash val="solid"/>
              </a:ln>
              <a:effectLst/>
            </a:rPr>
            <a:t>Are defined as</a:t>
          </a:r>
          <a:endParaRPr lang="en-AU" sz="1600" b="1" kern="1200" cap="all" spc="0" dirty="0">
            <a:ln w="9000" cmpd="sng">
              <a:prstDash val="solid"/>
            </a:ln>
            <a:effectLst/>
          </a:endParaRPr>
        </a:p>
      </dsp:txBody>
      <dsp:txXfrm>
        <a:off x="167656" y="1745690"/>
        <a:ext cx="2730071" cy="1005840"/>
      </dsp:txXfrm>
    </dsp:sp>
    <dsp:sp modelId="{9DFC7E67-8AB3-44AA-96A4-9AE57C7872A4}">
      <dsp:nvSpPr>
        <dsp:cNvPr id="0" name=""/>
        <dsp:cNvSpPr/>
      </dsp:nvSpPr>
      <dsp:spPr>
        <a:xfrm>
          <a:off x="4032526" y="446099"/>
          <a:ext cx="1103744" cy="1041647"/>
        </a:xfrm>
        <a:prstGeom prst="ellipse">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B866808-9436-4F71-BF12-9408D67C1A5F}">
      <dsp:nvSpPr>
        <dsp:cNvPr id="0" name=""/>
        <dsp:cNvSpPr/>
      </dsp:nvSpPr>
      <dsp:spPr>
        <a:xfrm>
          <a:off x="4033350" y="456011"/>
          <a:ext cx="1053638" cy="914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533400">
            <a:lnSpc>
              <a:spcPct val="90000"/>
            </a:lnSpc>
            <a:spcBef>
              <a:spcPct val="0"/>
            </a:spcBef>
            <a:spcAft>
              <a:spcPct val="35000"/>
            </a:spcAft>
          </a:pPr>
          <a:r>
            <a:rPr lang="en-AU" sz="1200" b="0" kern="1200" dirty="0" smtClean="0"/>
            <a:t>fixed </a:t>
          </a:r>
        </a:p>
        <a:p>
          <a:pPr lvl="0" algn="ctr" defTabSz="533400">
            <a:lnSpc>
              <a:spcPct val="90000"/>
            </a:lnSpc>
            <a:spcBef>
              <a:spcPct val="0"/>
            </a:spcBef>
            <a:spcAft>
              <a:spcPct val="35000"/>
            </a:spcAft>
          </a:pPr>
          <a:r>
            <a:rPr lang="en-AU" sz="1200" b="0" kern="1200" dirty="0" smtClean="0"/>
            <a:t>assets</a:t>
          </a:r>
          <a:endParaRPr lang="en-AU" sz="1200" b="0" kern="1200" dirty="0"/>
        </a:p>
      </dsp:txBody>
      <dsp:txXfrm>
        <a:off x="4033350" y="456011"/>
        <a:ext cx="1053638" cy="914400"/>
      </dsp:txXfrm>
    </dsp:sp>
    <dsp:sp modelId="{B2F6142A-7FFB-41D9-A0D4-2CC91A1601C2}">
      <dsp:nvSpPr>
        <dsp:cNvPr id="0" name=""/>
        <dsp:cNvSpPr/>
      </dsp:nvSpPr>
      <dsp:spPr>
        <a:xfrm>
          <a:off x="3586747" y="1531388"/>
          <a:ext cx="1117479" cy="1004669"/>
        </a:xfrm>
        <a:prstGeom prst="ellipse">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568CAA3-74BA-4408-B175-1A900E3123AD}">
      <dsp:nvSpPr>
        <dsp:cNvPr id="0" name=""/>
        <dsp:cNvSpPr/>
      </dsp:nvSpPr>
      <dsp:spPr>
        <a:xfrm>
          <a:off x="3624250" y="1599950"/>
          <a:ext cx="1123409" cy="914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533400">
            <a:lnSpc>
              <a:spcPct val="90000"/>
            </a:lnSpc>
            <a:spcBef>
              <a:spcPct val="0"/>
            </a:spcBef>
            <a:spcAft>
              <a:spcPct val="35000"/>
            </a:spcAft>
          </a:pPr>
          <a:r>
            <a:rPr lang="en-AU" sz="1200" b="0" kern="1200" dirty="0" smtClean="0"/>
            <a:t>$10,000 or more </a:t>
          </a:r>
        </a:p>
        <a:p>
          <a:pPr lvl="0" algn="ctr" defTabSz="533400">
            <a:lnSpc>
              <a:spcPct val="90000"/>
            </a:lnSpc>
            <a:spcBef>
              <a:spcPct val="0"/>
            </a:spcBef>
            <a:spcAft>
              <a:spcPct val="35000"/>
            </a:spcAft>
          </a:pPr>
          <a:r>
            <a:rPr lang="en-AU" sz="1000" b="0" kern="1200" dirty="0" smtClean="0"/>
            <a:t>(ex GST)</a:t>
          </a:r>
          <a:endParaRPr lang="en-AU" sz="1000" b="0" kern="1200" dirty="0"/>
        </a:p>
      </dsp:txBody>
      <dsp:txXfrm>
        <a:off x="3624250" y="1599950"/>
        <a:ext cx="1123409" cy="914400"/>
      </dsp:txXfrm>
    </dsp:sp>
    <dsp:sp modelId="{056F8085-94C5-4199-80FC-E62CF26E74B4}">
      <dsp:nvSpPr>
        <dsp:cNvPr id="0" name=""/>
        <dsp:cNvSpPr/>
      </dsp:nvSpPr>
      <dsp:spPr>
        <a:xfrm>
          <a:off x="4032526" y="2583146"/>
          <a:ext cx="1103744" cy="1034753"/>
        </a:xfrm>
        <a:prstGeom prst="ellipse">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C029934-8ACD-4064-ACA7-65B3281EB1C9}">
      <dsp:nvSpPr>
        <dsp:cNvPr id="0" name=""/>
        <dsp:cNvSpPr/>
      </dsp:nvSpPr>
      <dsp:spPr>
        <a:xfrm>
          <a:off x="4128076" y="2681792"/>
          <a:ext cx="1054194" cy="914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533400">
            <a:lnSpc>
              <a:spcPct val="90000"/>
            </a:lnSpc>
            <a:spcBef>
              <a:spcPct val="0"/>
            </a:spcBef>
            <a:spcAft>
              <a:spcPct val="35000"/>
            </a:spcAft>
          </a:pPr>
          <a:r>
            <a:rPr lang="en-AU" sz="1200" b="0" kern="1200" dirty="0" smtClean="0"/>
            <a:t>intangibles  over $50,000 </a:t>
          </a:r>
          <a:r>
            <a:rPr lang="en-AU" sz="1000" b="0" kern="1200" dirty="0" smtClean="0"/>
            <a:t>(ex GST) </a:t>
          </a:r>
          <a:endParaRPr lang="en-AU" sz="1000" b="0" kern="1200" dirty="0"/>
        </a:p>
      </dsp:txBody>
      <dsp:txXfrm>
        <a:off x="4128076" y="2681792"/>
        <a:ext cx="1054194" cy="91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B10E3-6C85-4CB2-9731-C0869907A480}">
      <dsp:nvSpPr>
        <dsp:cNvPr id="0" name=""/>
        <dsp:cNvSpPr/>
      </dsp:nvSpPr>
      <dsp:spPr>
        <a:xfrm>
          <a:off x="1524307" y="3100523"/>
          <a:ext cx="306019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1EFF57-5DF9-4A56-84A1-B24B92622F11}">
      <dsp:nvSpPr>
        <dsp:cNvPr id="0" name=""/>
        <dsp:cNvSpPr/>
      </dsp:nvSpPr>
      <dsp:spPr>
        <a:xfrm>
          <a:off x="1524307" y="2033723"/>
          <a:ext cx="2621280"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A3D640-0D01-47C7-A521-91C9F5DC4592}">
      <dsp:nvSpPr>
        <dsp:cNvPr id="0" name=""/>
        <dsp:cNvSpPr/>
      </dsp:nvSpPr>
      <dsp:spPr>
        <a:xfrm>
          <a:off x="1524307" y="966923"/>
          <a:ext cx="306019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94B17B-D80A-4D84-B932-52F7692E852C}">
      <dsp:nvSpPr>
        <dsp:cNvPr id="0" name=""/>
        <dsp:cNvSpPr/>
      </dsp:nvSpPr>
      <dsp:spPr>
        <a:xfrm>
          <a:off x="276" y="504054"/>
          <a:ext cx="3048000" cy="3048000"/>
        </a:xfrm>
        <a:prstGeom prst="ellipse">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71E3937-D6C2-4185-86B6-F0DC2FBEDA19}">
      <dsp:nvSpPr>
        <dsp:cNvPr id="0" name=""/>
        <dsp:cNvSpPr/>
      </dsp:nvSpPr>
      <dsp:spPr>
        <a:xfrm>
          <a:off x="167757" y="1745690"/>
          <a:ext cx="2730071" cy="100584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1600200">
            <a:lnSpc>
              <a:spcPct val="90000"/>
            </a:lnSpc>
            <a:spcBef>
              <a:spcPct val="0"/>
            </a:spcBef>
            <a:spcAft>
              <a:spcPct val="35000"/>
            </a:spcAft>
          </a:pPr>
          <a:r>
            <a:rPr lang="en-AU" sz="3600" b="1" kern="1200" cap="all" spc="0" dirty="0" smtClean="0">
              <a:ln w="9000" cmpd="sng">
                <a:prstDash val="solid"/>
              </a:ln>
              <a:effectLst/>
            </a:rPr>
            <a:t>School equipment</a:t>
          </a:r>
        </a:p>
        <a:p>
          <a:pPr lvl="0" algn="ctr" defTabSz="1600200">
            <a:lnSpc>
              <a:spcPct val="90000"/>
            </a:lnSpc>
            <a:spcBef>
              <a:spcPct val="0"/>
            </a:spcBef>
            <a:spcAft>
              <a:spcPct val="35000"/>
            </a:spcAft>
          </a:pPr>
          <a:r>
            <a:rPr lang="en-AU" sz="1600" b="1" kern="1200" cap="all" spc="0" dirty="0" smtClean="0">
              <a:ln w="9000" cmpd="sng">
                <a:prstDash val="solid"/>
              </a:ln>
              <a:effectLst/>
            </a:rPr>
            <a:t>is defined as</a:t>
          </a:r>
          <a:endParaRPr lang="en-AU" sz="1600" b="1" kern="1200" cap="all" spc="0" dirty="0">
            <a:ln w="9000" cmpd="sng">
              <a:prstDash val="solid"/>
            </a:ln>
            <a:effectLst/>
          </a:endParaRPr>
        </a:p>
      </dsp:txBody>
      <dsp:txXfrm>
        <a:off x="167757" y="1745690"/>
        <a:ext cx="2730071" cy="1005840"/>
      </dsp:txXfrm>
    </dsp:sp>
    <dsp:sp modelId="{9DFC7E67-8AB3-44AA-96A4-9AE57C7872A4}">
      <dsp:nvSpPr>
        <dsp:cNvPr id="0" name=""/>
        <dsp:cNvSpPr/>
      </dsp:nvSpPr>
      <dsp:spPr>
        <a:xfrm>
          <a:off x="4032626" y="446099"/>
          <a:ext cx="1103744" cy="1041647"/>
        </a:xfrm>
        <a:prstGeom prst="ellipse">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B866808-9436-4F71-BF12-9408D67C1A5F}">
      <dsp:nvSpPr>
        <dsp:cNvPr id="0" name=""/>
        <dsp:cNvSpPr/>
      </dsp:nvSpPr>
      <dsp:spPr>
        <a:xfrm>
          <a:off x="4097147" y="506093"/>
          <a:ext cx="1053414" cy="914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533400">
            <a:lnSpc>
              <a:spcPct val="90000"/>
            </a:lnSpc>
            <a:spcBef>
              <a:spcPct val="0"/>
            </a:spcBef>
            <a:spcAft>
              <a:spcPct val="35000"/>
            </a:spcAft>
          </a:pPr>
          <a:r>
            <a:rPr lang="en-AU" sz="1200" b="0" kern="1200" dirty="0" smtClean="0"/>
            <a:t>less than $10,000 </a:t>
          </a:r>
        </a:p>
        <a:p>
          <a:pPr lvl="0" algn="ctr" defTabSz="533400">
            <a:lnSpc>
              <a:spcPct val="90000"/>
            </a:lnSpc>
            <a:spcBef>
              <a:spcPct val="0"/>
            </a:spcBef>
            <a:spcAft>
              <a:spcPct val="35000"/>
            </a:spcAft>
          </a:pPr>
          <a:r>
            <a:rPr lang="en-AU" sz="1000" b="0" kern="1200" dirty="0" smtClean="0"/>
            <a:t>(ex GST)</a:t>
          </a:r>
          <a:endParaRPr lang="en-AU" sz="700" b="0" kern="1200" dirty="0"/>
        </a:p>
      </dsp:txBody>
      <dsp:txXfrm>
        <a:off x="4097147" y="506093"/>
        <a:ext cx="1053414" cy="914400"/>
      </dsp:txXfrm>
    </dsp:sp>
    <dsp:sp modelId="{B2F6142A-7FFB-41D9-A0D4-2CC91A1601C2}">
      <dsp:nvSpPr>
        <dsp:cNvPr id="0" name=""/>
        <dsp:cNvSpPr/>
      </dsp:nvSpPr>
      <dsp:spPr>
        <a:xfrm>
          <a:off x="3586847" y="1531388"/>
          <a:ext cx="1117479" cy="1004669"/>
        </a:xfrm>
        <a:prstGeom prst="ellipse">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568CAA3-74BA-4408-B175-1A900E3123AD}">
      <dsp:nvSpPr>
        <dsp:cNvPr id="0" name=""/>
        <dsp:cNvSpPr/>
      </dsp:nvSpPr>
      <dsp:spPr>
        <a:xfrm>
          <a:off x="3521079" y="1586207"/>
          <a:ext cx="1267848" cy="914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533400">
            <a:lnSpc>
              <a:spcPct val="90000"/>
            </a:lnSpc>
            <a:spcBef>
              <a:spcPct val="0"/>
            </a:spcBef>
            <a:spcAft>
              <a:spcPct val="35000"/>
            </a:spcAft>
          </a:pPr>
          <a:r>
            <a:rPr lang="en-AU" sz="1200" b="0" kern="1200" dirty="0" smtClean="0"/>
            <a:t>at risk</a:t>
          </a:r>
        </a:p>
        <a:p>
          <a:pPr lvl="0" algn="ctr" defTabSz="533400">
            <a:lnSpc>
              <a:spcPct val="90000"/>
            </a:lnSpc>
            <a:spcBef>
              <a:spcPct val="0"/>
            </a:spcBef>
            <a:spcAft>
              <a:spcPct val="35000"/>
            </a:spcAft>
          </a:pPr>
          <a:r>
            <a:rPr lang="en-AU" sz="1200" b="0" kern="1200" dirty="0" smtClean="0"/>
            <a:t>attractive</a:t>
          </a:r>
        </a:p>
        <a:p>
          <a:pPr lvl="0" algn="ctr" defTabSz="533400">
            <a:lnSpc>
              <a:spcPct val="90000"/>
            </a:lnSpc>
            <a:spcBef>
              <a:spcPct val="0"/>
            </a:spcBef>
            <a:spcAft>
              <a:spcPct val="35000"/>
            </a:spcAft>
          </a:pPr>
          <a:r>
            <a:rPr lang="en-AU" sz="1200" b="0" kern="1200" dirty="0" smtClean="0"/>
            <a:t>portable</a:t>
          </a:r>
          <a:endParaRPr lang="en-AU" sz="1000" b="0" kern="1200" dirty="0"/>
        </a:p>
      </dsp:txBody>
      <dsp:txXfrm>
        <a:off x="3521079" y="1586207"/>
        <a:ext cx="1267848" cy="914400"/>
      </dsp:txXfrm>
    </dsp:sp>
    <dsp:sp modelId="{056F8085-94C5-4199-80FC-E62CF26E74B4}">
      <dsp:nvSpPr>
        <dsp:cNvPr id="0" name=""/>
        <dsp:cNvSpPr/>
      </dsp:nvSpPr>
      <dsp:spPr>
        <a:xfrm>
          <a:off x="4032626" y="2583146"/>
          <a:ext cx="1103744" cy="1034753"/>
        </a:xfrm>
        <a:prstGeom prst="ellipse">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C029934-8ACD-4064-ACA7-65B3281EB1C9}">
      <dsp:nvSpPr>
        <dsp:cNvPr id="0" name=""/>
        <dsp:cNvSpPr/>
      </dsp:nvSpPr>
      <dsp:spPr>
        <a:xfrm>
          <a:off x="4097148" y="2666329"/>
          <a:ext cx="1053993" cy="914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533400">
            <a:lnSpc>
              <a:spcPct val="90000"/>
            </a:lnSpc>
            <a:spcBef>
              <a:spcPct val="0"/>
            </a:spcBef>
            <a:spcAft>
              <a:spcPct val="35000"/>
            </a:spcAft>
          </a:pPr>
          <a:r>
            <a:rPr lang="en-AU" sz="1200" b="0" kern="1200" dirty="0" smtClean="0"/>
            <a:t>subject to stocktake</a:t>
          </a:r>
          <a:endParaRPr lang="en-AU" sz="1000" b="0" kern="1200" dirty="0"/>
        </a:p>
      </dsp:txBody>
      <dsp:txXfrm>
        <a:off x="4097148" y="2666329"/>
        <a:ext cx="1053993" cy="91440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7047" cy="340281"/>
          </a:xfrm>
          <a:prstGeom prst="rect">
            <a:avLst/>
          </a:prstGeom>
        </p:spPr>
        <p:txBody>
          <a:bodyPr vert="horz" lIns="86206" tIns="43103" rIns="86206" bIns="43103" rtlCol="0"/>
          <a:lstStyle>
            <a:lvl1pPr algn="l">
              <a:defRPr sz="1100"/>
            </a:lvl1pPr>
          </a:lstStyle>
          <a:p>
            <a:endParaRPr lang="en-AU" dirty="0"/>
          </a:p>
        </p:txBody>
      </p:sp>
      <p:sp>
        <p:nvSpPr>
          <p:cNvPr id="3" name="Date Placeholder 2"/>
          <p:cNvSpPr>
            <a:spLocks noGrp="1"/>
          </p:cNvSpPr>
          <p:nvPr>
            <p:ph type="dt" idx="1"/>
          </p:nvPr>
        </p:nvSpPr>
        <p:spPr>
          <a:xfrm>
            <a:off x="5629993" y="2"/>
            <a:ext cx="4307047" cy="340281"/>
          </a:xfrm>
          <a:prstGeom prst="rect">
            <a:avLst/>
          </a:prstGeom>
        </p:spPr>
        <p:txBody>
          <a:bodyPr vert="horz" lIns="86206" tIns="43103" rIns="86206" bIns="43103" rtlCol="0"/>
          <a:lstStyle>
            <a:lvl1pPr algn="r">
              <a:defRPr sz="1100"/>
            </a:lvl1pPr>
          </a:lstStyle>
          <a:p>
            <a:fld id="{816A575B-F4C7-4011-A893-9E91E51A3214}" type="datetimeFigureOut">
              <a:rPr lang="en-AU" smtClean="0"/>
              <a:t>11/12/2018</a:t>
            </a:fld>
            <a:endParaRPr lang="en-AU" dirty="0"/>
          </a:p>
        </p:txBody>
      </p:sp>
      <p:sp>
        <p:nvSpPr>
          <p:cNvPr id="4" name="Slide Image Placeholder 3"/>
          <p:cNvSpPr>
            <a:spLocks noGrp="1" noRot="1" noChangeAspect="1"/>
          </p:cNvSpPr>
          <p:nvPr>
            <p:ph type="sldImg" idx="2"/>
          </p:nvPr>
        </p:nvSpPr>
        <p:spPr>
          <a:xfrm>
            <a:off x="2700338" y="509588"/>
            <a:ext cx="4538662" cy="2552700"/>
          </a:xfrm>
          <a:prstGeom prst="rect">
            <a:avLst/>
          </a:prstGeom>
          <a:noFill/>
          <a:ln w="12700">
            <a:solidFill>
              <a:prstClr val="black"/>
            </a:solidFill>
          </a:ln>
        </p:spPr>
        <p:txBody>
          <a:bodyPr vert="horz" lIns="86206" tIns="43103" rIns="86206" bIns="43103" rtlCol="0" anchor="ctr"/>
          <a:lstStyle/>
          <a:p>
            <a:endParaRPr lang="en-AU" dirty="0"/>
          </a:p>
        </p:txBody>
      </p:sp>
      <p:sp>
        <p:nvSpPr>
          <p:cNvPr id="5" name="Notes Placeholder 4"/>
          <p:cNvSpPr>
            <a:spLocks noGrp="1"/>
          </p:cNvSpPr>
          <p:nvPr>
            <p:ph type="body" sz="quarter" idx="3"/>
          </p:nvPr>
        </p:nvSpPr>
        <p:spPr>
          <a:xfrm>
            <a:off x="993935" y="3232667"/>
            <a:ext cx="7951470" cy="3062526"/>
          </a:xfrm>
          <a:prstGeom prst="rect">
            <a:avLst/>
          </a:prstGeom>
        </p:spPr>
        <p:txBody>
          <a:bodyPr vert="horz" lIns="86206" tIns="43103" rIns="86206" bIns="431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464153"/>
            <a:ext cx="4307047" cy="340281"/>
          </a:xfrm>
          <a:prstGeom prst="rect">
            <a:avLst/>
          </a:prstGeom>
        </p:spPr>
        <p:txBody>
          <a:bodyPr vert="horz" lIns="86206" tIns="43103" rIns="86206" bIns="43103" rtlCol="0" anchor="b"/>
          <a:lstStyle>
            <a:lvl1pPr algn="l">
              <a:defRPr sz="1100"/>
            </a:lvl1pPr>
          </a:lstStyle>
          <a:p>
            <a:endParaRPr lang="en-AU" dirty="0"/>
          </a:p>
        </p:txBody>
      </p:sp>
      <p:sp>
        <p:nvSpPr>
          <p:cNvPr id="7" name="Slide Number Placeholder 6"/>
          <p:cNvSpPr>
            <a:spLocks noGrp="1"/>
          </p:cNvSpPr>
          <p:nvPr>
            <p:ph type="sldNum" sz="quarter" idx="5"/>
          </p:nvPr>
        </p:nvSpPr>
        <p:spPr>
          <a:xfrm>
            <a:off x="5629993" y="6464153"/>
            <a:ext cx="4307047" cy="340281"/>
          </a:xfrm>
          <a:prstGeom prst="rect">
            <a:avLst/>
          </a:prstGeom>
        </p:spPr>
        <p:txBody>
          <a:bodyPr vert="horz" lIns="86206" tIns="43103" rIns="86206" bIns="43103" rtlCol="0" anchor="b"/>
          <a:lstStyle>
            <a:lvl1pPr algn="r">
              <a:defRPr sz="1100"/>
            </a:lvl1pPr>
          </a:lstStyle>
          <a:p>
            <a:fld id="{6A09040B-DA09-4C58-8D66-C8AD5AEB9F52}" type="slidenum">
              <a:rPr lang="en-AU" smtClean="0"/>
              <a:t>‹#›</a:t>
            </a:fld>
            <a:endParaRPr lang="en-AU" dirty="0"/>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procurement/key-document/policy-and-strategic-document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ducation.nsw.gov.au/schools-finance/policies-handbooks/finance-in-schools-handbook#Section8"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eta.dec.nsw.gov.au/schoolbiz"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ducation.nsw.gov.au/lmbr/existing-schools/2017-bulletins" TargetMode="External"/><Relationship Id="rId5" Type="http://schemas.openxmlformats.org/officeDocument/2006/relationships/hyperlink" Target="https://education.nsw.gov.au/inside-the-department/edconnect/about-us/news/edconnect-newsletter/edconnect-newsletter" TargetMode="External"/><Relationship Id="rId4" Type="http://schemas.openxmlformats.org/officeDocument/2006/relationships/hyperlink" Target="https://education.nsw.gov.au/schools-finance/newslette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inside-the-department/edconnect/facilities-assets-and-equipment" TargetMode="External"/><Relationship Id="rId7" Type="http://schemas.openxmlformats.org/officeDocument/2006/relationships/hyperlink" Target="https://beta.dec.nsw.gov.au/schoolbiz"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ducation.nsw.gov.au/schools-finance" TargetMode="External"/><Relationship Id="rId5" Type="http://schemas.openxmlformats.org/officeDocument/2006/relationships/hyperlink" Target="https://corporate.learn.det.nsw.edu.au/login/index.php" TargetMode="External"/><Relationship Id="rId4" Type="http://schemas.openxmlformats.org/officeDocument/2006/relationships/hyperlink" Target="https://education.nsw.gov.au/procuremen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schools-finance/policies-handbook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nsw.gov.au/procurement"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orporate.learn.det.nsw.edu.au/login/index.php" TargetMode="External"/><Relationship Id="rId4" Type="http://schemas.openxmlformats.org/officeDocument/2006/relationships/hyperlink" Target="https://education.nsw.gov.au/procurement/how-we-can-help/building-procurement-capabilities/online-low-to-medium-spend-buying-progra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inside-the-department/edconnect/facilities-assets-and-equip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inside-the-department/edconnect/facilities-assets-and-equip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inside-the-department/edconnect/facilities-assets-and-equipmen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ducation.nsw.gov.au/schools-finance/policies-handbooks/finance-in-schools-handbook#Section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defRPr sz="1800" i="1"/>
            </a:pPr>
            <a:r>
              <a:rPr lang="en-AU" sz="1200" b="1" i="0" dirty="0" smtClean="0"/>
              <a:t>Note to presenter</a:t>
            </a:r>
          </a:p>
          <a:p>
            <a:pPr defTabSz="1025149">
              <a:lnSpc>
                <a:spcPct val="120000"/>
              </a:lnSpc>
              <a:defRPr sz="1800" i="1"/>
            </a:pPr>
            <a:r>
              <a:rPr lang="en-AU" sz="1200" b="1" i="0" dirty="0" smtClean="0"/>
              <a:t>Before commencing this module please read the separate Presenter notes which outline all preparation required to successfully present</a:t>
            </a:r>
            <a:r>
              <a:rPr lang="en-AU" sz="1200" b="1" i="0" baseline="0" dirty="0" smtClean="0"/>
              <a:t> this module</a:t>
            </a:r>
            <a:r>
              <a:rPr lang="en-AU" sz="1200" b="1" i="0" dirty="0" smtClean="0"/>
              <a:t>. </a:t>
            </a:r>
          </a:p>
          <a:p>
            <a:pPr>
              <a:lnSpc>
                <a:spcPct val="120000"/>
              </a:lnSpc>
              <a:defRPr sz="1800" i="1"/>
            </a:pPr>
            <a:endParaRPr lang="en-AU" sz="1200" i="0" dirty="0" smtClean="0"/>
          </a:p>
          <a:p>
            <a:pPr>
              <a:lnSpc>
                <a:spcPct val="120000"/>
              </a:lnSpc>
              <a:defRPr sz="1800" i="1"/>
            </a:pPr>
            <a:r>
              <a:rPr lang="en-AU" sz="1200" i="0" dirty="0" smtClean="0"/>
              <a:t>Welcome to the procurement </a:t>
            </a:r>
            <a:r>
              <a:rPr lang="en-AU" sz="1200" i="0" baseline="0" dirty="0" smtClean="0"/>
              <a:t>module supporting the Financial literacy and compliance focus area of the Excellence in School Administration Framework (ESA).</a:t>
            </a:r>
            <a:endParaRPr lang="en-AU" sz="1200" i="0" dirty="0" smtClean="0"/>
          </a:p>
          <a:p>
            <a:pPr>
              <a:lnSpc>
                <a:spcPct val="120000"/>
              </a:lnSpc>
              <a:defRPr sz="1800" i="1"/>
            </a:pPr>
            <a:endParaRPr lang="en-AU" sz="1200" i="0" dirty="0" smtClean="0"/>
          </a:p>
          <a:p>
            <a:pPr>
              <a:lnSpc>
                <a:spcPct val="120000"/>
              </a:lnSpc>
              <a:defRPr sz="1800" i="1"/>
            </a:pPr>
            <a:r>
              <a:rPr lang="en-AU" sz="1200" i="0" dirty="0" smtClean="0"/>
              <a:t>This module is one of a series of modules which have been developed to support the implementation of the Framework and contains notes for the presenter and identifies resources for the participants.  </a:t>
            </a:r>
          </a:p>
          <a:p>
            <a:pPr>
              <a:lnSpc>
                <a:spcPct val="120000"/>
              </a:lnSpc>
              <a:defRPr sz="1800" i="1"/>
            </a:pPr>
            <a:endParaRPr lang="en-AU" sz="1200" i="0" dirty="0" smtClean="0"/>
          </a:p>
          <a:p>
            <a:endParaRPr lang="en-AU" sz="1200" i="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dirty="0"/>
          </a:p>
        </p:txBody>
      </p:sp>
    </p:spTree>
    <p:extLst>
      <p:ext uri="{BB962C8B-B14F-4D97-AF65-F5344CB8AC3E}">
        <p14:creationId xmlns:p14="http://schemas.microsoft.com/office/powerpoint/2010/main" val="317041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smtClean="0">
                <a:solidFill>
                  <a:schemeClr val="tx1"/>
                </a:solidFill>
                <a:effectLst/>
                <a:latin typeface="+mn-lt"/>
                <a:ea typeface="+mn-ea"/>
                <a:cs typeface="+mn-cs"/>
              </a:rPr>
              <a:t>Schools will from time to time be faced with the need to dispose of accountable assets and equipment that are surplus to requirements, beyond economical repair, or need to be updated to keep pace with technological change.</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Disposing of assets and equipment is considered a procurement activity</a:t>
            </a:r>
            <a:r>
              <a:rPr lang="en-AU" sz="1200" i="0" kern="1200" baseline="0" dirty="0" smtClean="0">
                <a:solidFill>
                  <a:schemeClr val="tx1"/>
                </a:solidFill>
                <a:effectLst/>
                <a:latin typeface="+mn-lt"/>
                <a:ea typeface="+mn-ea"/>
                <a:cs typeface="+mn-cs"/>
              </a:rPr>
              <a:t> and the </a:t>
            </a:r>
            <a:r>
              <a:rPr lang="en-AU" sz="1200" i="0" kern="1200" dirty="0" smtClean="0">
                <a:solidFill>
                  <a:schemeClr val="tx1"/>
                </a:solidFill>
                <a:effectLst/>
                <a:latin typeface="+mn-lt"/>
                <a:ea typeface="+mn-ea"/>
                <a:cs typeface="+mn-cs"/>
              </a:rPr>
              <a:t>PWP 002 (procurement delegations) outlines the method for disposing of assets and equipment in accordance with procedures described in the Procurement policy. </a:t>
            </a:r>
          </a:p>
          <a:p>
            <a:r>
              <a:rPr lang="en-AU" sz="1200" i="0" kern="1200" dirty="0" smtClean="0">
                <a:solidFill>
                  <a:schemeClr val="tx1"/>
                </a:solidFill>
                <a:effectLst/>
                <a:latin typeface="+mn-lt"/>
                <a:ea typeface="+mn-ea"/>
                <a:cs typeface="+mn-cs"/>
              </a:rPr>
              <a:t>Any items that contain memory or data, such as computer equipment or imaging devices must be securely wiped before transferring or relinquishing ownership, or being sent to be dumped or recycled. </a:t>
            </a:r>
          </a:p>
          <a:p>
            <a:r>
              <a:rPr lang="en-AU" sz="1200" i="0" kern="1200" dirty="0" smtClean="0">
                <a:solidFill>
                  <a:schemeClr val="tx1"/>
                </a:solidFill>
                <a:effectLst/>
                <a:latin typeface="+mn-lt"/>
                <a:ea typeface="+mn-ea"/>
                <a:cs typeface="+mn-cs"/>
              </a:rPr>
              <a:t>The Procurement</a:t>
            </a:r>
            <a:r>
              <a:rPr lang="en-AU" sz="1200" i="0" kern="1200" baseline="0" dirty="0" smtClean="0">
                <a:solidFill>
                  <a:schemeClr val="tx1"/>
                </a:solidFill>
                <a:effectLst/>
                <a:latin typeface="+mn-lt"/>
                <a:ea typeface="+mn-ea"/>
                <a:cs typeface="+mn-cs"/>
              </a:rPr>
              <a:t> website is the source of information relating to the policy on the disposal of goods in schools.</a:t>
            </a:r>
            <a:endParaRPr lang="en-AU"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u="sng" dirty="0" smtClean="0">
                <a:solidFill>
                  <a:srgbClr val="0563C1"/>
                </a:solidFill>
                <a:latin typeface="+mn-lt"/>
                <a:ea typeface="Calibri" panose="020F0502020204030204" pitchFamily="34" charset="0"/>
                <a:cs typeface="Arial" panose="020B0604020202020204" pitchFamily="34" charset="0"/>
                <a:hlinkClick r:id="rId3"/>
              </a:rPr>
              <a:t>https://education.nsw.gov.au/procurement/key-document/policy-and-strategic-documents</a:t>
            </a:r>
            <a:endParaRPr lang="en-AU" sz="1200" dirty="0" smtClean="0">
              <a:latin typeface="+mn-lt"/>
            </a:endParaRPr>
          </a:p>
          <a:p>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Schools can contact the Contract Managers in the Information Technology and Procurement Solutions directorates for assistance by logging a call online or by phone to the ICT service desk at EDConnect.</a:t>
            </a:r>
          </a:p>
          <a:p>
            <a:r>
              <a:rPr lang="en-AU" sz="1200" i="0" kern="1200" dirty="0" smtClean="0">
                <a:solidFill>
                  <a:schemeClr val="tx1"/>
                </a:solidFill>
                <a:effectLst/>
                <a:latin typeface="+mn-lt"/>
                <a:ea typeface="+mn-ea"/>
                <a:cs typeface="+mn-cs"/>
              </a:rPr>
              <a:t>EDConnect has replaced the individual contact and helplines for IT, SAP finance, Student management</a:t>
            </a:r>
            <a:r>
              <a:rPr lang="en-AU" sz="1200" i="0" kern="1200" baseline="0" dirty="0" smtClean="0">
                <a:solidFill>
                  <a:schemeClr val="tx1"/>
                </a:solidFill>
                <a:effectLst/>
                <a:latin typeface="+mn-lt"/>
                <a:ea typeface="+mn-ea"/>
                <a:cs typeface="+mn-cs"/>
              </a:rPr>
              <a:t> and wellbeing, Human Resources and Business services and </a:t>
            </a:r>
            <a:r>
              <a:rPr lang="en-AU" sz="1200" i="0" kern="1200" dirty="0" smtClean="0">
                <a:solidFill>
                  <a:schemeClr val="tx1"/>
                </a:solidFill>
                <a:effectLst/>
                <a:latin typeface="+mn-lt"/>
                <a:ea typeface="+mn-ea"/>
                <a:cs typeface="+mn-cs"/>
              </a:rPr>
              <a:t>procurement.</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Further information on disposal</a:t>
            </a:r>
            <a:r>
              <a:rPr lang="en-AU" sz="1200" i="0" kern="1200" baseline="0" dirty="0" smtClean="0">
                <a:solidFill>
                  <a:schemeClr val="tx1"/>
                </a:solidFill>
                <a:effectLst/>
                <a:latin typeface="+mn-lt"/>
                <a:ea typeface="+mn-ea"/>
                <a:cs typeface="+mn-cs"/>
              </a:rPr>
              <a:t> procedures for assets and equipment can </a:t>
            </a:r>
            <a:r>
              <a:rPr lang="en-AU" sz="1200" i="0" kern="1200" dirty="0" smtClean="0">
                <a:solidFill>
                  <a:schemeClr val="tx1"/>
                </a:solidFill>
                <a:effectLst/>
                <a:latin typeface="+mn-lt"/>
                <a:ea typeface="+mn-ea"/>
                <a:cs typeface="+mn-cs"/>
              </a:rPr>
              <a:t>be found in the </a:t>
            </a:r>
            <a:r>
              <a:rPr lang="en-AU" sz="1200" i="0" u="none" kern="1200" dirty="0" smtClean="0">
                <a:solidFill>
                  <a:schemeClr val="tx1"/>
                </a:solidFill>
                <a:effectLst/>
                <a:latin typeface="+mn-lt"/>
                <a:ea typeface="+mn-ea"/>
                <a:cs typeface="+mn-cs"/>
              </a:rPr>
              <a:t>FISH section 9.6.</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effectLst/>
                <a:latin typeface="+mn-lt"/>
                <a:ea typeface="+mn-ea"/>
                <a:cs typeface="+mn-cs"/>
                <a:hlinkClick r:id="rId4"/>
              </a:rPr>
              <a:t>https://education.nsw.gov.au/schools-finance/policies-handbooks/finance-in-schools-handbook#Section8</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i="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i="0" u="none" kern="1200" dirty="0" smtClean="0">
              <a:solidFill>
                <a:schemeClr val="tx1"/>
              </a:solidFill>
              <a:effectLst/>
              <a:latin typeface="+mn-lt"/>
              <a:ea typeface="+mn-ea"/>
              <a:cs typeface="+mn-cs"/>
            </a:endParaRPr>
          </a:p>
          <a:p>
            <a:endParaRPr lang="en-AU"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dirty="0"/>
          </a:p>
        </p:txBody>
      </p:sp>
    </p:spTree>
    <p:extLst>
      <p:ext uri="{BB962C8B-B14F-4D97-AF65-F5344CB8AC3E}">
        <p14:creationId xmlns:p14="http://schemas.microsoft.com/office/powerpoint/2010/main" val="171870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Department policy and guidelines in relation to finance</a:t>
            </a:r>
            <a:r>
              <a:rPr lang="en-AU" sz="1200" kern="1200" baseline="0" dirty="0" smtClean="0">
                <a:solidFill>
                  <a:schemeClr val="tx1"/>
                </a:solidFill>
                <a:effectLst/>
                <a:latin typeface="+mn-lt"/>
                <a:ea typeface="+mn-ea"/>
                <a:cs typeface="+mn-cs"/>
              </a:rPr>
              <a:t> and </a:t>
            </a:r>
            <a:r>
              <a:rPr lang="en-AU" sz="1200" kern="1200" dirty="0" smtClean="0">
                <a:solidFill>
                  <a:schemeClr val="tx1"/>
                </a:solidFill>
                <a:effectLst/>
                <a:latin typeface="+mn-lt"/>
                <a:ea typeface="+mn-ea"/>
                <a:cs typeface="+mn-cs"/>
              </a:rPr>
              <a:t>procurement are regularly updated. </a:t>
            </a:r>
          </a:p>
          <a:p>
            <a:r>
              <a:rPr lang="en-AU" sz="1200" kern="1200" dirty="0" smtClean="0">
                <a:solidFill>
                  <a:schemeClr val="tx1"/>
                </a:solidFill>
                <a:effectLst/>
                <a:latin typeface="+mn-lt"/>
                <a:ea typeface="+mn-ea"/>
                <a:cs typeface="+mn-cs"/>
              </a:rPr>
              <a:t>It is important as a DoE staff member that you are aware and comply with the policy and guidelines. You must remain aware of any changes that could impact on your role. </a:t>
            </a:r>
          </a:p>
          <a:p>
            <a:r>
              <a:rPr lang="en-AU" sz="1200" kern="1200" dirty="0" smtClean="0">
                <a:solidFill>
                  <a:schemeClr val="tx1"/>
                </a:solidFill>
                <a:effectLst/>
                <a:latin typeface="+mn-lt"/>
                <a:ea typeface="+mn-ea"/>
                <a:cs typeface="+mn-cs"/>
              </a:rPr>
              <a:t>Please refer to online resources at all times for the most up to date information.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SchoolBiz is the online weekly newsletter delivered to all department employee staff email every Friday but can</a:t>
            </a:r>
            <a:r>
              <a:rPr lang="en-AU" sz="1200" kern="1200" baseline="0" dirty="0" smtClean="0">
                <a:solidFill>
                  <a:schemeClr val="tx1"/>
                </a:solidFill>
                <a:effectLst/>
                <a:latin typeface="+mn-lt"/>
                <a:ea typeface="+mn-ea"/>
                <a:cs typeface="+mn-cs"/>
              </a:rPr>
              <a:t> also be accessed via the staff</a:t>
            </a:r>
            <a:r>
              <a:rPr lang="en-AU" sz="1200" kern="1200" dirty="0" smtClean="0">
                <a:solidFill>
                  <a:schemeClr val="tx1"/>
                </a:solidFill>
                <a:effectLst/>
                <a:latin typeface="+mn-lt"/>
                <a:ea typeface="+mn-ea"/>
                <a:cs typeface="+mn-cs"/>
              </a:rPr>
              <a:t> portal.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Schools Finance News on the Schools finance website is published each term in week 1 and provides information and updates in all areas of finance.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EDConnect Newsletter page provides links to several newsletters, new articles and bulletins.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Select the links on the slide to demonstrate the resources</a:t>
            </a:r>
          </a:p>
          <a:p>
            <a:r>
              <a:rPr lang="en-AU" sz="1200" u="sng" kern="1200" dirty="0" smtClean="0">
                <a:solidFill>
                  <a:schemeClr val="tx1"/>
                </a:solidFill>
                <a:effectLst/>
                <a:latin typeface="+mn-lt"/>
                <a:ea typeface="+mn-ea"/>
                <a:cs typeface="+mn-cs"/>
                <a:hlinkClick r:id="rId3"/>
              </a:rPr>
              <a:t>https://beta.dec.nsw.gov.au/schoolbiz</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https://education.nsw.gov.au/schools-finance/newsletter</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5"/>
              </a:rPr>
              <a:t>https://education.nsw.gov.au/inside-the-department/edconnect/about-us/news/edconnect-newsletter/edconnect-newsletter</a:t>
            </a:r>
            <a:r>
              <a:rPr lang="en-AU" sz="1200" u="sng" kern="1200" dirty="0" smtClean="0">
                <a:solidFill>
                  <a:schemeClr val="tx1"/>
                </a:solidFill>
                <a:effectLst/>
                <a:latin typeface="+mn-lt"/>
                <a:ea typeface="+mn-ea"/>
                <a:cs typeface="+mn-cs"/>
                <a:hlinkClick r:id="rId6"/>
              </a:rPr>
              <a:t>s</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11</a:t>
            </a:fld>
            <a:endParaRPr lang="en-AU" dirty="0"/>
          </a:p>
        </p:txBody>
      </p:sp>
    </p:spTree>
    <p:extLst>
      <p:ext uri="{BB962C8B-B14F-4D97-AF65-F5344CB8AC3E}">
        <p14:creationId xmlns:p14="http://schemas.microsoft.com/office/powerpoint/2010/main" val="41918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this module we have discussed or demonstrated resources from the following department websites:</a:t>
            </a:r>
          </a:p>
          <a:p>
            <a:pPr marL="171450" indent="-171450" rtl="0" eaLnBrk="1" fontAlgn="ctr" latinLnBrk="0" hangingPunct="1">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Asset management</a:t>
            </a:r>
          </a:p>
          <a:p>
            <a:pPr marL="171450" indent="-171450" rtl="0" eaLnBrk="1" fontAlgn="ctr" latinLnBrk="0" hangingPunct="1">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Procurement</a:t>
            </a:r>
          </a:p>
          <a:p>
            <a:pPr marL="171450" indent="-171450" rtl="0" eaLnBrk="1" fontAlgn="ctr" latinLnBrk="0" hangingPunct="1">
              <a:buFont typeface="Arial" panose="020B0604020202020204" pitchFamily="34" charset="0"/>
              <a:buChar char="•"/>
            </a:pPr>
            <a:r>
              <a:rPr lang="en-AU" sz="1200" b="0" i="0" u="none" strike="noStrike" kern="1200" dirty="0" err="1" smtClean="0">
                <a:solidFill>
                  <a:schemeClr val="tx1"/>
                </a:solidFill>
                <a:effectLst/>
                <a:latin typeface="+mn-lt"/>
                <a:ea typeface="+mn-ea"/>
                <a:cs typeface="+mn-cs"/>
              </a:rPr>
              <a:t>EDConnect</a:t>
            </a:r>
            <a:endParaRPr lang="en-AU"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Professional learning login</a:t>
            </a:r>
          </a:p>
          <a:p>
            <a:pPr marL="171450" indent="-171450" rtl="0" eaLnBrk="1" fontAlgn="ctr" latinLnBrk="0" hangingPunct="1">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Schools finance</a:t>
            </a:r>
          </a:p>
          <a:p>
            <a:pPr marL="171450" indent="-171450" rtl="0" eaLnBrk="1" fontAlgn="ctr" latinLnBrk="0" hangingPunct="1">
              <a:buFont typeface="Arial" panose="020B0604020202020204" pitchFamily="34" charset="0"/>
              <a:buChar char="•"/>
            </a:pPr>
            <a:r>
              <a:rPr lang="en-AU" sz="1200" b="0" i="0" u="none" strike="noStrike" kern="1200" dirty="0" smtClean="0">
                <a:solidFill>
                  <a:schemeClr val="tx1"/>
                </a:solidFill>
                <a:effectLst/>
                <a:latin typeface="+mn-lt"/>
                <a:ea typeface="+mn-ea"/>
                <a:cs typeface="+mn-cs"/>
              </a:rPr>
              <a:t>SchoolBiz</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websites can all be located through your staff portal, inside the department A-Z.</a:t>
            </a:r>
            <a:endParaRPr lang="en-AU" dirty="0" smtClean="0"/>
          </a:p>
          <a:p>
            <a:endParaRPr lang="en-AU" dirty="0" smtClean="0"/>
          </a:p>
          <a:p>
            <a:r>
              <a:rPr lang="en-AU" sz="1200" u="sng" kern="1200" dirty="0" smtClean="0">
                <a:solidFill>
                  <a:schemeClr val="tx1"/>
                </a:solidFill>
                <a:effectLst/>
                <a:latin typeface="+mn-lt"/>
                <a:ea typeface="+mn-ea"/>
                <a:cs typeface="+mn-cs"/>
                <a:hlinkClick r:id="rId3"/>
              </a:rPr>
              <a:t>https://education.nsw.gov.au/inside-the-department/edconnect/facilities-assets-and-equipment</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https://education.nsw.gov.au/procurement</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5"/>
              </a:rPr>
              <a:t>https://corporate.learn.det.nsw.edu.au/login/index.php</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6"/>
              </a:rPr>
              <a:t>https://education.nsw.gov.au/schools-finance</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7"/>
              </a:rPr>
              <a:t>https://beta.dec.nsw.gov.au/schoolbiz</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12</a:t>
            </a:fld>
            <a:endParaRPr lang="en-AU" dirty="0"/>
          </a:p>
        </p:txBody>
      </p:sp>
    </p:spTree>
    <p:extLst>
      <p:ext uri="{BB962C8B-B14F-4D97-AF65-F5344CB8AC3E}">
        <p14:creationId xmlns:p14="http://schemas.microsoft.com/office/powerpoint/2010/main" val="128782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buSzPct val="75000"/>
              <a:defRPr sz="1800" i="1"/>
            </a:pPr>
            <a:r>
              <a:rPr lang="en-AU" sz="1200" b="1" i="0" dirty="0" smtClean="0"/>
              <a:t>Ask participants to reflect on what they have learned in this module</a:t>
            </a:r>
          </a:p>
          <a:p>
            <a:pPr marL="0" marR="0" indent="0" algn="l" defTabSz="1025149" rtl="0" eaLnBrk="1" fontAlgn="auto" latinLnBrk="0" hangingPunct="1">
              <a:lnSpc>
                <a:spcPct val="120000"/>
              </a:lnSpc>
              <a:spcBef>
                <a:spcPts val="0"/>
              </a:spcBef>
              <a:spcAft>
                <a:spcPts val="0"/>
              </a:spcAft>
              <a:buClrTx/>
              <a:buSzPct val="75000"/>
              <a:buFontTx/>
              <a:buNone/>
              <a:tabLst/>
              <a:defRPr sz="1800" i="1"/>
            </a:pPr>
            <a:endParaRPr lang="en-AU" sz="1200" i="0" dirty="0" smtClean="0"/>
          </a:p>
          <a:p>
            <a:pPr marL="0" marR="0" indent="0" algn="l" defTabSz="1025149" rtl="0" eaLnBrk="1" fontAlgn="auto" latinLnBrk="0" hangingPunct="1">
              <a:lnSpc>
                <a:spcPct val="120000"/>
              </a:lnSpc>
              <a:spcBef>
                <a:spcPts val="0"/>
              </a:spcBef>
              <a:spcAft>
                <a:spcPts val="0"/>
              </a:spcAft>
              <a:buClrTx/>
              <a:buSzPct val="75000"/>
              <a:buFontTx/>
              <a:buNone/>
              <a:tabLst/>
              <a:defRPr sz="1800" i="1"/>
            </a:pPr>
            <a:r>
              <a:rPr lang="en-AU" sz="1200" i="0" dirty="0" smtClean="0"/>
              <a:t>Has this module given you an understanding of:</a:t>
            </a:r>
          </a:p>
          <a:p>
            <a:pPr defTabSz="1025149">
              <a:lnSpc>
                <a:spcPct val="120000"/>
              </a:lnSpc>
              <a:buSzPct val="75000"/>
              <a:defRPr sz="1800" i="1"/>
            </a:pPr>
            <a:endParaRPr lang="en-AU" sz="1200" b="1" i="0" dirty="0" smtClean="0"/>
          </a:p>
          <a:p>
            <a:pPr marL="285750" indent="-285750">
              <a:spcBef>
                <a:spcPts val="600"/>
              </a:spcBef>
              <a:buFont typeface="Arial" panose="020B0604020202020204" pitchFamily="34" charset="0"/>
              <a:buChar char="•"/>
            </a:pPr>
            <a:r>
              <a:rPr lang="en-AU" i="0" dirty="0" smtClean="0"/>
              <a:t>financial terms</a:t>
            </a:r>
          </a:p>
          <a:p>
            <a:pPr marL="285750" indent="-285750">
              <a:spcBef>
                <a:spcPts val="600"/>
              </a:spcBef>
              <a:buFont typeface="Arial" panose="020B0604020202020204" pitchFamily="34" charset="0"/>
              <a:buChar char="•"/>
            </a:pPr>
            <a:r>
              <a:rPr lang="en-AU" i="0" dirty="0" smtClean="0"/>
              <a:t>compliance obligations related to resources and recording</a:t>
            </a:r>
            <a:r>
              <a:rPr lang="en-AU" i="0" baseline="0" dirty="0" smtClean="0"/>
              <a:t> transactions?</a:t>
            </a:r>
            <a:endParaRPr lang="en-AU" i="0" dirty="0" smtClean="0"/>
          </a:p>
          <a:p>
            <a:pPr>
              <a:lnSpc>
                <a:spcPct val="120000"/>
              </a:lnSpc>
              <a:buSzPct val="75000"/>
              <a:defRPr sz="1800" i="1"/>
            </a:pPr>
            <a:endParaRPr lang="en-AU" sz="1200" i="0" dirty="0" smtClean="0"/>
          </a:p>
          <a:p>
            <a:pPr defTabSz="1025149">
              <a:lnSpc>
                <a:spcPct val="120000"/>
              </a:lnSpc>
              <a:buSzPct val="75000"/>
              <a:defRPr sz="1800" i="1"/>
            </a:pPr>
            <a:r>
              <a:rPr lang="en-AU" sz="1200" b="1" i="0" dirty="0" smtClean="0"/>
              <a:t>Ask participants to reflect individually and then share with the person next to them</a:t>
            </a:r>
            <a:endParaRPr lang="en-AU" sz="1200" i="0" dirty="0" smtClean="0"/>
          </a:p>
          <a:p>
            <a:endParaRPr lang="en-US" dirty="0"/>
          </a:p>
        </p:txBody>
      </p:sp>
      <p:sp>
        <p:nvSpPr>
          <p:cNvPr id="4" name="Slide Number Placeholder 3"/>
          <p:cNvSpPr>
            <a:spLocks noGrp="1"/>
          </p:cNvSpPr>
          <p:nvPr>
            <p:ph type="sldNum" sz="quarter" idx="10"/>
          </p:nvPr>
        </p:nvSpPr>
        <p:spPr/>
        <p:txBody>
          <a:bodyPr/>
          <a:lstStyle/>
          <a:p>
            <a:fld id="{6A09040B-DA09-4C58-8D66-C8AD5AEB9F52}" type="slidenum">
              <a:rPr lang="en-AU" smtClean="0"/>
              <a:t>13</a:t>
            </a:fld>
            <a:endParaRPr lang="en-AU" dirty="0"/>
          </a:p>
        </p:txBody>
      </p:sp>
    </p:spTree>
    <p:extLst>
      <p:ext uri="{BB962C8B-B14F-4D97-AF65-F5344CB8AC3E}">
        <p14:creationId xmlns:p14="http://schemas.microsoft.com/office/powerpoint/2010/main" val="1069109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This module is one of a series of developed resources to support the </a:t>
            </a:r>
            <a:r>
              <a:rPr lang="en-AU" i="0" dirty="0" smtClean="0"/>
              <a:t>ESA Customer </a:t>
            </a:r>
            <a:r>
              <a:rPr lang="en-AU" i="0" dirty="0"/>
              <a:t>relationships framework.</a:t>
            </a:r>
          </a:p>
          <a:p>
            <a:endParaRPr lang="en-AU" i="0" dirty="0" smtClean="0"/>
          </a:p>
          <a:p>
            <a:r>
              <a:rPr lang="en-AU" i="0" dirty="0" smtClean="0"/>
              <a:t>These are all located on the DoE Professional learning</a:t>
            </a:r>
            <a:r>
              <a:rPr lang="en-AU" i="0" baseline="0" dirty="0" smtClean="0"/>
              <a:t> intranet page, School Administrative and Support section which can be accessed via the portal, Inside the department A-Z</a:t>
            </a:r>
            <a:r>
              <a:rPr lang="en-AU" i="0" dirty="0" smtClean="0"/>
              <a:t>.</a:t>
            </a:r>
            <a:endParaRPr lang="en-AU" i="0" baseline="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14</a:t>
            </a:fld>
            <a:endParaRPr lang="en-AU" dirty="0"/>
          </a:p>
        </p:txBody>
      </p:sp>
      <p:sp>
        <p:nvSpPr>
          <p:cNvPr id="5" name="Footer Placeholder 4"/>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763116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SAS staff Reference Groups (SRGs) schedule professional learning that caters for all categories of non-teaching staff in schools across the state. Please refer to the professional learning calendar for events that may assist to build your skills. </a:t>
            </a:r>
          </a:p>
          <a:p>
            <a:pPr>
              <a:lnSpc>
                <a:spcPct val="120000"/>
              </a:lnSpc>
              <a:defRPr sz="1800" i="1"/>
            </a:pPr>
            <a:endParaRPr lang="en-AU" sz="1200" i="0" dirty="0" smtClean="0"/>
          </a:p>
          <a:p>
            <a:pPr marL="0" marR="0" indent="0" algn="l" defTabSz="914400" rtl="0" eaLnBrk="1" fontAlgn="auto" latinLnBrk="0" hangingPunct="1">
              <a:lnSpc>
                <a:spcPct val="120000"/>
              </a:lnSpc>
              <a:spcBef>
                <a:spcPts val="0"/>
              </a:spcBef>
              <a:spcAft>
                <a:spcPts val="0"/>
              </a:spcAft>
              <a:buClrTx/>
              <a:buSzTx/>
              <a:buFontTx/>
              <a:buNone/>
              <a:tabLst/>
              <a:defRPr sz="1800" i="1"/>
            </a:pPr>
            <a:r>
              <a:rPr lang="en-AU" sz="1200" i="0" dirty="0" smtClean="0"/>
              <a:t>The calendar and SRG committee contact details are available for all SAS staff and can be found on the School Administrative and Support Staff section on the DoE Professional Learning intranet page</a:t>
            </a:r>
            <a:r>
              <a:rPr lang="en-AU" sz="1200" i="0" baseline="0" dirty="0" smtClean="0"/>
              <a:t> which can be accessed via the portal, Inside the department A-Z</a:t>
            </a:r>
            <a:r>
              <a:rPr lang="en-AU" sz="1200" i="0" dirty="0" smtClean="0"/>
              <a:t>.</a:t>
            </a:r>
            <a:endParaRPr lang="en-AU" sz="1200" i="0" baseline="0" dirty="0" smtClean="0"/>
          </a:p>
          <a:p>
            <a:pPr>
              <a:lnSpc>
                <a:spcPct val="120000"/>
              </a:lnSpc>
              <a:defRPr sz="1800" i="1"/>
            </a:pPr>
            <a:r>
              <a:rPr lang="en-AU" sz="1200" i="0" dirty="0" smtClean="0"/>
              <a:t> </a:t>
            </a:r>
          </a:p>
          <a:p>
            <a:pPr>
              <a:lnSpc>
                <a:spcPct val="120000"/>
              </a:lnSpc>
              <a:defRPr sz="1800" i="1"/>
            </a:pPr>
            <a:endParaRPr lang="en-AU" sz="1200" i="0" dirty="0" smtClean="0"/>
          </a:p>
          <a:p>
            <a:pPr>
              <a:lnSpc>
                <a:spcPct val="120000"/>
              </a:lnSpc>
              <a:defRPr sz="1800" b="1" i="1"/>
            </a:pPr>
            <a:r>
              <a:rPr lang="en-AU" sz="1200" i="0" dirty="0" smtClean="0"/>
              <a:t>Thank you for participating in this session.</a:t>
            </a:r>
          </a:p>
        </p:txBody>
      </p:sp>
      <p:sp>
        <p:nvSpPr>
          <p:cNvPr id="4" name="Slide Number Placeholder 3"/>
          <p:cNvSpPr>
            <a:spLocks noGrp="1"/>
          </p:cNvSpPr>
          <p:nvPr>
            <p:ph type="sldNum" sz="quarter" idx="10"/>
          </p:nvPr>
        </p:nvSpPr>
        <p:spPr/>
        <p:txBody>
          <a:bodyPr/>
          <a:lstStyle/>
          <a:p>
            <a:fld id="{6A09040B-DA09-4C58-8D66-C8AD5AEB9F52}" type="slidenum">
              <a:rPr lang="en-AU" smtClean="0"/>
              <a:t>15</a:t>
            </a:fld>
            <a:endParaRPr lang="en-AU" dirty="0"/>
          </a:p>
        </p:txBody>
      </p:sp>
    </p:spTree>
    <p:extLst>
      <p:ext uri="{BB962C8B-B14F-4D97-AF65-F5344CB8AC3E}">
        <p14:creationId xmlns:p14="http://schemas.microsoft.com/office/powerpoint/2010/main" val="191709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Slide for presenter information only</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dirty="0"/>
          </a:p>
        </p:txBody>
      </p:sp>
    </p:spTree>
    <p:extLst>
      <p:ext uri="{BB962C8B-B14F-4D97-AF65-F5344CB8AC3E}">
        <p14:creationId xmlns:p14="http://schemas.microsoft.com/office/powerpoint/2010/main" val="338033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the completion of this module you should be able to: </a:t>
            </a:r>
          </a:p>
          <a:p>
            <a:pPr marL="285750" indent="-285750">
              <a:buFont typeface="Arial" panose="020B0604020202020204" pitchFamily="34" charset="0"/>
              <a:buChar char="•"/>
            </a:pPr>
            <a:r>
              <a:rPr lang="en-AU" dirty="0" smtClean="0"/>
              <a:t>understand financial terms </a:t>
            </a:r>
          </a:p>
          <a:p>
            <a:pPr marL="285750" indent="-285750">
              <a:buFont typeface="Arial" panose="020B0604020202020204" pitchFamily="34" charset="0"/>
              <a:buChar char="•"/>
            </a:pPr>
            <a:r>
              <a:rPr lang="en-AU" dirty="0" smtClean="0"/>
              <a:t>understand compliance obligations related to resources and recording transactions.</a:t>
            </a:r>
          </a:p>
          <a:p>
            <a:endParaRPr lang="en-US"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dirty="0"/>
          </a:p>
        </p:txBody>
      </p:sp>
    </p:spTree>
    <p:extLst>
      <p:ext uri="{BB962C8B-B14F-4D97-AF65-F5344CB8AC3E}">
        <p14:creationId xmlns:p14="http://schemas.microsoft.com/office/powerpoint/2010/main" val="72494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the ESA administrative practices modules School Finance and Financial Terminology, participants are given an overview of the integrated administration systems that supports financial management and administrative activities in schools - SAP &amp; SALM. The modules introduced financial terms and acronyms used in schools in relation to schools finance including procurement.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module will discuss procurement which relates to the purchasing of goods.</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Hand out procurement checklist (1 page refer to </a:t>
            </a:r>
            <a:r>
              <a:rPr lang="en-AU" sz="1200" b="1" kern="1200" baseline="0" dirty="0" smtClean="0">
                <a:solidFill>
                  <a:schemeClr val="tx1"/>
                </a:solidFill>
                <a:effectLst/>
                <a:latin typeface="+mn-lt"/>
                <a:ea typeface="+mn-ea"/>
                <a:cs typeface="+mn-cs"/>
              </a:rPr>
              <a:t>pre-reading)</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department’s guidelines vary according to </a:t>
            </a:r>
          </a:p>
          <a:p>
            <a:r>
              <a:rPr lang="en-AU" sz="1200" kern="1200" dirty="0" smtClean="0">
                <a:solidFill>
                  <a:schemeClr val="tx1"/>
                </a:solidFill>
                <a:effectLst/>
                <a:latin typeface="+mn-lt"/>
                <a:ea typeface="+mn-ea"/>
                <a:cs typeface="+mn-cs"/>
              </a:rPr>
              <a:t>the amount of money to be spent. It is important to follow the relevant processes at all times to ensure you are compliant and gain best value when spending public money.</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simple procurement guide will help you follow the rules for all procurement purchase decisions up to $150,000 and will protect both you and your school. It intends to show you how straightforward the process can be so that you’ll have the tools to undertake policy compliant procurement on behalf of the department.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six procurement stages are: </a:t>
            </a:r>
          </a:p>
          <a:p>
            <a:r>
              <a:rPr lang="en-AU" sz="1200" kern="1200" dirty="0" smtClean="0">
                <a:solidFill>
                  <a:schemeClr val="tx1"/>
                </a:solidFill>
                <a:effectLst/>
                <a:latin typeface="+mn-lt"/>
                <a:ea typeface="+mn-ea"/>
                <a:cs typeface="+mn-cs"/>
              </a:rPr>
              <a:t> </a:t>
            </a:r>
          </a:p>
          <a:p>
            <a:pPr marL="228600" lvl="0" indent="-228600">
              <a:buFont typeface="+mj-lt"/>
              <a:buAutoNum type="arabicPeriod"/>
            </a:pPr>
            <a:r>
              <a:rPr lang="en-AU" sz="1200" kern="1200" dirty="0" smtClean="0">
                <a:solidFill>
                  <a:schemeClr val="tx1"/>
                </a:solidFill>
                <a:effectLst/>
                <a:latin typeface="+mn-lt"/>
                <a:ea typeface="+mn-ea"/>
                <a:cs typeface="+mn-cs"/>
              </a:rPr>
              <a:t>Confirm funding: check first that there is an allocated budget</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AU" sz="1200" kern="1200" dirty="0" smtClean="0">
                <a:solidFill>
                  <a:schemeClr val="tx1"/>
                </a:solidFill>
                <a:effectLst/>
                <a:latin typeface="+mn-lt"/>
                <a:ea typeface="+mn-ea"/>
                <a:cs typeface="+mn-cs"/>
              </a:rPr>
              <a:t>Check for an existing contract or scheme on the Procurement website to find a list of commonly used department contracts. The website offers a range of best value solutions to meet the school needs</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QUESTION: </a:t>
            </a:r>
            <a:r>
              <a:rPr lang="en-AU" sz="1200" kern="1200" dirty="0" smtClean="0">
                <a:solidFill>
                  <a:schemeClr val="tx1"/>
                </a:solidFill>
                <a:effectLst/>
                <a:latin typeface="+mn-lt"/>
                <a:ea typeface="+mn-ea"/>
                <a:cs typeface="+mn-cs"/>
              </a:rPr>
              <a:t>If there is no contract supplier, can a non-contracted supplier be used? </a:t>
            </a:r>
            <a:br>
              <a:rPr lang="en-AU" sz="1200"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ANSWER:</a:t>
            </a:r>
            <a:r>
              <a:rPr lang="en-AU" sz="1200" kern="1200" dirty="0" smtClean="0">
                <a:solidFill>
                  <a:schemeClr val="tx1"/>
                </a:solidFill>
                <a:effectLst/>
                <a:latin typeface="+mn-lt"/>
                <a:ea typeface="+mn-ea"/>
                <a:cs typeface="+mn-cs"/>
              </a:rPr>
              <a:t> Yes, refer to DoE Schools finance website, policy handbooks and training purchasing checklist </a:t>
            </a:r>
          </a:p>
          <a:p>
            <a:pPr marL="0" lvl="0" indent="0">
              <a:buFont typeface="+mj-lt"/>
              <a:buNone/>
            </a:pPr>
            <a:r>
              <a:rPr lang="en-AU" sz="1200" u="sng" kern="1200" baseline="0" dirty="0" smtClean="0">
                <a:solidFill>
                  <a:schemeClr val="tx1"/>
                </a:solidFill>
                <a:effectLst/>
                <a:latin typeface="+mn-lt"/>
                <a:ea typeface="+mn-ea"/>
                <a:cs typeface="+mn-cs"/>
                <a:hlinkClick r:id="rId3"/>
              </a:rPr>
              <a:t>     </a:t>
            </a:r>
            <a:r>
              <a:rPr lang="en-AU" sz="1200" u="sng" kern="1200" dirty="0" smtClean="0">
                <a:solidFill>
                  <a:schemeClr val="tx1"/>
                </a:solidFill>
                <a:effectLst/>
                <a:latin typeface="+mn-lt"/>
                <a:ea typeface="+mn-ea"/>
                <a:cs typeface="+mn-cs"/>
                <a:hlinkClick r:id="rId3"/>
              </a:rPr>
              <a:t>https://education.nsw.gov.au/schools-finance/policies-handbooks</a:t>
            </a:r>
            <a:endParaRPr lang="en-AU" sz="1200" u="sng" kern="1200" dirty="0" smtClean="0">
              <a:solidFill>
                <a:schemeClr val="tx1"/>
              </a:solidFill>
              <a:effectLst/>
              <a:latin typeface="+mn-lt"/>
              <a:ea typeface="+mn-ea"/>
              <a:cs typeface="+mn-cs"/>
            </a:endParaRPr>
          </a:p>
          <a:p>
            <a:pPr marL="228600" lvl="0" indent="-228600">
              <a:buFont typeface="+mj-lt"/>
              <a:buAutoNum type="arabicPeriod"/>
            </a:pPr>
            <a:endParaRPr lang="en-AU" sz="1200" kern="1200" dirty="0" smtClean="0">
              <a:solidFill>
                <a:schemeClr val="tx1"/>
              </a:solidFill>
              <a:effectLst/>
              <a:latin typeface="+mn-lt"/>
              <a:ea typeface="+mn-ea"/>
              <a:cs typeface="+mn-cs"/>
            </a:endParaRPr>
          </a:p>
          <a:p>
            <a:pPr marL="0" indent="0">
              <a:buFont typeface="+mj-lt"/>
              <a:buNone/>
            </a:pPr>
            <a:r>
              <a:rPr lang="en-AU" sz="1200" kern="1200" dirty="0" smtClean="0">
                <a:solidFill>
                  <a:schemeClr val="tx1"/>
                </a:solidFill>
                <a:effectLst/>
                <a:latin typeface="+mn-lt"/>
                <a:ea typeface="+mn-ea"/>
                <a:cs typeface="+mn-cs"/>
              </a:rPr>
              <a:t>3. Identify suppliers: are the suppliers DoE contract suppliers? Non-contracted suppliers? – refer to the eLearning module mentioned in the next slide</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Unsolicited proposals?  i.e. direct selling from suppliers - exercise extreme caution to ensure you don’t create issues in regard to price and conflicts of interest</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lvl="0" indent="0">
              <a:buFont typeface="+mj-lt"/>
              <a:buNone/>
            </a:pPr>
            <a:r>
              <a:rPr lang="en-AU" sz="1200" kern="1200" dirty="0" smtClean="0">
                <a:solidFill>
                  <a:schemeClr val="tx1"/>
                </a:solidFill>
                <a:effectLst/>
                <a:latin typeface="+mn-lt"/>
                <a:ea typeface="+mn-ea"/>
                <a:cs typeface="+mn-cs"/>
              </a:rPr>
              <a:t>4. Obtain procurement delegation: how much can the person requiring the goods sign for? Is their delegation appropriate?</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Delegation levels are found in the Finance in School Handbook (FISH) in the finance framework. </a:t>
            </a:r>
            <a:br>
              <a:rPr lang="en-AU" sz="1200" kern="1200" dirty="0" smtClean="0">
                <a:solidFill>
                  <a:schemeClr val="tx1"/>
                </a:solidFill>
                <a:effectLst/>
                <a:latin typeface="+mn-lt"/>
                <a:ea typeface="+mn-ea"/>
                <a:cs typeface="+mn-cs"/>
              </a:rPr>
            </a:br>
            <a:r>
              <a:rPr lang="en-AU" sz="1200" u="sng" kern="1200" dirty="0" smtClean="0">
                <a:solidFill>
                  <a:schemeClr val="tx1"/>
                </a:solidFill>
                <a:effectLst/>
                <a:latin typeface="+mn-lt"/>
                <a:ea typeface="+mn-ea"/>
                <a:cs typeface="+mn-cs"/>
                <a:hlinkClick r:id="rId3"/>
              </a:rPr>
              <a:t>https://education.nsw.gov.au/schools-finance/policies-handbooks</a:t>
            </a:r>
            <a:r>
              <a:rPr lang="en-AU" sz="1200" u="sng" kern="1200" dirty="0" smtClean="0">
                <a:solidFill>
                  <a:schemeClr val="tx1"/>
                </a:solidFill>
                <a:effectLst/>
                <a:latin typeface="+mn-lt"/>
                <a:ea typeface="+mn-ea"/>
                <a:cs typeface="+mn-cs"/>
              </a:rPr>
              <a:t/>
            </a:r>
            <a:br>
              <a:rPr lang="en-AU" sz="1200" u="sng" kern="1200" dirty="0" smtClean="0">
                <a:solidFill>
                  <a:schemeClr val="tx1"/>
                </a:solidFill>
                <a:effectLst/>
                <a:latin typeface="+mn-lt"/>
                <a:ea typeface="+mn-ea"/>
                <a:cs typeface="+mn-cs"/>
              </a:rPr>
            </a:br>
            <a:r>
              <a:rPr lang="en-AU" sz="1200" u="sng" kern="1200" dirty="0" smtClean="0">
                <a:solidFill>
                  <a:schemeClr val="tx1"/>
                </a:solidFill>
                <a:effectLst/>
                <a:latin typeface="+mn-lt"/>
                <a:ea typeface="+mn-ea"/>
                <a:cs typeface="+mn-cs"/>
              </a:rPr>
              <a:t/>
            </a:r>
            <a:br>
              <a:rPr lang="en-AU" sz="1200" u="sng"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QUESTION: </a:t>
            </a:r>
            <a:r>
              <a:rPr lang="en-AU" sz="1200" kern="1200" dirty="0" smtClean="0">
                <a:solidFill>
                  <a:schemeClr val="tx1"/>
                </a:solidFill>
                <a:effectLst/>
                <a:latin typeface="+mn-lt"/>
                <a:ea typeface="+mn-ea"/>
                <a:cs typeface="+mn-cs"/>
              </a:rPr>
              <a:t>Do you know what your finance delegation is as a School Administrative Manager (SAM)?</a:t>
            </a:r>
            <a:br>
              <a:rPr lang="en-AU" sz="1200"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ANSWER:</a:t>
            </a:r>
            <a:r>
              <a:rPr lang="en-AU" sz="1200" kern="1200" dirty="0" smtClean="0">
                <a:solidFill>
                  <a:schemeClr val="tx1"/>
                </a:solidFill>
                <a:effectLst/>
                <a:latin typeface="+mn-lt"/>
                <a:ea typeface="+mn-ea"/>
                <a:cs typeface="+mn-cs"/>
              </a:rPr>
              <a:t> $5,000</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QUESTION: </a:t>
            </a:r>
            <a:r>
              <a:rPr lang="en-AU" sz="1200" kern="1200" dirty="0" smtClean="0">
                <a:solidFill>
                  <a:schemeClr val="tx1"/>
                </a:solidFill>
                <a:effectLst/>
                <a:latin typeface="+mn-lt"/>
                <a:ea typeface="+mn-ea"/>
                <a:cs typeface="+mn-cs"/>
              </a:rPr>
              <a:t>Does a SAO/GA/SLSO have a delegation level?</a:t>
            </a:r>
            <a:br>
              <a:rPr lang="en-AU" sz="1200"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ANSWER:</a:t>
            </a:r>
            <a:r>
              <a:rPr lang="en-AU" sz="1200" kern="1200" dirty="0" smtClean="0">
                <a:solidFill>
                  <a:schemeClr val="tx1"/>
                </a:solidFill>
                <a:effectLst/>
                <a:latin typeface="+mn-lt"/>
                <a:ea typeface="+mn-ea"/>
                <a:cs typeface="+mn-cs"/>
              </a:rPr>
              <a:t> Not under procurement, only $1000 under purchasing card (PCard) with principal’s prior approval. PCards are Visa credit cards that can be issued to approved departmental staff to undertake a broad range of business related purchasing/payments directly with suppliers at the point of sale, online or over the phone. </a:t>
            </a:r>
          </a:p>
          <a:p>
            <a:pPr marL="228600" lvl="0" indent="-228600">
              <a:buFont typeface="+mj-lt"/>
              <a:buAutoNum type="arabicPeriod"/>
            </a:pPr>
            <a:endParaRPr lang="en-AU" sz="1200" kern="1200" dirty="0" smtClean="0">
              <a:solidFill>
                <a:schemeClr val="tx1"/>
              </a:solidFill>
              <a:effectLst/>
              <a:latin typeface="+mn-lt"/>
              <a:ea typeface="+mn-ea"/>
              <a:cs typeface="+mn-cs"/>
            </a:endParaRPr>
          </a:p>
          <a:p>
            <a:pPr marL="0" lvl="0" indent="0">
              <a:buFont typeface="+mj-lt"/>
              <a:buNone/>
            </a:pPr>
            <a:r>
              <a:rPr lang="en-AU" sz="1200" kern="1200" dirty="0" smtClean="0">
                <a:solidFill>
                  <a:schemeClr val="tx1"/>
                </a:solidFill>
                <a:effectLst/>
                <a:latin typeface="+mn-lt"/>
                <a:ea typeface="+mn-ea"/>
                <a:cs typeface="+mn-cs"/>
              </a:rPr>
              <a:t>5. Process the purchase following school procedures.</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Check with the SAM/principal to see what school procedures should be followed for obtaining approval and processing this purchase order.</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lvl="0" indent="0">
              <a:buFont typeface="+mj-lt"/>
              <a:buNone/>
            </a:pPr>
            <a:r>
              <a:rPr lang="en-AU" sz="1200" kern="1200" dirty="0" smtClean="0">
                <a:solidFill>
                  <a:schemeClr val="tx1"/>
                </a:solidFill>
                <a:effectLst/>
                <a:latin typeface="+mn-lt"/>
                <a:ea typeface="+mn-ea"/>
                <a:cs typeface="+mn-cs"/>
              </a:rPr>
              <a:t>6. On receipt of purchased goods and services follow department guidelines and policies on confirming</a:t>
            </a:r>
            <a:r>
              <a:rPr lang="en-AU" sz="1200" kern="1200" baseline="0" dirty="0" smtClean="0">
                <a:solidFill>
                  <a:schemeClr val="tx1"/>
                </a:solidFill>
                <a:effectLst/>
                <a:latin typeface="+mn-lt"/>
                <a:ea typeface="+mn-ea"/>
                <a:cs typeface="+mn-cs"/>
              </a:rPr>
              <a:t> goods in SAP to facilitate payment</a:t>
            </a:r>
            <a:r>
              <a:rPr lang="en-AU" sz="1200" kern="1200" dirty="0" smtClean="0">
                <a:solidFill>
                  <a:schemeClr val="tx1"/>
                </a:solidFill>
                <a:effectLst/>
                <a:latin typeface="+mn-lt"/>
                <a:ea typeface="+mn-ea"/>
                <a:cs typeface="+mn-cs"/>
              </a:rPr>
              <a:t>, and deliver goods to appropriate staff.</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dirty="0"/>
          </a:p>
        </p:txBody>
      </p:sp>
    </p:spTree>
    <p:extLst>
      <p:ext uri="{BB962C8B-B14F-4D97-AF65-F5344CB8AC3E}">
        <p14:creationId xmlns:p14="http://schemas.microsoft.com/office/powerpoint/2010/main" val="280315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The Low to medium spend buying e-learning module on the DoE Procurement website </a:t>
            </a:r>
            <a:r>
              <a:rPr lang="en-AU" sz="1200" i="0" kern="1200" dirty="0" smtClean="0">
                <a:solidFill>
                  <a:schemeClr val="tx1"/>
                </a:solidFill>
                <a:effectLst/>
                <a:latin typeface="+mn-lt"/>
                <a:ea typeface="+mn-ea"/>
                <a:cs typeface="+mn-cs"/>
              </a:rPr>
              <a:t>guides the participant through the procedures for small amount purchases and buying up to the value of $150,000. </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The online program outlines the steps and policies that should be followed to protect both you and your workplace when purchasing goods and services up to the value of $150,000 (GST inclusive). </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Completing this e-learning module through the DoE corporate professional learning website results in a more efficient procurement process across the department as it provides the rules of purchasing goods and services.</a:t>
            </a:r>
          </a:p>
          <a:p>
            <a:r>
              <a:rPr lang="en-AU" sz="1200" i="0" kern="1200" dirty="0" smtClean="0">
                <a:solidFill>
                  <a:schemeClr val="tx1"/>
                </a:solidFill>
                <a:effectLst/>
                <a:latin typeface="+mn-lt"/>
                <a:ea typeface="+mn-ea"/>
                <a:cs typeface="+mn-cs"/>
              </a:rPr>
              <a:t> </a:t>
            </a:r>
          </a:p>
          <a:p>
            <a:r>
              <a:rPr lang="en-AU" sz="1200" i="0" u="sng" kern="1200" dirty="0" smtClean="0">
                <a:solidFill>
                  <a:schemeClr val="tx1"/>
                </a:solidFill>
                <a:effectLst/>
                <a:latin typeface="+mn-lt"/>
                <a:ea typeface="+mn-ea"/>
                <a:cs typeface="+mn-cs"/>
                <a:hlinkClick r:id="rId3"/>
              </a:rPr>
              <a:t>https://education.nsw.gov.au/procurement</a:t>
            </a:r>
            <a:endParaRPr lang="en-AU" sz="1200" i="0" u="sng" kern="1200" dirty="0" smtClean="0">
              <a:solidFill>
                <a:schemeClr val="tx1"/>
              </a:solidFill>
              <a:effectLst/>
              <a:latin typeface="+mn-lt"/>
              <a:ea typeface="+mn-ea"/>
              <a:cs typeface="+mn-cs"/>
            </a:endParaRPr>
          </a:p>
          <a:p>
            <a:r>
              <a:rPr lang="en-AU" sz="1200" u="none" strike="noStrike"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https://education.nsw.gov.au/procurement/how-we-can-help/building-procurement-capabilities/online-low-to-medium-spend-buying-program</a:t>
            </a:r>
            <a:endParaRPr lang="en-AU" sz="1200" i="0" kern="1200" dirty="0" smtClean="0">
              <a:solidFill>
                <a:schemeClr val="tx1"/>
              </a:solidFill>
              <a:effectLst/>
              <a:latin typeface="+mn-lt"/>
              <a:ea typeface="+mn-ea"/>
              <a:cs typeface="+mn-cs"/>
            </a:endParaRP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0" u="sng" dirty="0" smtClean="0">
                <a:effectLst/>
                <a:hlinkClick r:id="rId5"/>
              </a:rPr>
              <a:t>https://corporate.learn.det.nsw.edu.au/login/index.php</a:t>
            </a:r>
            <a:endParaRPr lang="en-AU" sz="1200" b="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dirty="0"/>
          </a:p>
        </p:txBody>
      </p:sp>
    </p:spTree>
    <p:extLst>
      <p:ext uri="{BB962C8B-B14F-4D97-AF65-F5344CB8AC3E}">
        <p14:creationId xmlns:p14="http://schemas.microsoft.com/office/powerpoint/2010/main" val="213753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smtClean="0">
                <a:solidFill>
                  <a:schemeClr val="tx1"/>
                </a:solidFill>
                <a:effectLst/>
                <a:latin typeface="+mn-lt"/>
                <a:ea typeface="+mn-ea"/>
                <a:cs typeface="+mn-cs"/>
              </a:rPr>
              <a:t>he term assets in DoE</a:t>
            </a:r>
            <a:r>
              <a:rPr lang="en-AU" sz="1200" i="0" kern="1200" baseline="0" dirty="0" smtClean="0">
                <a:solidFill>
                  <a:schemeClr val="tx1"/>
                </a:solidFill>
                <a:effectLst/>
                <a:latin typeface="+mn-lt"/>
                <a:ea typeface="+mn-ea"/>
                <a:cs typeface="+mn-cs"/>
              </a:rPr>
              <a:t> schools </a:t>
            </a:r>
            <a:r>
              <a:rPr lang="en-AU" sz="1200" i="0" kern="1200" dirty="0" smtClean="0">
                <a:solidFill>
                  <a:schemeClr val="tx1"/>
                </a:solidFill>
                <a:effectLst/>
                <a:latin typeface="+mn-lt"/>
                <a:ea typeface="+mn-ea"/>
                <a:cs typeface="+mn-cs"/>
              </a:rPr>
              <a:t>includes</a:t>
            </a:r>
            <a:r>
              <a:rPr lang="en-AU" sz="1200" i="0" kern="1200" baseline="0" dirty="0" smtClean="0">
                <a:solidFill>
                  <a:schemeClr val="tx1"/>
                </a:solidFill>
                <a:effectLst/>
                <a:latin typeface="+mn-lt"/>
                <a:ea typeface="+mn-ea"/>
                <a:cs typeface="+mn-cs"/>
              </a:rPr>
              <a:t> the following:</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fixed assets such as buildings</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any items costing $10,000 GST exclusive or more</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and intangibles</a:t>
            </a:r>
            <a:r>
              <a:rPr lang="en-AU" sz="1200" b="1" i="0" kern="120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such as computer software with a value over $50,000 GST exclusive.</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Assets are items that are financially reported by the department and intended for long term use.</a:t>
            </a:r>
          </a:p>
          <a:p>
            <a:r>
              <a:rPr lang="en-AU" sz="1200" b="1" i="0" kern="1200" dirty="0" smtClean="0">
                <a:solidFill>
                  <a:schemeClr val="tx1"/>
                </a:solidFill>
                <a:effectLst/>
                <a:latin typeface="+mn-lt"/>
                <a:ea typeface="+mn-ea"/>
                <a:cs typeface="+mn-cs"/>
              </a:rPr>
              <a:t> </a:t>
            </a:r>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Some examples of assets are covered outdoor learning areas (COLA), a school bus or a communication network installed in the school valued at over $50,000.</a:t>
            </a:r>
          </a:p>
          <a:p>
            <a:r>
              <a:rPr lang="en-AU" sz="1200" b="1" i="0" kern="1200" dirty="0" smtClean="0">
                <a:solidFill>
                  <a:schemeClr val="tx1"/>
                </a:solidFill>
                <a:effectLst/>
                <a:latin typeface="+mn-lt"/>
                <a:ea typeface="+mn-ea"/>
                <a:cs typeface="+mn-cs"/>
              </a:rPr>
              <a:t> </a:t>
            </a:r>
            <a:endParaRPr lang="en-AU" sz="1200" i="0" kern="1200" dirty="0" smtClean="0">
              <a:solidFill>
                <a:schemeClr val="tx1"/>
              </a:solidFill>
              <a:effectLst/>
              <a:latin typeface="+mn-lt"/>
              <a:ea typeface="+mn-ea"/>
              <a:cs typeface="+mn-cs"/>
            </a:endParaRPr>
          </a:p>
          <a:p>
            <a:r>
              <a:rPr lang="en-AU" sz="1200" b="1" i="0" kern="1200" dirty="0" smtClean="0">
                <a:solidFill>
                  <a:schemeClr val="tx1"/>
                </a:solidFill>
                <a:effectLst/>
                <a:latin typeface="+mn-lt"/>
                <a:ea typeface="+mn-ea"/>
                <a:cs typeface="+mn-cs"/>
              </a:rPr>
              <a:t>QUESTION:</a:t>
            </a:r>
            <a:r>
              <a:rPr lang="en-AU" sz="1200" i="0" kern="1200" dirty="0" smtClean="0">
                <a:solidFill>
                  <a:schemeClr val="tx1"/>
                </a:solidFill>
                <a:effectLst/>
                <a:latin typeface="+mn-lt"/>
                <a:ea typeface="+mn-ea"/>
                <a:cs typeface="+mn-cs"/>
              </a:rPr>
              <a:t> Can anyone provide more examples of items that schools purchase that would fit in the category of assets?</a:t>
            </a:r>
          </a:p>
          <a:p>
            <a:r>
              <a:rPr lang="en-AU" sz="1200" b="1" i="0" kern="1200" dirty="0" smtClean="0">
                <a:solidFill>
                  <a:schemeClr val="tx1"/>
                </a:solidFill>
                <a:effectLst/>
                <a:latin typeface="+mn-lt"/>
                <a:ea typeface="+mn-ea"/>
                <a:cs typeface="+mn-cs"/>
              </a:rPr>
              <a:t>ANSWER: </a:t>
            </a:r>
            <a:r>
              <a:rPr lang="en-AU" sz="1200" i="0" kern="1200" dirty="0" smtClean="0">
                <a:solidFill>
                  <a:schemeClr val="tx1"/>
                </a:solidFill>
                <a:effectLst/>
                <a:latin typeface="+mn-lt"/>
                <a:ea typeface="+mn-ea"/>
                <a:cs typeface="+mn-cs"/>
              </a:rPr>
              <a:t>Ride-on lawnmower, safe, computer lab software/hardware, kiln, purchase of ovens for an</a:t>
            </a:r>
            <a:r>
              <a:rPr lang="en-AU" sz="1200" i="0" kern="1200" baseline="0" dirty="0" smtClean="0">
                <a:solidFill>
                  <a:schemeClr val="tx1"/>
                </a:solidFill>
                <a:effectLst/>
                <a:latin typeface="+mn-lt"/>
                <a:ea typeface="+mn-ea"/>
                <a:cs typeface="+mn-cs"/>
              </a:rPr>
              <a:t> industrial kitchen</a:t>
            </a:r>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With schools input and approvals, assets must be recorded in an asset register which is updated and monitored through EDConnect Asset Accounting team in SAP who report the figures in the financial statement for the department.</a:t>
            </a:r>
          </a:p>
          <a:p>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Provision should be made through the budget for the replacement of assets normally against a 3 year cycle, taking into account the age, condition and state of the asset.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Before completing any task(s) in relation to assets and equipment it is recommended that staff complete online training located on the EDConnect intranet as discussed in slide 9 of this module.</a:t>
            </a:r>
          </a:p>
          <a:p>
            <a:r>
              <a:rPr lang="en-AU" sz="1200" u="sng" kern="1200" dirty="0" smtClean="0">
                <a:solidFill>
                  <a:schemeClr val="tx1"/>
                </a:solidFill>
                <a:effectLst/>
                <a:latin typeface="+mn-lt"/>
                <a:ea typeface="+mn-ea"/>
                <a:cs typeface="+mn-cs"/>
                <a:hlinkClick r:id="rId3"/>
              </a:rPr>
              <a:t>https://education.nsw.gov.au/inside-the-department/edconnect/facilities-assets-and-equipment</a:t>
            </a:r>
            <a:endParaRPr lang="en-AU"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dirty="0"/>
          </a:p>
        </p:txBody>
      </p:sp>
    </p:spTree>
    <p:extLst>
      <p:ext uri="{BB962C8B-B14F-4D97-AF65-F5344CB8AC3E}">
        <p14:creationId xmlns:p14="http://schemas.microsoft.com/office/powerpoint/2010/main" val="347577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smtClean="0">
                <a:solidFill>
                  <a:schemeClr val="tx1"/>
                </a:solidFill>
                <a:effectLst/>
                <a:latin typeface="+mn-lt"/>
                <a:ea typeface="+mn-ea"/>
                <a:cs typeface="+mn-cs"/>
              </a:rPr>
              <a:t>All requests for the assets mentioned in the previous slide must be approved through normal budget approval processes.</a:t>
            </a:r>
          </a:p>
          <a:p>
            <a:r>
              <a:rPr lang="en-AU" sz="1200" i="0" kern="1200" dirty="0" smtClean="0">
                <a:solidFill>
                  <a:schemeClr val="tx1"/>
                </a:solidFill>
                <a:effectLst/>
                <a:latin typeface="+mn-lt"/>
                <a:ea typeface="+mn-ea"/>
                <a:cs typeface="+mn-cs"/>
              </a:rPr>
              <a:t>Assets that require asset management are projects in a school, funded by the school, P&amp;C or other external sources</a:t>
            </a:r>
            <a:r>
              <a:rPr lang="en-AU" sz="1200" i="0" kern="1200" baseline="0" dirty="0" smtClean="0">
                <a:solidFill>
                  <a:schemeClr val="tx1"/>
                </a:solidFill>
                <a:effectLst/>
                <a:latin typeface="+mn-lt"/>
                <a:ea typeface="+mn-ea"/>
                <a:cs typeface="+mn-cs"/>
              </a:rPr>
              <a:t> f</a:t>
            </a:r>
            <a:r>
              <a:rPr lang="en-AU" sz="1200" i="0" kern="1200" dirty="0" smtClean="0">
                <a:solidFill>
                  <a:schemeClr val="tx1"/>
                </a:solidFill>
                <a:effectLst/>
                <a:latin typeface="+mn-lt"/>
                <a:ea typeface="+mn-ea"/>
                <a:cs typeface="+mn-cs"/>
              </a:rPr>
              <a:t>or example purchases of land, licence agreement, canteen or hire of facilities agreements,</a:t>
            </a:r>
            <a:r>
              <a:rPr lang="en-AU" sz="1200" i="0" kern="1200" baseline="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once appropriate approval has been received from the Asset Management</a:t>
            </a:r>
            <a:r>
              <a:rPr lang="en-AU" sz="1200" i="0" kern="1200" baseline="0" dirty="0" smtClean="0">
                <a:solidFill>
                  <a:schemeClr val="tx1"/>
                </a:solidFill>
                <a:effectLst/>
                <a:latin typeface="+mn-lt"/>
                <a:ea typeface="+mn-ea"/>
                <a:cs typeface="+mn-cs"/>
              </a:rPr>
              <a:t> Unit (AMU) </a:t>
            </a:r>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Each school has a local asset management unit that will support them or help manage the project dependent on the size. </a:t>
            </a:r>
          </a:p>
          <a:p>
            <a:r>
              <a:rPr lang="en-AU" sz="1200" i="0" kern="1200" dirty="0" smtClean="0">
                <a:solidFill>
                  <a:schemeClr val="tx1"/>
                </a:solidFill>
                <a:effectLst/>
                <a:latin typeface="+mn-lt"/>
                <a:ea typeface="+mn-ea"/>
                <a:cs typeface="+mn-cs"/>
              </a:rPr>
              <a:t>Asset management has an Asset Management System (AMS). It is a computer system that supports the management of school property assets. </a:t>
            </a:r>
          </a:p>
          <a:p>
            <a:r>
              <a:rPr lang="en-AU" sz="1200" i="0" kern="1200" dirty="0" smtClean="0">
                <a:solidFill>
                  <a:schemeClr val="tx1"/>
                </a:solidFill>
                <a:effectLst/>
                <a:latin typeface="+mn-lt"/>
                <a:ea typeface="+mn-ea"/>
                <a:cs typeface="+mn-cs"/>
              </a:rPr>
              <a:t>The AMS is a database of asset related information linked to maps and plans of all DoE schools. It supports the processes of planning, acquisition, development, maintenance, utilisation and disposal of property assets. </a:t>
            </a:r>
          </a:p>
          <a:p>
            <a:r>
              <a:rPr lang="en-AU" sz="1200" i="0" kern="1200" dirty="0" smtClean="0">
                <a:solidFill>
                  <a:schemeClr val="tx1"/>
                </a:solidFill>
                <a:effectLst/>
                <a:latin typeface="+mn-lt"/>
                <a:ea typeface="+mn-ea"/>
                <a:cs typeface="+mn-cs"/>
              </a:rPr>
              <a:t>Contact details for your local asset management unit can be found on the DoE Asset management website</a:t>
            </a:r>
            <a:r>
              <a:rPr lang="en-AU" sz="1200" b="1" i="0" kern="120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which </a:t>
            </a:r>
            <a:r>
              <a:rPr lang="en-AU" sz="1200" i="0" kern="1200" dirty="0" smtClean="0">
                <a:solidFill>
                  <a:schemeClr val="tx1"/>
                </a:solidFill>
                <a:effectLst/>
                <a:latin typeface="+mn-lt"/>
                <a:ea typeface="+mn-ea"/>
                <a:cs typeface="+mn-cs"/>
              </a:rPr>
              <a:t>provides schools with resources and information on assets and managing large assets within schools.</a:t>
            </a:r>
          </a:p>
          <a:p>
            <a:endParaRPr lang="en-AU"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Note: The principal is responsible for the management of assets in schools.</a:t>
            </a:r>
          </a:p>
          <a:p>
            <a:r>
              <a:rPr lang="en-AU" sz="1200" u="sng" kern="1200" dirty="0" smtClean="0">
                <a:solidFill>
                  <a:schemeClr val="tx1"/>
                </a:solidFill>
                <a:effectLst/>
                <a:latin typeface="+mn-lt"/>
                <a:ea typeface="+mn-ea"/>
                <a:cs typeface="+mn-cs"/>
                <a:hlinkClick r:id="rId3"/>
              </a:rPr>
              <a:t>https://education.nsw.gov.au/inside-the-department/edconnect/facilities-assets-and-equipment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i="0" kern="1200" dirty="0" smtClean="0">
              <a:solidFill>
                <a:schemeClr val="tx1"/>
              </a:solidFill>
              <a:effectLst/>
              <a:latin typeface="+mn-lt"/>
              <a:ea typeface="+mn-ea"/>
              <a:cs typeface="+mn-cs"/>
            </a:endParaRPr>
          </a:p>
          <a:p>
            <a:endParaRPr lang="en-AU" sz="1200" i="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dirty="0"/>
          </a:p>
        </p:txBody>
      </p:sp>
    </p:spTree>
    <p:extLst>
      <p:ext uri="{BB962C8B-B14F-4D97-AF65-F5344CB8AC3E}">
        <p14:creationId xmlns:p14="http://schemas.microsoft.com/office/powerpoint/2010/main" val="83213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smtClean="0">
                <a:solidFill>
                  <a:schemeClr val="tx1"/>
                </a:solidFill>
                <a:effectLst/>
                <a:latin typeface="+mn-lt"/>
                <a:ea typeface="+mn-ea"/>
                <a:cs typeface="+mn-cs"/>
              </a:rPr>
              <a:t>Equipment is a product or service that is valued at below $10,000 (ex GST) but deemed as an at risk item or are attractive/portable items. Equipment is subject to an annual stocktake.</a:t>
            </a:r>
          </a:p>
          <a:p>
            <a:r>
              <a:rPr lang="en-AU" sz="1200" i="0" kern="1200" dirty="0" smtClean="0">
                <a:solidFill>
                  <a:schemeClr val="tx1"/>
                </a:solidFill>
                <a:effectLst/>
                <a:latin typeface="+mn-lt"/>
                <a:ea typeface="+mn-ea"/>
                <a:cs typeface="+mn-cs"/>
              </a:rPr>
              <a:t> </a:t>
            </a:r>
          </a:p>
          <a:p>
            <a:r>
              <a:rPr lang="en-AU" sz="1200" b="1" i="0" kern="1200" dirty="0" smtClean="0">
                <a:solidFill>
                  <a:schemeClr val="tx1"/>
                </a:solidFill>
                <a:effectLst/>
                <a:latin typeface="+mn-lt"/>
                <a:ea typeface="+mn-ea"/>
                <a:cs typeface="+mn-cs"/>
              </a:rPr>
              <a:t>QUESTION:</a:t>
            </a:r>
            <a:r>
              <a:rPr lang="en-AU" sz="1200" i="0" kern="1200" dirty="0" smtClean="0">
                <a:solidFill>
                  <a:schemeClr val="tx1"/>
                </a:solidFill>
                <a:effectLst/>
                <a:latin typeface="+mn-lt"/>
                <a:ea typeface="+mn-ea"/>
                <a:cs typeface="+mn-cs"/>
              </a:rPr>
              <a:t> Can you provide any examples of items that schools purchase that would fit in the category of equipment?</a:t>
            </a:r>
          </a:p>
          <a:p>
            <a:r>
              <a:rPr lang="en-AU" sz="1200" b="1" i="0" kern="1200" dirty="0" smtClean="0">
                <a:solidFill>
                  <a:schemeClr val="tx1"/>
                </a:solidFill>
                <a:effectLst/>
                <a:latin typeface="+mn-lt"/>
                <a:ea typeface="+mn-ea"/>
                <a:cs typeface="+mn-cs"/>
              </a:rPr>
              <a:t>ANSWER: </a:t>
            </a:r>
            <a:r>
              <a:rPr lang="en-AU" sz="1200" i="0" kern="1200" dirty="0" smtClean="0">
                <a:solidFill>
                  <a:schemeClr val="tx1"/>
                </a:solidFill>
                <a:effectLst/>
                <a:latin typeface="+mn-lt"/>
                <a:ea typeface="+mn-ea"/>
                <a:cs typeface="+mn-cs"/>
              </a:rPr>
              <a:t>laptops, iPads, musical instruments, TVs, tools, cameras.</a:t>
            </a:r>
          </a:p>
          <a:p>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Details of all assets referred to in slide 6, and equipment items, whether purchased from school funds</a:t>
            </a:r>
            <a:r>
              <a:rPr lang="en-AU" sz="1200" i="0" kern="1200" baseline="0" dirty="0" smtClean="0">
                <a:solidFill>
                  <a:schemeClr val="tx1"/>
                </a:solidFill>
                <a:effectLst/>
                <a:latin typeface="+mn-lt"/>
                <a:ea typeface="+mn-ea"/>
                <a:cs typeface="+mn-cs"/>
              </a:rPr>
              <a:t> or </a:t>
            </a:r>
            <a:r>
              <a:rPr lang="en-AU" sz="1200" i="0" kern="1200" dirty="0" smtClean="0">
                <a:solidFill>
                  <a:schemeClr val="tx1"/>
                </a:solidFill>
                <a:effectLst/>
                <a:latin typeface="+mn-lt"/>
                <a:ea typeface="+mn-ea"/>
                <a:cs typeface="+mn-cs"/>
              </a:rPr>
              <a:t>received as a donation, must be recorded upon confirmation of receipt by the school.</a:t>
            </a:r>
          </a:p>
          <a:p>
            <a:r>
              <a:rPr lang="en-AU" sz="1200" i="0" kern="1200" dirty="0" smtClean="0">
                <a:solidFill>
                  <a:schemeClr val="tx1"/>
                </a:solidFill>
                <a:effectLst/>
                <a:latin typeface="+mn-lt"/>
                <a:ea typeface="+mn-ea"/>
                <a:cs typeface="+mn-cs"/>
              </a:rPr>
              <a:t>Schools must check that all equipment has been recorded before distributing for use in the school.</a:t>
            </a:r>
          </a:p>
          <a:p>
            <a:r>
              <a:rPr lang="en-AU" sz="1200" i="0" kern="1200" dirty="0" smtClean="0">
                <a:solidFill>
                  <a:schemeClr val="tx1"/>
                </a:solidFill>
                <a:effectLst/>
                <a:latin typeface="+mn-lt"/>
                <a:ea typeface="+mn-ea"/>
                <a:cs typeface="+mn-cs"/>
              </a:rPr>
              <a:t>It is the sole responsibility of the school to regularly maintain and update their equipment to ensure maximum benefit to the school.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Provision should be made through the budget for the replacement of equipment and teaching resources, taking into account the age, condition and state of currently used equipment.</a:t>
            </a:r>
          </a:p>
          <a:p>
            <a:r>
              <a:rPr lang="en-AU" sz="1200" i="0" kern="1200" dirty="0" smtClean="0">
                <a:solidFill>
                  <a:schemeClr val="tx1"/>
                </a:solidFill>
                <a:effectLst/>
                <a:latin typeface="+mn-lt"/>
                <a:ea typeface="+mn-ea"/>
                <a:cs typeface="+mn-cs"/>
              </a:rPr>
              <a:t>Schools must also establish and maintain a loans register for equipment distributed to faculties or borrowed by staff.</a:t>
            </a:r>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dirty="0"/>
          </a:p>
        </p:txBody>
      </p:sp>
    </p:spTree>
    <p:extLst>
      <p:ext uri="{BB962C8B-B14F-4D97-AF65-F5344CB8AC3E}">
        <p14:creationId xmlns:p14="http://schemas.microsoft.com/office/powerpoint/2010/main" val="126217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smtClean="0">
                <a:solidFill>
                  <a:schemeClr val="tx1"/>
                </a:solidFill>
                <a:effectLst/>
                <a:latin typeface="+mn-lt"/>
                <a:ea typeface="+mn-ea"/>
                <a:cs typeface="+mn-cs"/>
              </a:rPr>
              <a:t>Details of all accountable assets and equipment items, whether purchased from school funds or received as a donation, must be recorded when received at the school in SAP.</a:t>
            </a:r>
          </a:p>
          <a:p>
            <a:r>
              <a:rPr lang="en-AU" sz="1200" b="0" i="0" kern="1200" dirty="0" smtClean="0">
                <a:solidFill>
                  <a:schemeClr val="tx1"/>
                </a:solidFill>
                <a:effectLst/>
                <a:latin typeface="+mn-lt"/>
                <a:ea typeface="+mn-ea"/>
                <a:cs typeface="+mn-cs"/>
              </a:rPr>
              <a:t>It is a department requirement that records of school assets, equipment and teaching resources are maintained in the relevant registers</a:t>
            </a:r>
            <a:r>
              <a:rPr lang="en-AU" sz="1200" b="0" i="0" kern="1200" baseline="0" dirty="0" smtClean="0">
                <a:solidFill>
                  <a:schemeClr val="tx1"/>
                </a:solidFill>
                <a:effectLst/>
                <a:latin typeface="+mn-lt"/>
                <a:ea typeface="+mn-ea"/>
                <a:cs typeface="+mn-cs"/>
              </a:rPr>
              <a:t> at school.</a:t>
            </a:r>
          </a:p>
          <a:p>
            <a:r>
              <a:rPr lang="en-AU" sz="1200" b="0" i="0" kern="1200" dirty="0" smtClean="0">
                <a:solidFill>
                  <a:schemeClr val="tx1"/>
                </a:solidFill>
                <a:effectLst/>
                <a:latin typeface="+mn-lt"/>
                <a:ea typeface="+mn-ea"/>
                <a:cs typeface="+mn-cs"/>
              </a:rPr>
              <a:t>It is mandatory for schools to perform a stocktake on an annual basis. A stocktake informs the school of the use of assets and equipment and compliments the work of the budget committee when planning expenditure.</a:t>
            </a:r>
          </a:p>
          <a:p>
            <a:r>
              <a:rPr lang="en-AU" sz="1200" i="0" kern="1200" dirty="0" smtClean="0">
                <a:solidFill>
                  <a:schemeClr val="tx1"/>
                </a:solidFill>
                <a:effectLst/>
                <a:latin typeface="+mn-lt"/>
                <a:ea typeface="+mn-ea"/>
                <a:cs typeface="+mn-cs"/>
              </a:rPr>
              <a:t>Whether an asset or equipment item is either purchased or donated, the Asset &amp; Equipment Master Maintenance form found in SAP must be completed by the school. </a:t>
            </a:r>
          </a:p>
          <a:p>
            <a:r>
              <a:rPr lang="en-AU" sz="120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It is recommended that staff complete the online Fixed Assets and Equipment training course and other additional support materials located on the EDConnect intranet page </a:t>
            </a:r>
            <a:r>
              <a:rPr lang="en-AU" sz="1200" i="0" kern="1200" baseline="0" dirty="0" smtClean="0">
                <a:solidFill>
                  <a:schemeClr val="tx1"/>
                </a:solidFill>
                <a:effectLst/>
                <a:latin typeface="+mn-lt"/>
                <a:ea typeface="+mn-ea"/>
                <a:cs typeface="+mn-cs"/>
              </a:rPr>
              <a:t>as this </a:t>
            </a:r>
            <a:r>
              <a:rPr lang="en-AU" sz="1200" i="0" kern="1200" dirty="0" smtClean="0">
                <a:solidFill>
                  <a:schemeClr val="tx1"/>
                </a:solidFill>
                <a:effectLst/>
                <a:latin typeface="+mn-lt"/>
                <a:ea typeface="+mn-ea"/>
                <a:cs typeface="+mn-cs"/>
              </a:rPr>
              <a:t>provides an understanding of assets and equipment in SAP.</a:t>
            </a:r>
          </a:p>
          <a:p>
            <a:r>
              <a:rPr lang="en-AU" sz="1200" u="sng" kern="1200" dirty="0" smtClean="0">
                <a:solidFill>
                  <a:schemeClr val="tx1"/>
                </a:solidFill>
                <a:effectLst/>
                <a:latin typeface="+mn-lt"/>
                <a:ea typeface="+mn-ea"/>
                <a:cs typeface="+mn-cs"/>
                <a:hlinkClick r:id="rId3"/>
              </a:rPr>
              <a:t>https://education.nsw.gov.au/inside-the-department/edconnect/facilities-assets-and-equipment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The Finance in schools handbook (FISH) chapter 9 refers to the management of assets and equipment in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effectLst/>
                <a:latin typeface="+mn-lt"/>
                <a:ea typeface="+mn-ea"/>
                <a:cs typeface="+mn-cs"/>
                <a:hlinkClick r:id="rId4"/>
              </a:rPr>
              <a:t>https://education.nsw.gov.au/schools-finance/policies-handbooks/finance-in-schools-handbook#Section8</a:t>
            </a:r>
            <a:endParaRPr lang="en-AU" sz="1200" kern="1200" dirty="0" smtClean="0">
              <a:solidFill>
                <a:schemeClr val="tx1"/>
              </a:solidFill>
              <a:effectLst/>
              <a:latin typeface="+mn-lt"/>
              <a:ea typeface="+mn-ea"/>
              <a:cs typeface="+mn-cs"/>
            </a:endParaRPr>
          </a:p>
          <a:p>
            <a:endParaRPr lang="en-AU" sz="1200" i="0" kern="1200" dirty="0" smtClean="0">
              <a:solidFill>
                <a:schemeClr val="tx1"/>
              </a:solidFill>
              <a:effectLst/>
              <a:latin typeface="+mn-lt"/>
              <a:ea typeface="+mn-ea"/>
              <a:cs typeface="+mn-cs"/>
            </a:endParaRPr>
          </a:p>
          <a:p>
            <a:endParaRPr lang="en-AU" sz="1200" i="0" kern="1200" dirty="0" smtClean="0">
              <a:solidFill>
                <a:schemeClr val="tx1"/>
              </a:solidFill>
              <a:effectLst/>
              <a:latin typeface="+mn-lt"/>
              <a:ea typeface="+mn-ea"/>
              <a:cs typeface="+mn-cs"/>
            </a:endParaRPr>
          </a:p>
          <a:p>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dirty="0"/>
          </a:p>
        </p:txBody>
      </p:sp>
    </p:spTree>
    <p:extLst>
      <p:ext uri="{BB962C8B-B14F-4D97-AF65-F5344CB8AC3E}">
        <p14:creationId xmlns:p14="http://schemas.microsoft.com/office/powerpoint/2010/main" val="211921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2"/>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1800">
                <a:solidFill>
                  <a:schemeClr val="tx2"/>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tx2"/>
                </a:solidFill>
              </a:defRPr>
            </a:lvl1pPr>
          </a:lstStyle>
          <a:p>
            <a:r>
              <a:rPr lang="en-US" dirty="0" smtClean="0"/>
              <a:t>November 2017</a:t>
            </a:r>
            <a:endParaRPr lang="en-AU" dirty="0"/>
          </a:p>
        </p:txBody>
      </p:sp>
      <p:sp>
        <p:nvSpPr>
          <p:cNvPr id="40" name="Footer Placeholder 39"/>
          <p:cNvSpPr>
            <a:spLocks noGrp="1"/>
          </p:cNvSpPr>
          <p:nvPr>
            <p:ph type="ftr" sz="quarter" idx="11"/>
          </p:nvPr>
        </p:nvSpPr>
        <p:spPr>
          <a:xfrm>
            <a:off x="395536" y="4749626"/>
            <a:ext cx="5688632" cy="273844"/>
          </a:xfrm>
        </p:spPr>
        <p:txBody>
          <a:bodyPr/>
          <a:lstStyle>
            <a:lvl1pPr>
              <a:defRPr>
                <a:solidFill>
                  <a:schemeClr val="tx2"/>
                </a:solidFill>
              </a:defRPr>
            </a:lvl1pPr>
          </a:lstStyle>
          <a:p>
            <a:r>
              <a:rPr lang="en-AU" dirty="0" smtClean="0"/>
              <a:t>© NSW Department of Education | Leadership &amp; High Performance Directorate | ESA | V9.0 | 2.2(c) Procurement | December 2018</a:t>
            </a:r>
          </a:p>
        </p:txBody>
      </p:sp>
      <p:sp>
        <p:nvSpPr>
          <p:cNvPr id="41" name="Slide Number Placeholder 40"/>
          <p:cNvSpPr>
            <a:spLocks noGrp="1"/>
          </p:cNvSpPr>
          <p:nvPr>
            <p:ph type="sldNum" sz="quarter" idx="12"/>
          </p:nvPr>
        </p:nvSpPr>
        <p:spPr/>
        <p:txBody>
          <a:bodyPr/>
          <a:lstStyle>
            <a:lvl1pPr>
              <a:defRPr>
                <a:solidFill>
                  <a:schemeClr val="tx2"/>
                </a:solidFill>
              </a:defRPr>
            </a:lvl1pPr>
          </a:lstStyle>
          <a:p>
            <a:r>
              <a:rPr lang="en-AU" dirty="0" smtClean="0"/>
              <a:t>Page </a:t>
            </a:r>
            <a:fld id="{4A2A1DA9-8CAF-4BCA-B496-545B076AED2D}" type="slidenum">
              <a:rPr lang="en-AU" smtClean="0"/>
              <a:pPr/>
              <a:t>‹#›</a:t>
            </a:fld>
            <a:endParaRPr lang="en-AU" dirty="0"/>
          </a:p>
        </p:txBody>
      </p:sp>
      <p:sp>
        <p:nvSpPr>
          <p:cNvPr id="10" name="Content Placeholder 2"/>
          <p:cNvSpPr>
            <a:spLocks noGrp="1"/>
          </p:cNvSpPr>
          <p:nvPr>
            <p:ph idx="13" hasCustomPrompt="1"/>
          </p:nvPr>
        </p:nvSpPr>
        <p:spPr>
          <a:xfrm>
            <a:off x="6732240" y="1275606"/>
            <a:ext cx="2411760" cy="2376264"/>
          </a:xfrm>
          <a:solidFill>
            <a:srgbClr val="FFFFFF"/>
          </a:solidFill>
          <a:ln w="28575">
            <a:solidFill>
              <a:srgbClr val="00ABC3"/>
            </a:solidFill>
          </a:ln>
        </p:spPr>
        <p:txBody>
          <a:bodyPr lIns="90000">
            <a:normAutofit/>
          </a:bodyPr>
          <a:lstStyle>
            <a:lvl1pPr>
              <a:spcBef>
                <a:spcPts val="0"/>
              </a:spcBef>
              <a:spcAft>
                <a:spcPts val="1200"/>
              </a:spcAft>
              <a:defRPr sz="2000" b="1">
                <a:solidFill>
                  <a:schemeClr val="bg1">
                    <a:lumMod val="50000"/>
                  </a:schemeClr>
                </a:solidFill>
              </a:defRPr>
            </a:lvl1pPr>
            <a:lvl2pPr>
              <a:defRPr sz="1800">
                <a:solidFill>
                  <a:schemeClr val="bg1">
                    <a:lumMod val="50000"/>
                  </a:schemeClr>
                </a:solidFill>
              </a:defRPr>
            </a:lvl2pPr>
            <a:lvl3pPr>
              <a:defRPr sz="18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stStyle>
          <a:p>
            <a:pPr lvl="0"/>
            <a:r>
              <a:rPr lang="en-US" dirty="0" smtClean="0"/>
              <a:t>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itle 3"/>
          <p:cNvSpPr>
            <a:spLocks noGrp="1"/>
          </p:cNvSpPr>
          <p:nvPr>
            <p:ph type="title"/>
          </p:nvPr>
        </p:nvSpPr>
        <p:spPr>
          <a:xfrm>
            <a:off x="467544" y="1275606"/>
            <a:ext cx="6120680" cy="709587"/>
          </a:xfrm>
        </p:spPr>
        <p:txBody>
          <a:bodyPr anchor="t" anchorCtr="0"/>
          <a:lstStyle>
            <a:lvl1pPr algn="ctr">
              <a:defRPr sz="2000">
                <a:solidFill>
                  <a:schemeClr val="bg1"/>
                </a:solidFill>
              </a:defRPr>
            </a:lvl1pPr>
          </a:lstStyle>
          <a:p>
            <a:r>
              <a:rPr lang="en-US" dirty="0" smtClean="0"/>
              <a:t>Click to edit Master title style</a:t>
            </a:r>
            <a:endParaRPr lang="en-US" dirty="0"/>
          </a:p>
        </p:txBody>
      </p:sp>
      <p:sp>
        <p:nvSpPr>
          <p:cNvPr id="6" name="Content Placeholder 5"/>
          <p:cNvSpPr>
            <a:spLocks noGrp="1"/>
          </p:cNvSpPr>
          <p:nvPr>
            <p:ph sz="quarter" idx="14" hasCustomPrompt="1"/>
          </p:nvPr>
        </p:nvSpPr>
        <p:spPr>
          <a:xfrm>
            <a:off x="468313" y="1995488"/>
            <a:ext cx="4679950" cy="1223962"/>
          </a:xfrm>
        </p:spPr>
        <p:txBody>
          <a:bodyPr anchor="b" anchorCtr="0">
            <a:noAutofit/>
          </a:bodyPr>
          <a:lstStyle>
            <a:lvl1pPr>
              <a:defRPr sz="1800">
                <a:solidFill>
                  <a:schemeClr val="bg1"/>
                </a:solidFill>
                <a:latin typeface="Arial" charset="0"/>
                <a:ea typeface="Arial" charset="0"/>
                <a:cs typeface="Arial" charset="0"/>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smtClean="0"/>
              <a:t>Click to edit master title style</a:t>
            </a:r>
          </a:p>
        </p:txBody>
      </p:sp>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323663"/>
            <a:ext cx="1616075" cy="573405"/>
          </a:xfrm>
          <a:prstGeom prst="rect">
            <a:avLst/>
          </a:prstGeom>
        </p:spPr>
      </p:pic>
    </p:spTree>
    <p:extLst>
      <p:ext uri="{BB962C8B-B14F-4D97-AF65-F5344CB8AC3E}">
        <p14:creationId xmlns:p14="http://schemas.microsoft.com/office/powerpoint/2010/main" val="896690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US" dirty="0" smtClean="0"/>
              <a:t>November 2017</a:t>
            </a:r>
            <a:endParaRPr lang="en-AU" dirty="0"/>
          </a:p>
        </p:txBody>
      </p:sp>
      <p:sp>
        <p:nvSpPr>
          <p:cNvPr id="2067" name="Footer Placeholder 2066"/>
          <p:cNvSpPr>
            <a:spLocks noGrp="1"/>
          </p:cNvSpPr>
          <p:nvPr>
            <p:ph type="ftr" sz="quarter" idx="11"/>
          </p:nvPr>
        </p:nvSpPr>
        <p:spPr/>
        <p:txBody>
          <a:bodyPr/>
          <a:lstStyle/>
          <a:p>
            <a:r>
              <a:rPr lang="en-AU" dirty="0" smtClean="0"/>
              <a:t>© NSW Department of Education | Leadership &amp; High Performance Directorate | ESA | V9.0 | 2.2(c) Procurement | December 2018</a:t>
            </a:r>
            <a:endParaRPr lang="en-AU" dirty="0"/>
          </a:p>
        </p:txBody>
      </p:sp>
      <p:sp>
        <p:nvSpPr>
          <p:cNvPr id="2068" name="Slide Number Placeholder 2067"/>
          <p:cNvSpPr>
            <a:spLocks noGrp="1"/>
          </p:cNvSpPr>
          <p:nvPr>
            <p:ph type="sldNum" sz="quarter" idx="12"/>
          </p:nvPr>
        </p:nvSpPr>
        <p:spPr/>
        <p:txBody>
          <a:bodyPr/>
          <a:lstStyle/>
          <a:p>
            <a:r>
              <a:rPr lang="en-AU" dirty="0"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6548010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nt use">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solidFill>
                  <a:schemeClr val="tx2"/>
                </a:solidFill>
              </a:defRPr>
            </a:lvl1pPr>
            <a:lvl2pPr>
              <a:defRPr sz="1000">
                <a:solidFill>
                  <a:schemeClr val="tx2"/>
                </a:solidFill>
              </a:defRPr>
            </a:lvl2pPr>
            <a:lvl3pPr>
              <a:defRPr sz="1000">
                <a:solidFill>
                  <a:schemeClr val="tx2"/>
                </a:solidFill>
              </a:defRPr>
            </a:lvl3pPr>
            <a:lvl4pPr>
              <a:defRPr sz="900">
                <a:solidFill>
                  <a:schemeClr val="tx2"/>
                </a:solidFill>
              </a:defRPr>
            </a:lvl4pPr>
            <a:lvl5pPr>
              <a:defRPr sz="9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dirty="0" smtClean="0"/>
              <a:t>November 2017</a:t>
            </a:r>
            <a:endParaRPr lang="en-AU" dirty="0"/>
          </a:p>
        </p:txBody>
      </p:sp>
      <p:sp>
        <p:nvSpPr>
          <p:cNvPr id="21" name="Footer Placeholder 20"/>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dirty="0" smtClean="0"/>
              <a:t>© NSW Department of Education | Leadership &amp; High Performance Directorate | ESA | V9.0 | 2.2(c) Procurement | December 2018</a:t>
            </a:r>
          </a:p>
        </p:txBody>
      </p:sp>
      <p:sp>
        <p:nvSpPr>
          <p:cNvPr id="22" name="Slide Number Placeholder 21"/>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hasCustomPrompt="1"/>
          </p:nvPr>
        </p:nvSpPr>
        <p:spPr>
          <a:xfrm>
            <a:off x="6516216" y="555526"/>
            <a:ext cx="2160240" cy="4176463"/>
          </a:xfrm>
        </p:spPr>
        <p:txBody>
          <a:bodyPr>
            <a:normAutofit/>
          </a:bodyPr>
          <a:lstStyle>
            <a:lvl1pPr>
              <a:spcBef>
                <a:spcPts val="0"/>
              </a:spcBef>
              <a:spcAft>
                <a:spcPts val="1200"/>
              </a:spcAft>
              <a:defRPr sz="2000" b="1">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dirty="0" smtClean="0"/>
              <a:t>November 2017</a:t>
            </a:r>
            <a:endParaRPr lang="en-AU" dirty="0"/>
          </a:p>
        </p:txBody>
      </p:sp>
      <p:sp>
        <p:nvSpPr>
          <p:cNvPr id="21" name="Footer Placeholder 20"/>
          <p:cNvSpPr>
            <a:spLocks noGrp="1"/>
          </p:cNvSpPr>
          <p:nvPr>
            <p:ph type="ftr" sz="quarter" idx="11"/>
          </p:nvPr>
        </p:nvSpPr>
        <p:spPr/>
        <p:txBody>
          <a:bodyPr/>
          <a:lstStyle>
            <a:lvl1pPr>
              <a:defRPr>
                <a:latin typeface="Arial" charset="0"/>
                <a:ea typeface="Arial" charset="0"/>
                <a:cs typeface="Arial" charset="0"/>
              </a:defRPr>
            </a:lvl1pPr>
          </a:lstStyle>
          <a:p>
            <a:r>
              <a:rPr lang="en-AU" dirty="0" smtClean="0"/>
              <a:t>© NSW Department of Education | Leadership &amp; High Performance Directorate | ESA | V9.0 | 2.2(c) Procurement | December 2018</a:t>
            </a:r>
          </a:p>
        </p:txBody>
      </p:sp>
      <p:sp>
        <p:nvSpPr>
          <p:cNvPr id="22" name="Slide Number Placeholder 21"/>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10" name="Content Placeholder 2"/>
          <p:cNvSpPr>
            <a:spLocks noGrp="1"/>
          </p:cNvSpPr>
          <p:nvPr>
            <p:ph idx="13"/>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27951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tx2"/>
                </a:solidFill>
              </a:defRPr>
            </a:lvl1pPr>
          </a:lstStyle>
          <a:p>
            <a:r>
              <a:rPr lang="en-US" dirty="0" smtClean="0"/>
              <a:t>Click to edit Master title style</a:t>
            </a:r>
            <a:endParaRPr lang="en-AU" dirty="0"/>
          </a:p>
        </p:txBody>
      </p:sp>
      <p:sp>
        <p:nvSpPr>
          <p:cNvPr id="3" name="Content Placeholder 2"/>
          <p:cNvSpPr>
            <a:spLocks noGrp="1"/>
          </p:cNvSpPr>
          <p:nvPr>
            <p:ph idx="1" hasCustomPrompt="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dirty="0" smtClean="0"/>
              <a:t>Answer</a:t>
            </a:r>
          </a:p>
          <a:p>
            <a:pPr marL="1252538" lvl="2" indent="-363538">
              <a:lnSpc>
                <a:spcPct val="150000"/>
              </a:lnSpc>
              <a:spcBef>
                <a:spcPts val="0"/>
              </a:spcBef>
              <a:buFont typeface="+mj-lt"/>
              <a:buAutoNum type="alphaLcParenR"/>
            </a:pPr>
            <a:r>
              <a:rPr lang="en-AU" sz="1600" dirty="0" smtClean="0"/>
              <a:t>Answer</a:t>
            </a:r>
            <a:endParaRPr lang="en-AU" sz="1600" dirty="0"/>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r>
              <a:rPr lang="en-US" dirty="0" smtClean="0"/>
              <a:t>November 2017</a:t>
            </a:r>
            <a:endParaRPr lang="en-AU"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ingle column content">
    <p:bg>
      <p:bgPr>
        <a:solidFill>
          <a:schemeClr val="bg1"/>
        </a:soli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dirty="0" smtClean="0"/>
              <a:t>November 2017</a:t>
            </a:r>
            <a:endParaRPr lang="en-AU" dirty="0"/>
          </a:p>
        </p:txBody>
      </p:sp>
      <p:sp>
        <p:nvSpPr>
          <p:cNvPr id="14" name="Footer Placeholder 13"/>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dirty="0" smtClean="0"/>
              <a:t>© NSW Department of Education | Leadership &amp; High Performance Directorate | ESA | V9.0 | 2.2(c) Procurement | December 2018</a:t>
            </a:r>
          </a:p>
        </p:txBody>
      </p:sp>
      <p:sp>
        <p:nvSpPr>
          <p:cNvPr id="15" name="Slide Number Placeholder 14"/>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7" name="Content Placeholder 2"/>
          <p:cNvSpPr>
            <a:spLocks noGrp="1"/>
          </p:cNvSpPr>
          <p:nvPr>
            <p:ph idx="1"/>
          </p:nvPr>
        </p:nvSpPr>
        <p:spPr>
          <a:xfrm>
            <a:off x="395536" y="1200150"/>
            <a:ext cx="8280920" cy="3531839"/>
          </a:xfrm>
        </p:spPr>
        <p:txBody>
          <a:bodyPr>
            <a:normAutofit/>
          </a:bodyPr>
          <a:lstStyle>
            <a:lvl1pPr>
              <a:defRPr sz="1600">
                <a:solidFill>
                  <a:schemeClr val="bg1"/>
                </a:solidFill>
                <a:latin typeface="+mj-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smtClean="0"/>
              <a:t>Click to edit Master title style</a:t>
            </a:r>
            <a:endParaRPr lang="en-AU" dirty="0"/>
          </a:p>
        </p:txBody>
      </p:sp>
      <p:sp>
        <p:nvSpPr>
          <p:cNvPr id="9"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0"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1"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Tree>
    <p:extLst>
      <p:ext uri="{BB962C8B-B14F-4D97-AF65-F5344CB8AC3E}">
        <p14:creationId xmlns:p14="http://schemas.microsoft.com/office/powerpoint/2010/main" val="18373501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double column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178322"/>
            <a:ext cx="4100264" cy="3049612"/>
          </a:xfrm>
        </p:spPr>
        <p:txBody>
          <a:bodyPr>
            <a:normAutofit/>
          </a:bodyPr>
          <a:lstStyle>
            <a:lvl1pPr>
              <a:defRPr sz="1800">
                <a:solidFill>
                  <a:schemeClr val="tx2"/>
                </a:solidFill>
                <a:latin typeface="Arial" charset="0"/>
                <a:ea typeface="Arial" charset="0"/>
                <a:cs typeface="Arial" charset="0"/>
              </a:defRPr>
            </a:lvl1pPr>
            <a:lvl2pPr>
              <a:defRPr sz="1600">
                <a:solidFill>
                  <a:schemeClr val="tx2"/>
                </a:solidFill>
                <a:latin typeface="Arial" charset="0"/>
                <a:ea typeface="Arial" charset="0"/>
                <a:cs typeface="Arial" charset="0"/>
              </a:defRPr>
            </a:lvl2pPr>
            <a:lvl3pPr>
              <a:defRPr sz="1400">
                <a:solidFill>
                  <a:schemeClr val="tx2"/>
                </a:solidFill>
                <a:latin typeface="Arial" charset="0"/>
                <a:ea typeface="Arial" charset="0"/>
                <a:cs typeface="Arial" charset="0"/>
              </a:defRPr>
            </a:lvl3pPr>
            <a:lvl4pPr>
              <a:defRPr sz="1200">
                <a:solidFill>
                  <a:schemeClr val="tx2"/>
                </a:solidFill>
                <a:latin typeface="Arial" charset="0"/>
                <a:ea typeface="Arial" charset="0"/>
                <a:cs typeface="Arial" charset="0"/>
              </a:defRPr>
            </a:lvl4pPr>
            <a:lvl5pPr>
              <a:defRPr sz="1200">
                <a:solidFill>
                  <a:schemeClr val="tx2"/>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solidFill>
                  <a:schemeClr val="tx2"/>
                </a:solidFill>
                <a:latin typeface="Arial" charset="0"/>
                <a:ea typeface="Arial" charset="0"/>
                <a:cs typeface="Arial" charset="0"/>
              </a:defRPr>
            </a:lvl1pPr>
            <a:lvl2pPr>
              <a:defRPr sz="1600">
                <a:solidFill>
                  <a:schemeClr val="tx2"/>
                </a:solidFill>
                <a:latin typeface="Arial" charset="0"/>
                <a:ea typeface="Arial" charset="0"/>
                <a:cs typeface="Arial" charset="0"/>
              </a:defRPr>
            </a:lvl2pPr>
            <a:lvl3pPr>
              <a:defRPr sz="1400">
                <a:solidFill>
                  <a:schemeClr val="tx2"/>
                </a:solidFill>
                <a:latin typeface="Arial" charset="0"/>
                <a:ea typeface="Arial" charset="0"/>
                <a:cs typeface="Arial" charset="0"/>
              </a:defRPr>
            </a:lvl3pPr>
            <a:lvl4pPr>
              <a:defRPr sz="1200">
                <a:solidFill>
                  <a:schemeClr val="tx2"/>
                </a:solidFill>
                <a:latin typeface="Arial" charset="0"/>
                <a:ea typeface="Arial" charset="0"/>
                <a:cs typeface="Arial" charset="0"/>
              </a:defRPr>
            </a:lvl4pPr>
            <a:lvl5pPr>
              <a:defRPr sz="1200">
                <a:solidFill>
                  <a:schemeClr val="tx2"/>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dirty="0"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dirty="0" smtClean="0"/>
              <a:t>© NSW Department of Education | Leadership &amp; High Performance Directorate | ESA | V9.0 | 2.2(c) Procurement | December 2018</a:t>
            </a:r>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954199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icture, text and white text box">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283968" y="1178322"/>
            <a:ext cx="4100264" cy="1033388"/>
          </a:xfrm>
        </p:spPr>
        <p:txBody>
          <a:bodyPr>
            <a:noAutofit/>
          </a:bodyPr>
          <a:lstStyle>
            <a:lvl1pPr>
              <a:defRPr sz="2000">
                <a:solidFill>
                  <a:schemeClr val="tx2"/>
                </a:solidFill>
                <a:latin typeface="Arial" charset="0"/>
                <a:ea typeface="Arial" charset="0"/>
                <a:cs typeface="Arial" charset="0"/>
              </a:defRPr>
            </a:lvl1pPr>
            <a:lvl2pPr>
              <a:defRPr sz="2000">
                <a:solidFill>
                  <a:schemeClr val="bg1"/>
                </a:solidFill>
                <a:latin typeface="+mj-lt"/>
              </a:defRPr>
            </a:lvl2pPr>
            <a:lvl3pPr>
              <a:defRPr sz="20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dirty="0"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dirty="0" smtClean="0"/>
              <a:t>© NSW Department of Education | Leadership &amp; High Performance Directorate | ESA | V9.0 | 2.2(c) Procurement | December 2018</a:t>
            </a:r>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468313" y="1204069"/>
            <a:ext cx="3239591" cy="2663825"/>
          </a:xfrm>
        </p:spPr>
        <p:txBody>
          <a:bodyPr/>
          <a:lstStyle/>
          <a:p>
            <a:endParaRPr lang="en-US" dirty="0"/>
          </a:p>
        </p:txBody>
      </p:sp>
      <p:sp>
        <p:nvSpPr>
          <p:cNvPr id="9" name="Content Placeholder 8"/>
          <p:cNvSpPr>
            <a:spLocks noGrp="1"/>
          </p:cNvSpPr>
          <p:nvPr>
            <p:ph sz="quarter" idx="17"/>
          </p:nvPr>
        </p:nvSpPr>
        <p:spPr>
          <a:xfrm>
            <a:off x="4283968" y="2355726"/>
            <a:ext cx="4103688" cy="1800349"/>
          </a:xfrm>
          <a:solidFill>
            <a:schemeClr val="bg1"/>
          </a:solidFill>
          <a:ln>
            <a:noFill/>
          </a:ln>
        </p:spPr>
        <p:txBody>
          <a:bodyPr lIns="125999" rIns="90000">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smtClean="0"/>
              <a:t>Click to edit Master title style</a:t>
            </a:r>
            <a:endParaRPr lang="en-AU"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pictures">
    <p:bg>
      <p:bgPr>
        <a:solidFill>
          <a:schemeClr val="bg1"/>
        </a:solidFill>
        <a:effectLst/>
      </p:bgPr>
    </p:bg>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dirty="0"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dirty="0" smtClean="0"/>
              <a:t>© NSW Department of Education | Leadership &amp; High Performance Directorate | ESA | V9.0 | 2.2(c) Procurement | December 2018</a:t>
            </a:r>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468313" y="1204069"/>
            <a:ext cx="3239591" cy="2663825"/>
          </a:xfrm>
        </p:spPr>
        <p:txBody>
          <a:bodyPr/>
          <a:lstStyle/>
          <a:p>
            <a:endParaRPr lang="en-US" dirty="0"/>
          </a:p>
        </p:txBody>
      </p:sp>
      <p:sp>
        <p:nvSpPr>
          <p:cNvPr id="1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smtClean="0"/>
              <a:t>Click to edit Master title style</a:t>
            </a:r>
            <a:endParaRPr lang="en-AU" dirty="0"/>
          </a:p>
        </p:txBody>
      </p:sp>
      <p:sp>
        <p:nvSpPr>
          <p:cNvPr id="8" name="Picture Placeholder 7"/>
          <p:cNvSpPr>
            <a:spLocks noGrp="1"/>
          </p:cNvSpPr>
          <p:nvPr>
            <p:ph type="pic" sz="quarter" idx="17"/>
          </p:nvPr>
        </p:nvSpPr>
        <p:spPr>
          <a:xfrm>
            <a:off x="4067175" y="1203325"/>
            <a:ext cx="4608513" cy="3168650"/>
          </a:xfrm>
        </p:spPr>
        <p:txBody>
          <a:bodyPr/>
          <a:lstStyle/>
          <a:p>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text and white text box">
    <p:bg>
      <p:bgPr>
        <a:solidFill>
          <a:srgbClr val="00ABC3"/>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8313" y="1178322"/>
            <a:ext cx="4100264" cy="1033388"/>
          </a:xfrm>
        </p:spPr>
        <p:txBody>
          <a:bodyPr>
            <a:noAutofit/>
          </a:bodyPr>
          <a:lstStyle>
            <a:lvl1pPr>
              <a:defRPr sz="2000">
                <a:solidFill>
                  <a:schemeClr val="bg1"/>
                </a:solidFill>
                <a:latin typeface="Arial" charset="0"/>
                <a:ea typeface="Arial" charset="0"/>
                <a:cs typeface="Arial" charset="0"/>
              </a:defRPr>
            </a:lvl1pPr>
            <a:lvl2pPr>
              <a:defRPr sz="2000">
                <a:solidFill>
                  <a:schemeClr val="bg1"/>
                </a:solidFill>
                <a:latin typeface="+mj-lt"/>
              </a:defRPr>
            </a:lvl2pPr>
            <a:lvl3pPr>
              <a:defRPr sz="20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dirty="0"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bg1"/>
                </a:solidFill>
                <a:latin typeface="Arial" charset="0"/>
                <a:ea typeface="Arial" charset="0"/>
                <a:cs typeface="Arial" charset="0"/>
              </a:defRPr>
            </a:lvl1pPr>
          </a:lstStyle>
          <a:p>
            <a:r>
              <a:rPr lang="en-AU" dirty="0" smtClean="0"/>
              <a:t>© NSW Department of Education | Leadership &amp; High Performance Directorate | ESA | V9.0 | 2.2(c) Procurement | December 2018</a:t>
            </a:r>
          </a:p>
        </p:txBody>
      </p:sp>
      <p:sp>
        <p:nvSpPr>
          <p:cNvPr id="13" name="Slide Number Placeholder 12"/>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smtClean="0"/>
              <a:t>Click to edit</a:t>
            </a:r>
          </a:p>
        </p:txBody>
      </p:sp>
      <p:cxnSp>
        <p:nvCxnSpPr>
          <p:cNvPr id="14" name="Straight Connector 13"/>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5436865" y="1204069"/>
            <a:ext cx="3239591" cy="2663825"/>
          </a:xfrm>
        </p:spPr>
        <p:txBody>
          <a:bodyPr/>
          <a:lstStyle/>
          <a:p>
            <a:endParaRPr lang="en-US" dirty="0"/>
          </a:p>
        </p:txBody>
      </p:sp>
      <p:sp>
        <p:nvSpPr>
          <p:cNvPr id="9" name="Content Placeholder 8"/>
          <p:cNvSpPr>
            <a:spLocks noGrp="1"/>
          </p:cNvSpPr>
          <p:nvPr>
            <p:ph sz="quarter" idx="17"/>
          </p:nvPr>
        </p:nvSpPr>
        <p:spPr>
          <a:xfrm>
            <a:off x="468313" y="2355726"/>
            <a:ext cx="4103688" cy="1800349"/>
          </a:xfrm>
          <a:solidFill>
            <a:schemeClr val="bg1"/>
          </a:solidFill>
          <a:ln>
            <a:noFill/>
          </a:ln>
        </p:spPr>
        <p:txBody>
          <a:bodyPr lIns="125999" rIns="90000">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dirty="0" smtClean="0"/>
              <a:t>Click to edit Master title style</a:t>
            </a:r>
            <a:endParaRPr lang="en-AU"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7987"/>
            <a:ext cx="8280920" cy="709587"/>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latin typeface="Arial" charset="0"/>
                <a:ea typeface="Arial" charset="0"/>
                <a:cs typeface="Arial" charset="0"/>
              </a:defRPr>
            </a:lvl1pPr>
          </a:lstStyle>
          <a:p>
            <a:r>
              <a:rPr lang="en-US" dirty="0" smtClean="0"/>
              <a:t>November 2017</a:t>
            </a:r>
            <a:endParaRPr lang="en-AU" dirty="0"/>
          </a:p>
        </p:txBody>
      </p:sp>
      <p:sp>
        <p:nvSpPr>
          <p:cNvPr id="9" name="Footer Placeholder 4"/>
          <p:cNvSpPr>
            <a:spLocks noGrp="1"/>
          </p:cNvSpPr>
          <p:nvPr>
            <p:ph type="ftr" sz="quarter" idx="3"/>
          </p:nvPr>
        </p:nvSpPr>
        <p:spPr>
          <a:xfrm>
            <a:off x="395536" y="4749626"/>
            <a:ext cx="5688632" cy="273844"/>
          </a:xfrm>
          <a:prstGeom prst="rect">
            <a:avLst/>
          </a:prstGeom>
        </p:spPr>
        <p:txBody>
          <a:bodyPr lIns="0" anchor="b"/>
          <a:lstStyle>
            <a:lvl1pPr algn="l">
              <a:defRPr sz="700">
                <a:solidFill>
                  <a:schemeClr val="tx2"/>
                </a:solidFill>
                <a:latin typeface="Arial" charset="0"/>
                <a:ea typeface="Arial" charset="0"/>
                <a:cs typeface="Arial" charset="0"/>
              </a:defRPr>
            </a:lvl1pPr>
          </a:lstStyle>
          <a:p>
            <a:r>
              <a:rPr lang="en-AU" dirty="0" smtClean="0"/>
              <a:t>© NSW Department of Education | Leadership &amp; High Performance Directorate | ESA | V9.0 | 2.2(c) Procurement | December 2018</a:t>
            </a:r>
            <a:endParaRPr lang="en-AU" dirty="0"/>
          </a:p>
        </p:txBody>
      </p:sp>
      <p:sp>
        <p:nvSpPr>
          <p:cNvPr id="10" name="Slide Number Placeholder 5"/>
          <p:cNvSpPr>
            <a:spLocks noGrp="1"/>
          </p:cNvSpPr>
          <p:nvPr>
            <p:ph type="sldNum" sz="quarter" idx="4"/>
          </p:nvPr>
        </p:nvSpPr>
        <p:spPr>
          <a:xfrm>
            <a:off x="6084168" y="4749626"/>
            <a:ext cx="2133600" cy="273844"/>
          </a:xfrm>
          <a:prstGeom prst="rect">
            <a:avLst/>
          </a:prstGeom>
        </p:spPr>
        <p:txBody>
          <a:bodyPr anchor="b"/>
          <a:lstStyle>
            <a:lvl1pPr algn="ctr">
              <a:defRPr sz="700">
                <a:solidFill>
                  <a:schemeClr val="tx2"/>
                </a:solidFill>
                <a:latin typeface="Arial" charset="0"/>
                <a:ea typeface="Arial" charset="0"/>
                <a:cs typeface="Arial" charset="0"/>
              </a:defRPr>
            </a:lvl1pPr>
          </a:lstStyle>
          <a:p>
            <a:r>
              <a:rPr lang="en-AU" dirty="0" smtClean="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9" r:id="rId3"/>
    <p:sldLayoutId id="2147483657" r:id="rId4"/>
    <p:sldLayoutId id="2147483663" r:id="rId5"/>
    <p:sldLayoutId id="2147483652" r:id="rId6"/>
    <p:sldLayoutId id="2147483666" r:id="rId7"/>
    <p:sldLayoutId id="2147483668" r:id="rId8"/>
    <p:sldLayoutId id="2147483667" r:id="rId9"/>
    <p:sldLayoutId id="2147483669" r:id="rId10"/>
  </p:sldLayoutIdLst>
  <p:timing>
    <p:tnLst>
      <p:par>
        <p:cTn id="1" dur="indefinite" restart="never" nodeType="tmRoot"/>
      </p:par>
    </p:tnLst>
  </p:timing>
  <p:hf hdr="0" dt="0"/>
  <p:txStyles>
    <p:titleStyle>
      <a:lvl1pPr algn="l" defTabSz="914400" rtl="0" eaLnBrk="1" latinLnBrk="0" hangingPunct="1">
        <a:spcBef>
          <a:spcPct val="0"/>
        </a:spcBef>
        <a:buNone/>
        <a:defRPr sz="2400" kern="1200" cap="all" baseline="0">
          <a:solidFill>
            <a:schemeClr val="tx2"/>
          </a:solidFill>
          <a:latin typeface="Arial" charset="0"/>
          <a:ea typeface="Arial" charset="0"/>
          <a:cs typeface="Arial" charset="0"/>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Arial" charset="0"/>
          <a:ea typeface="Arial" charset="0"/>
          <a:cs typeface="Arial" charset="0"/>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Arial" charset="0"/>
          <a:ea typeface="Arial" charset="0"/>
          <a:cs typeface="Arial" charset="0"/>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Arial" charset="0"/>
          <a:ea typeface="Arial" charset="0"/>
          <a:cs typeface="Arial" charset="0"/>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Arial" charset="0"/>
          <a:ea typeface="Arial" charset="0"/>
          <a:cs typeface="Arial" charset="0"/>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procurement/key-document/policy-and-strategic-document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hyperlink" Target="https://education.nsw.gov.au/inside-the-department/edconnect/about-us/news/edconnect-newsletter/edconnect-newsletter"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education.nsw.gov.au/inside-the-department/edconnect/about-us/news?category=591499" TargetMode="External"/><Relationship Id="rId5" Type="http://schemas.openxmlformats.org/officeDocument/2006/relationships/hyperlink" Target="https://beta.dec.nsw.gov.au/schoolbiz"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education.nsw.gov.au/inside-the-department/edconnect/facilities-assets-and-equipment" TargetMode="External"/><Relationship Id="rId7" Type="http://schemas.openxmlformats.org/officeDocument/2006/relationships/hyperlink" Target="https://beta.dec.nsw.gov.au/schoolbiz"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education.nsw.gov.au/schools-finance" TargetMode="External"/><Relationship Id="rId5" Type="http://schemas.openxmlformats.org/officeDocument/2006/relationships/hyperlink" Target="https://corporate.learn.det.nsw.edu.au/login/index.php" TargetMode="External"/><Relationship Id="rId4" Type="http://schemas.openxmlformats.org/officeDocument/2006/relationships/hyperlink" Target="https://education.nsw.gov.au/procure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teaching-and-learning/professional-learning/school-administrative-support-sas"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education.nsw.gov.au/teaching-and-learning/professional-learning/school-administrative-support-sas/professional-learning-calenda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nsw.gov.au/procuremen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education.nsw.gov.au/procurement/how-we-can-help/building-procurement-capabilities/online-low-to-medium-spend-buying-program"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education.nsw.gov.au/inside-the-department/edconnect/facilities-assets-and-equipment"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education.nsw.gov.au/inside-the-department/edconnect/facilities-assets-and-equipm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ducation.nsw.gov.au/inside-the-department/edconnect/facilities-assets-and-equipmen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education.nsw.gov.au/inside-the-department/edconnect/facilities-assets-and-equipment" TargetMode="External"/><Relationship Id="rId5" Type="http://schemas.openxmlformats.org/officeDocument/2006/relationships/hyperlink" Target="https://education.nsw.gov.au/schools-finance/policies-handbooks/finance-in-schools-handbook#Section8"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smtClean="0"/>
              <a:t>Slide </a:t>
            </a:r>
            <a:fld id="{4A2A1DA9-8CAF-4BCA-B496-545B076AED2D}" type="slidenum">
              <a:rPr lang="en-AU" smtClean="0"/>
              <a:pPr/>
              <a:t>1</a:t>
            </a:fld>
            <a:endParaRPr lang="en-AU" dirty="0"/>
          </a:p>
        </p:txBody>
      </p:sp>
      <p:sp>
        <p:nvSpPr>
          <p:cNvPr id="2" name="Title 1"/>
          <p:cNvSpPr>
            <a:spLocks noGrp="1"/>
          </p:cNvSpPr>
          <p:nvPr>
            <p:ph type="ctrTitle"/>
          </p:nvPr>
        </p:nvSpPr>
        <p:spPr>
          <a:xfrm>
            <a:off x="467544" y="1275606"/>
            <a:ext cx="6120680" cy="1080120"/>
          </a:xfrm>
        </p:spPr>
        <p:txBody>
          <a:bodyPr/>
          <a:lstStyle/>
          <a:p>
            <a:r>
              <a:rPr lang="en-AU" cap="none" dirty="0"/>
              <a:t>E</a:t>
            </a:r>
            <a:r>
              <a:rPr lang="en-AU" cap="none" dirty="0" smtClean="0"/>
              <a:t>xcellence in School </a:t>
            </a:r>
            <a:r>
              <a:rPr lang="en-AU" cap="none" dirty="0"/>
              <a:t>A</a:t>
            </a:r>
            <a:r>
              <a:rPr lang="en-AU" cap="none" dirty="0" smtClean="0"/>
              <a:t>dministration </a:t>
            </a:r>
            <a:r>
              <a:rPr lang="en-AU" cap="none" dirty="0"/>
              <a:t>F</a:t>
            </a:r>
            <a:r>
              <a:rPr lang="en-AU" cap="none" dirty="0" smtClean="0"/>
              <a:t>ramework</a:t>
            </a:r>
            <a:br>
              <a:rPr lang="en-AU" cap="none" dirty="0" smtClean="0"/>
            </a:br>
            <a:r>
              <a:rPr lang="en-AU" cap="none" dirty="0" smtClean="0"/>
              <a:t>Administrative </a:t>
            </a:r>
            <a:r>
              <a:rPr lang="en-AU" cap="none" dirty="0"/>
              <a:t>P</a:t>
            </a:r>
            <a:r>
              <a:rPr lang="en-AU" cap="none" dirty="0" smtClean="0"/>
              <a:t>ractices</a:t>
            </a:r>
            <a:endParaRPr lang="en-US" cap="none" dirty="0"/>
          </a:p>
        </p:txBody>
      </p:sp>
      <p:sp>
        <p:nvSpPr>
          <p:cNvPr id="39" name="Content Placeholder 38"/>
          <p:cNvSpPr>
            <a:spLocks noGrp="1"/>
          </p:cNvSpPr>
          <p:nvPr>
            <p:ph sz="quarter" idx="14"/>
          </p:nvPr>
        </p:nvSpPr>
        <p:spPr>
          <a:xfrm>
            <a:off x="468312" y="2139702"/>
            <a:ext cx="5687863" cy="2160240"/>
          </a:xfrm>
        </p:spPr>
        <p:txBody>
          <a:bodyPr anchor="t"/>
          <a:lstStyle/>
          <a:p>
            <a:pPr>
              <a:tabLst>
                <a:tab pos="1258888" algn="l"/>
              </a:tabLst>
            </a:pPr>
            <a:endParaRPr lang="en-AU" sz="1200" dirty="0" smtClean="0"/>
          </a:p>
          <a:p>
            <a:pPr>
              <a:tabLst>
                <a:tab pos="1258888" algn="l"/>
              </a:tabLst>
            </a:pPr>
            <a:r>
              <a:rPr lang="en-AU" dirty="0" smtClean="0"/>
              <a:t>Aspect: Finance</a:t>
            </a:r>
            <a:br>
              <a:rPr lang="en-AU" dirty="0" smtClean="0"/>
            </a:br>
            <a:r>
              <a:rPr lang="en-AU" dirty="0" smtClean="0"/>
              <a:t>Focus:  2.2 Effective financial practices, financial 	literacy and compliance</a:t>
            </a:r>
          </a:p>
          <a:p>
            <a:pPr>
              <a:tabLst>
                <a:tab pos="1258888" algn="l"/>
              </a:tabLst>
            </a:pPr>
            <a:endParaRPr lang="en-AU" sz="1100" dirty="0" smtClean="0"/>
          </a:p>
          <a:p>
            <a:pPr>
              <a:tabLst>
                <a:tab pos="1258888" algn="l"/>
              </a:tabLst>
            </a:pPr>
            <a:r>
              <a:rPr lang="en-AU" dirty="0" smtClean="0"/>
              <a:t>Module: 2.2(c</a:t>
            </a:r>
            <a:r>
              <a:rPr lang="en-AU" dirty="0"/>
              <a:t>) Procurement</a:t>
            </a:r>
          </a:p>
          <a:p>
            <a:pPr>
              <a:tabLst>
                <a:tab pos="1258888" algn="l"/>
              </a:tabLst>
            </a:pPr>
            <a:endParaRPr lang="en-AU" dirty="0" smtClean="0"/>
          </a:p>
          <a:p>
            <a:pPr>
              <a:tabLst>
                <a:tab pos="1258888" algn="l"/>
              </a:tabLst>
            </a:pPr>
            <a:endParaRPr lang="en-US" dirty="0"/>
          </a:p>
        </p:txBody>
      </p:sp>
    </p:spTree>
    <p:extLst>
      <p:ext uri="{BB962C8B-B14F-4D97-AF65-F5344CB8AC3E}">
        <p14:creationId xmlns:p14="http://schemas.microsoft.com/office/powerpoint/2010/main" val="123351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Disposing of assets and equipment</a:t>
            </a:r>
            <a:endParaRPr lang="en-AU" dirty="0"/>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10</a:t>
            </a:fld>
            <a:endParaRPr lang="en-AU" dirty="0"/>
          </a:p>
        </p:txBody>
      </p:sp>
      <p:sp>
        <p:nvSpPr>
          <p:cNvPr id="11" name="Rectangle 10"/>
          <p:cNvSpPr/>
          <p:nvPr/>
        </p:nvSpPr>
        <p:spPr>
          <a:xfrm>
            <a:off x="611560" y="4383871"/>
            <a:ext cx="6264696" cy="276999"/>
          </a:xfrm>
          <a:prstGeom prst="rect">
            <a:avLst/>
          </a:prstGeom>
        </p:spPr>
        <p:txBody>
          <a:bodyPr wrap="square">
            <a:spAutoFit/>
          </a:bodyPr>
          <a:lstStyle/>
          <a:p>
            <a:r>
              <a:rPr lang="en-AU" sz="1200" dirty="0" smtClean="0">
                <a:latin typeface="Arial" panose="020B0604020202020204" pitchFamily="34" charset="0"/>
                <a:cs typeface="Arial" panose="020B0604020202020204" pitchFamily="34" charset="0"/>
                <a:hlinkClick r:id="rId3"/>
              </a:rPr>
              <a:t>Click here to view the Procurement Policy and Strategic Documents</a:t>
            </a:r>
            <a:endParaRPr lang="en-AU" sz="1200" dirty="0">
              <a:latin typeface="Arial" panose="020B0604020202020204" pitchFamily="34" charset="0"/>
              <a:cs typeface="Arial" panose="020B0604020202020204" pitchFamily="34" charset="0"/>
            </a:endParaRPr>
          </a:p>
        </p:txBody>
      </p:sp>
      <p:pic>
        <p:nvPicPr>
          <p:cNvPr id="12" name="Picture 11"/>
          <p:cNvPicPr/>
          <p:nvPr/>
        </p:nvPicPr>
        <p:blipFill>
          <a:blip r:embed="rId4"/>
          <a:stretch>
            <a:fillRect/>
          </a:stretch>
        </p:blipFill>
        <p:spPr>
          <a:xfrm>
            <a:off x="755576" y="1131589"/>
            <a:ext cx="3456384" cy="3024337"/>
          </a:xfrm>
          <a:prstGeom prst="rect">
            <a:avLst/>
          </a:prstGeom>
          <a:ln>
            <a:noFill/>
          </a:ln>
          <a:effectLst>
            <a:outerShdw blurRad="190500" algn="tl" rotWithShape="0">
              <a:srgbClr val="000000">
                <a:alpha val="70000"/>
              </a:srgbClr>
            </a:outerShdw>
          </a:effectLst>
        </p:spPr>
      </p:pic>
      <p:pic>
        <p:nvPicPr>
          <p:cNvPr id="13" name="Picture 12"/>
          <p:cNvPicPr/>
          <p:nvPr/>
        </p:nvPicPr>
        <p:blipFill>
          <a:blip r:embed="rId5"/>
          <a:stretch>
            <a:fillRect/>
          </a:stretch>
        </p:blipFill>
        <p:spPr>
          <a:xfrm>
            <a:off x="4783925" y="3033881"/>
            <a:ext cx="3680605" cy="923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830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Regular updates – policy and guidelines</a:t>
            </a:r>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endParaRPr lang="en-AU" dirty="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11</a:t>
            </a:fld>
            <a:endParaRPr lang="en-AU" dirty="0"/>
          </a:p>
        </p:txBody>
      </p:sp>
      <p:pic>
        <p:nvPicPr>
          <p:cNvPr id="4" name="Picture 3"/>
          <p:cNvPicPr>
            <a:picLocks noChangeAspect="1"/>
          </p:cNvPicPr>
          <p:nvPr/>
        </p:nvPicPr>
        <p:blipFill>
          <a:blip r:embed="rId3"/>
          <a:stretch>
            <a:fillRect/>
          </a:stretch>
        </p:blipFill>
        <p:spPr>
          <a:xfrm>
            <a:off x="431540" y="1090116"/>
            <a:ext cx="2808312" cy="2063551"/>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3449808" y="1519543"/>
            <a:ext cx="2172376" cy="1895624"/>
          </a:xfrm>
          <a:prstGeom prst="rect">
            <a:avLst/>
          </a:prstGeom>
          <a:ln>
            <a:solidFill>
              <a:schemeClr val="accent2">
                <a:lumMod val="75000"/>
              </a:schemeClr>
            </a:solidFill>
          </a:ln>
        </p:spPr>
      </p:pic>
      <p:sp>
        <p:nvSpPr>
          <p:cNvPr id="7" name="TextBox 6"/>
          <p:cNvSpPr txBox="1"/>
          <p:nvPr/>
        </p:nvSpPr>
        <p:spPr>
          <a:xfrm>
            <a:off x="344173" y="3180110"/>
            <a:ext cx="2787668" cy="646331"/>
          </a:xfrm>
          <a:prstGeom prst="rect">
            <a:avLst/>
          </a:prstGeom>
          <a:noFill/>
        </p:spPr>
        <p:txBody>
          <a:bodyPr wrap="square" rtlCol="0">
            <a:spAutoFit/>
          </a:bodyPr>
          <a:lstStyle/>
          <a:p>
            <a:r>
              <a:rPr lang="en-AU" dirty="0" smtClean="0">
                <a:hlinkClick r:id="rId5"/>
              </a:rPr>
              <a:t>Click here for </a:t>
            </a:r>
            <a:r>
              <a:rPr lang="en-AU" dirty="0" err="1" smtClean="0">
                <a:hlinkClick r:id="rId5"/>
              </a:rPr>
              <a:t>SchoolBiz</a:t>
            </a:r>
            <a:r>
              <a:rPr lang="en-AU" dirty="0" smtClean="0"/>
              <a:t> </a:t>
            </a:r>
            <a:endParaRPr lang="en-AU" dirty="0"/>
          </a:p>
          <a:p>
            <a:endParaRPr lang="en-AU" dirty="0"/>
          </a:p>
        </p:txBody>
      </p:sp>
      <p:sp>
        <p:nvSpPr>
          <p:cNvPr id="9" name="TextBox 8"/>
          <p:cNvSpPr txBox="1"/>
          <p:nvPr/>
        </p:nvSpPr>
        <p:spPr>
          <a:xfrm>
            <a:off x="344172" y="3734109"/>
            <a:ext cx="4435842" cy="369332"/>
          </a:xfrm>
          <a:prstGeom prst="rect">
            <a:avLst/>
          </a:prstGeom>
          <a:noFill/>
        </p:spPr>
        <p:txBody>
          <a:bodyPr wrap="square" rtlCol="0">
            <a:spAutoFit/>
          </a:bodyPr>
          <a:lstStyle/>
          <a:p>
            <a:pPr lvl="0">
              <a:spcBef>
                <a:spcPts val="600"/>
              </a:spcBef>
            </a:pPr>
            <a:r>
              <a:rPr lang="en-AU" dirty="0" smtClean="0">
                <a:hlinkClick r:id="rId6"/>
              </a:rPr>
              <a:t>Click here for Schools Finance News</a:t>
            </a:r>
            <a:endParaRPr lang="en-AU" dirty="0"/>
          </a:p>
        </p:txBody>
      </p:sp>
      <p:sp>
        <p:nvSpPr>
          <p:cNvPr id="11" name="TextBox 10"/>
          <p:cNvSpPr txBox="1"/>
          <p:nvPr/>
        </p:nvSpPr>
        <p:spPr>
          <a:xfrm>
            <a:off x="344172" y="4195774"/>
            <a:ext cx="5739995" cy="369332"/>
          </a:xfrm>
          <a:prstGeom prst="rect">
            <a:avLst/>
          </a:prstGeom>
          <a:noFill/>
        </p:spPr>
        <p:txBody>
          <a:bodyPr wrap="square" rtlCol="0">
            <a:spAutoFit/>
          </a:bodyPr>
          <a:lstStyle/>
          <a:p>
            <a:pPr>
              <a:spcBef>
                <a:spcPts val="600"/>
              </a:spcBef>
            </a:pPr>
            <a:r>
              <a:rPr lang="en-AU" dirty="0" smtClean="0">
                <a:hlinkClick r:id="rId7"/>
              </a:rPr>
              <a:t>Click here for </a:t>
            </a:r>
            <a:r>
              <a:rPr lang="en-AU" dirty="0" err="1" smtClean="0">
                <a:hlinkClick r:id="rId7"/>
              </a:rPr>
              <a:t>EDConnect</a:t>
            </a:r>
            <a:r>
              <a:rPr lang="en-AU" dirty="0" smtClean="0">
                <a:hlinkClick r:id="rId7"/>
              </a:rPr>
              <a:t> Newsletters and Bulletins</a:t>
            </a:r>
            <a:endParaRPr lang="en-AU" dirty="0"/>
          </a:p>
        </p:txBody>
      </p:sp>
      <p:pic>
        <p:nvPicPr>
          <p:cNvPr id="13" name="Picture 12"/>
          <p:cNvPicPr>
            <a:picLocks noChangeAspect="1"/>
          </p:cNvPicPr>
          <p:nvPr/>
        </p:nvPicPr>
        <p:blipFill>
          <a:blip r:embed="rId8"/>
          <a:stretch>
            <a:fillRect/>
          </a:stretch>
        </p:blipFill>
        <p:spPr>
          <a:xfrm>
            <a:off x="5724128" y="2265915"/>
            <a:ext cx="3308266" cy="2391451"/>
          </a:xfrm>
          <a:prstGeom prst="rect">
            <a:avLst/>
          </a:prstGeom>
          <a:ln>
            <a:solidFill>
              <a:schemeClr val="bg1">
                <a:lumMod val="50000"/>
              </a:schemeClr>
            </a:solidFill>
          </a:ln>
        </p:spPr>
      </p:pic>
    </p:spTree>
    <p:extLst>
      <p:ext uri="{BB962C8B-B14F-4D97-AF65-F5344CB8AC3E}">
        <p14:creationId xmlns:p14="http://schemas.microsoft.com/office/powerpoint/2010/main" val="81433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Websites referred to in this module</a:t>
            </a:r>
            <a:endParaRPr lang="en-AU" dirty="0"/>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12</a:t>
            </a:fld>
            <a:endParaRPr lang="en-AU" dirty="0"/>
          </a:p>
        </p:txBody>
      </p:sp>
      <p:sp>
        <p:nvSpPr>
          <p:cNvPr id="8" name="TextBox 7"/>
          <p:cNvSpPr txBox="1"/>
          <p:nvPr/>
        </p:nvSpPr>
        <p:spPr>
          <a:xfrm>
            <a:off x="395536" y="1203598"/>
            <a:ext cx="4104456" cy="369332"/>
          </a:xfrm>
          <a:prstGeom prst="rect">
            <a:avLst/>
          </a:prstGeom>
          <a:noFill/>
        </p:spPr>
        <p:txBody>
          <a:bodyPr wrap="square" rtlCol="0">
            <a:spAutoFit/>
          </a:bodyPr>
          <a:lstStyle/>
          <a:p>
            <a:r>
              <a:rPr lang="en-AU" dirty="0">
                <a:hlinkClick r:id="rId3"/>
              </a:rPr>
              <a:t>Click here for Asset management</a:t>
            </a:r>
            <a:r>
              <a:rPr lang="en-AU" dirty="0"/>
              <a:t>	</a:t>
            </a:r>
          </a:p>
        </p:txBody>
      </p:sp>
      <p:sp>
        <p:nvSpPr>
          <p:cNvPr id="9" name="TextBox 8"/>
          <p:cNvSpPr txBox="1"/>
          <p:nvPr/>
        </p:nvSpPr>
        <p:spPr>
          <a:xfrm>
            <a:off x="382180" y="1775319"/>
            <a:ext cx="4333836" cy="646331"/>
          </a:xfrm>
          <a:prstGeom prst="rect">
            <a:avLst/>
          </a:prstGeom>
          <a:noFill/>
        </p:spPr>
        <p:txBody>
          <a:bodyPr wrap="square" rtlCol="0">
            <a:spAutoFit/>
          </a:bodyPr>
          <a:lstStyle/>
          <a:p>
            <a:r>
              <a:rPr lang="en-AU" dirty="0">
                <a:hlinkClick r:id="rId4"/>
              </a:rPr>
              <a:t>Click here for Procurement</a:t>
            </a:r>
            <a:endParaRPr lang="en-AU" dirty="0"/>
          </a:p>
          <a:p>
            <a:r>
              <a:rPr lang="en-AU" dirty="0"/>
              <a:t>	</a:t>
            </a:r>
          </a:p>
        </p:txBody>
      </p:sp>
      <p:sp>
        <p:nvSpPr>
          <p:cNvPr id="10" name="TextBox 9"/>
          <p:cNvSpPr txBox="1"/>
          <p:nvPr/>
        </p:nvSpPr>
        <p:spPr>
          <a:xfrm>
            <a:off x="393504" y="2920989"/>
            <a:ext cx="4549860" cy="646331"/>
          </a:xfrm>
          <a:prstGeom prst="rect">
            <a:avLst/>
          </a:prstGeom>
          <a:noFill/>
        </p:spPr>
        <p:txBody>
          <a:bodyPr wrap="square" rtlCol="0">
            <a:spAutoFit/>
          </a:bodyPr>
          <a:lstStyle/>
          <a:p>
            <a:r>
              <a:rPr lang="en-AU" dirty="0">
                <a:hlinkClick r:id="rId5"/>
              </a:rPr>
              <a:t>Click here for Professional learning login</a:t>
            </a:r>
            <a:endParaRPr lang="en-AU" dirty="0"/>
          </a:p>
          <a:p>
            <a:r>
              <a:rPr lang="en-AU" dirty="0"/>
              <a:t>	</a:t>
            </a:r>
          </a:p>
        </p:txBody>
      </p:sp>
      <p:sp>
        <p:nvSpPr>
          <p:cNvPr id="11" name="TextBox 10"/>
          <p:cNvSpPr txBox="1"/>
          <p:nvPr/>
        </p:nvSpPr>
        <p:spPr>
          <a:xfrm>
            <a:off x="366452" y="3484444"/>
            <a:ext cx="4565588" cy="646331"/>
          </a:xfrm>
          <a:prstGeom prst="rect">
            <a:avLst/>
          </a:prstGeom>
          <a:noFill/>
        </p:spPr>
        <p:txBody>
          <a:bodyPr wrap="square" rtlCol="0">
            <a:spAutoFit/>
          </a:bodyPr>
          <a:lstStyle/>
          <a:p>
            <a:r>
              <a:rPr lang="en-AU" dirty="0">
                <a:hlinkClick r:id="rId6"/>
              </a:rPr>
              <a:t>Click here for Schools finance</a:t>
            </a:r>
            <a:endParaRPr lang="en-AU" dirty="0"/>
          </a:p>
          <a:p>
            <a:r>
              <a:rPr lang="en-AU" dirty="0"/>
              <a:t>	</a:t>
            </a:r>
          </a:p>
        </p:txBody>
      </p:sp>
      <p:sp>
        <p:nvSpPr>
          <p:cNvPr id="12" name="TextBox 11"/>
          <p:cNvSpPr txBox="1"/>
          <p:nvPr/>
        </p:nvSpPr>
        <p:spPr>
          <a:xfrm>
            <a:off x="366452" y="4098717"/>
            <a:ext cx="4318109" cy="646331"/>
          </a:xfrm>
          <a:prstGeom prst="rect">
            <a:avLst/>
          </a:prstGeom>
          <a:noFill/>
        </p:spPr>
        <p:txBody>
          <a:bodyPr wrap="square" rtlCol="0">
            <a:spAutoFit/>
          </a:bodyPr>
          <a:lstStyle/>
          <a:p>
            <a:r>
              <a:rPr lang="en-AU" dirty="0">
                <a:hlinkClick r:id="rId7"/>
              </a:rPr>
              <a:t>Click here for </a:t>
            </a:r>
            <a:r>
              <a:rPr lang="en-AU" dirty="0" err="1">
                <a:hlinkClick r:id="rId7"/>
              </a:rPr>
              <a:t>SchoolBiz</a:t>
            </a:r>
            <a:endParaRPr lang="en-AU" dirty="0"/>
          </a:p>
          <a:p>
            <a:r>
              <a:rPr lang="en-AU" dirty="0"/>
              <a:t>	</a:t>
            </a:r>
          </a:p>
        </p:txBody>
      </p:sp>
      <p:pic>
        <p:nvPicPr>
          <p:cNvPr id="13" name="Picture 12" descr="HTTPS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4088" y="1493353"/>
            <a:ext cx="3084763" cy="2483234"/>
          </a:xfrm>
          <a:prstGeom prst="rect">
            <a:avLst/>
          </a:prstGeom>
        </p:spPr>
      </p:pic>
      <p:sp>
        <p:nvSpPr>
          <p:cNvPr id="14" name="TextBox 13"/>
          <p:cNvSpPr txBox="1"/>
          <p:nvPr/>
        </p:nvSpPr>
        <p:spPr>
          <a:xfrm>
            <a:off x="380316" y="2332125"/>
            <a:ext cx="4333836" cy="646331"/>
          </a:xfrm>
          <a:prstGeom prst="rect">
            <a:avLst/>
          </a:prstGeom>
          <a:noFill/>
        </p:spPr>
        <p:txBody>
          <a:bodyPr wrap="square" rtlCol="0">
            <a:spAutoFit/>
          </a:bodyPr>
          <a:lstStyle/>
          <a:p>
            <a:r>
              <a:rPr lang="en-AU" dirty="0" smtClean="0">
                <a:hlinkClick r:id="rId3"/>
              </a:rPr>
              <a:t>Click here for the </a:t>
            </a:r>
            <a:r>
              <a:rPr lang="en-AU" dirty="0" err="1" smtClean="0">
                <a:hlinkClick r:id="rId3"/>
              </a:rPr>
              <a:t>EDConnect</a:t>
            </a:r>
            <a:r>
              <a:rPr lang="en-AU" dirty="0" smtClean="0">
                <a:hlinkClick r:id="rId3"/>
              </a:rPr>
              <a:t> website</a:t>
            </a:r>
            <a:endParaRPr lang="en-AU" dirty="0"/>
          </a:p>
          <a:p>
            <a:r>
              <a:rPr lang="en-AU" dirty="0"/>
              <a:t>	</a:t>
            </a:r>
          </a:p>
        </p:txBody>
      </p:sp>
    </p:spTree>
    <p:extLst>
      <p:ext uri="{BB962C8B-B14F-4D97-AF65-F5344CB8AC3E}">
        <p14:creationId xmlns:p14="http://schemas.microsoft.com/office/powerpoint/2010/main" val="131149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8312" y="1178322"/>
            <a:ext cx="5039791" cy="1033388"/>
          </a:xfrm>
        </p:spPr>
        <p:txBody>
          <a:bodyPr/>
          <a:lstStyle/>
          <a:p>
            <a:r>
              <a:rPr lang="en-AU" dirty="0"/>
              <a:t>Has this </a:t>
            </a:r>
            <a:r>
              <a:rPr lang="en-AU" dirty="0" smtClean="0"/>
              <a:t>module given </a:t>
            </a:r>
            <a:r>
              <a:rPr lang="en-AU" dirty="0"/>
              <a:t>you </a:t>
            </a:r>
            <a:r>
              <a:rPr lang="en-AU" dirty="0" smtClean="0"/>
              <a:t>an</a:t>
            </a:r>
            <a:br>
              <a:rPr lang="en-AU" dirty="0" smtClean="0"/>
            </a:br>
            <a:r>
              <a:rPr lang="en-AU" dirty="0" smtClean="0"/>
              <a:t>understanding </a:t>
            </a:r>
            <a:r>
              <a:rPr lang="en-AU" dirty="0"/>
              <a:t>of</a:t>
            </a:r>
            <a:r>
              <a:rPr lang="en-AU" dirty="0" smtClean="0"/>
              <a:t>:</a:t>
            </a:r>
            <a:endParaRPr lang="en-AU" dirty="0"/>
          </a:p>
        </p:txBody>
      </p:sp>
      <p:sp>
        <p:nvSpPr>
          <p:cNvPr id="4" name="Footer Placeholder 3"/>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5" name="Slide Number Placeholder 4"/>
          <p:cNvSpPr>
            <a:spLocks noGrp="1"/>
          </p:cNvSpPr>
          <p:nvPr>
            <p:ph type="sldNum" sz="quarter" idx="12"/>
          </p:nvPr>
        </p:nvSpPr>
        <p:spPr/>
        <p:txBody>
          <a:bodyPr/>
          <a:lstStyle/>
          <a:p>
            <a:r>
              <a:rPr lang="en-AU" dirty="0"/>
              <a:t>Slide </a:t>
            </a:r>
            <a:fld id="{4A2A1DA9-8CAF-4BCA-B496-545B076AED2D}" type="slidenum">
              <a:rPr lang="en-AU" smtClean="0"/>
              <a:pPr/>
              <a:t>13</a:t>
            </a:fld>
            <a:endParaRPr lang="en-AU" dirty="0"/>
          </a:p>
        </p:txBody>
      </p:sp>
      <p:sp>
        <p:nvSpPr>
          <p:cNvPr id="10" name="Content Placeholder 9"/>
          <p:cNvSpPr>
            <a:spLocks noGrp="1"/>
          </p:cNvSpPr>
          <p:nvPr>
            <p:ph sz="quarter" idx="17"/>
          </p:nvPr>
        </p:nvSpPr>
        <p:spPr>
          <a:xfrm>
            <a:off x="396000" y="1995686"/>
            <a:ext cx="5039792" cy="2160389"/>
          </a:xfrm>
        </p:spPr>
        <p:txBody>
          <a:bodyPr>
            <a:noAutofit/>
          </a:bodyPr>
          <a:lstStyle/>
          <a:p>
            <a:pPr marL="285750" indent="-285750">
              <a:buFont typeface="Arial" panose="020B0604020202020204" pitchFamily="34" charset="0"/>
              <a:buChar char="•"/>
            </a:pPr>
            <a:r>
              <a:rPr lang="en-AU" dirty="0" smtClean="0"/>
              <a:t>financial terms</a:t>
            </a:r>
          </a:p>
          <a:p>
            <a:pPr marL="285750" indent="-285750">
              <a:buFont typeface="Arial" panose="020B0604020202020204" pitchFamily="34" charset="0"/>
              <a:buChar char="•"/>
            </a:pPr>
            <a:r>
              <a:rPr lang="en-AU" dirty="0" smtClean="0"/>
              <a:t>compliance </a:t>
            </a:r>
            <a:r>
              <a:rPr lang="en-AU" dirty="0"/>
              <a:t>obligations related to resources and recording </a:t>
            </a:r>
            <a:r>
              <a:rPr lang="en-AU" dirty="0" smtClean="0"/>
              <a:t>transactions?</a:t>
            </a:r>
            <a:endParaRPr lang="en-AU" dirty="0"/>
          </a:p>
        </p:txBody>
      </p:sp>
      <p:sp>
        <p:nvSpPr>
          <p:cNvPr id="11" name="Title 10"/>
          <p:cNvSpPr>
            <a:spLocks noGrp="1"/>
          </p:cNvSpPr>
          <p:nvPr>
            <p:ph type="title"/>
          </p:nvPr>
        </p:nvSpPr>
        <p:spPr/>
        <p:txBody>
          <a:bodyPr/>
          <a:lstStyle/>
          <a:p>
            <a:r>
              <a:rPr lang="en-AU" sz="2200" dirty="0"/>
              <a:t>Reflecting on this </a:t>
            </a:r>
            <a:r>
              <a:rPr lang="en-AU" sz="2200" dirty="0" smtClean="0"/>
              <a:t>module </a:t>
            </a:r>
            <a:r>
              <a:rPr lang="en-AU" sz="2200" dirty="0"/>
              <a:t>– </a:t>
            </a:r>
            <a:r>
              <a:rPr lang="en-AU" sz="2200" dirty="0" smtClean="0"/>
              <a:t>Procurement</a:t>
            </a:r>
            <a:endParaRPr lang="en-US" sz="2200" dirty="0"/>
          </a:p>
        </p:txBody>
      </p:sp>
      <p:pic>
        <p:nvPicPr>
          <p:cNvPr id="12" name="session.png" descr="Triangle pointing towards text"/>
          <p:cNvPicPr>
            <a:picLocks noGrp="1" noChangeAspect="1"/>
          </p:cNvPicPr>
          <p:nvPr>
            <p:ph type="pic" sz="quarter" idx="16"/>
          </p:nvPr>
        </p:nvPicPr>
        <p:blipFill>
          <a:blip r:embed="rId3">
            <a:extLst/>
          </a:blip>
          <a:stretch>
            <a:fillRect/>
          </a:stretch>
        </p:blipFill>
        <p:spPr>
          <a:xfrm rot="18120000">
            <a:off x="6577200" y="1418400"/>
            <a:ext cx="2494800" cy="2773375"/>
          </a:xfrm>
          <a:prstGeom prst="rect">
            <a:avLst/>
          </a:prstGeom>
          <a:ln w="12700">
            <a:miter lim="400000"/>
          </a:ln>
        </p:spPr>
      </p:pic>
    </p:spTree>
    <p:extLst>
      <p:ext uri="{BB962C8B-B14F-4D97-AF65-F5344CB8AC3E}">
        <p14:creationId xmlns:p14="http://schemas.microsoft.com/office/powerpoint/2010/main" val="1394298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Esa  administrative practices modules</a:t>
            </a:r>
            <a:endParaRPr lang="en-AU" dirty="0">
              <a:latin typeface="+mn-lt"/>
            </a:endParaRPr>
          </a:p>
        </p:txBody>
      </p:sp>
      <p:sp>
        <p:nvSpPr>
          <p:cNvPr id="3" name="Footer Placeholder 2"/>
          <p:cNvSpPr>
            <a:spLocks noGrp="1"/>
          </p:cNvSpPr>
          <p:nvPr>
            <p:ph type="ftr" sz="quarter" idx="11"/>
          </p:nvPr>
        </p:nvSpPr>
        <p:spPr>
          <a:xfrm>
            <a:off x="395536" y="4749626"/>
            <a:ext cx="6840760" cy="273844"/>
          </a:xfrm>
        </p:spPr>
        <p:txBody>
          <a:bodyPr/>
          <a:lstStyle/>
          <a:p>
            <a:r>
              <a:rPr lang="en-AU" dirty="0" smtClean="0"/>
              <a:t>© NSW Department of Education | Leadership &amp; High Performance Directorate | ESA | V9.0 | 2.2(c) Procurement | December 2018</a:t>
            </a:r>
            <a:endParaRPr lang="en-AU" dirty="0"/>
          </a:p>
        </p:txBody>
      </p:sp>
      <p:sp>
        <p:nvSpPr>
          <p:cNvPr id="4" name="Slide Number Placeholder 3"/>
          <p:cNvSpPr>
            <a:spLocks noGrp="1"/>
          </p:cNvSpPr>
          <p:nvPr>
            <p:ph type="sldNum" sz="quarter" idx="12"/>
          </p:nvPr>
        </p:nvSpPr>
        <p:spPr>
          <a:xfrm>
            <a:off x="6326832" y="4749626"/>
            <a:ext cx="2133600" cy="273844"/>
          </a:xfrm>
        </p:spPr>
        <p:txBody>
          <a:bodyPr/>
          <a:lstStyle/>
          <a:p>
            <a:r>
              <a:rPr lang="en-AU" dirty="0"/>
              <a:t>Slide </a:t>
            </a:r>
            <a:fld id="{4A2A1DA9-8CAF-4BCA-B496-545B076AED2D}" type="slidenum">
              <a:rPr lang="en-AU" smtClean="0"/>
              <a:pPr/>
              <a:t>14</a:t>
            </a:fld>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643692853"/>
              </p:ext>
            </p:extLst>
          </p:nvPr>
        </p:nvGraphicFramePr>
        <p:xfrm>
          <a:off x="395535" y="1281430"/>
          <a:ext cx="8280920" cy="280008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370840">
                <a:tc>
                  <a:txBody>
                    <a:bodyPr/>
                    <a:lstStyle/>
                    <a:p>
                      <a:r>
                        <a:rPr lang="en-AU" sz="1200" dirty="0" smtClean="0"/>
                        <a:t>2.1 Applying DoE policies and processes</a:t>
                      </a:r>
                      <a:endParaRPr lang="en-AU" sz="1200" dirty="0"/>
                    </a:p>
                  </a:txBody>
                  <a:tcPr/>
                </a:tc>
                <a:tc>
                  <a:txBody>
                    <a:bodyPr/>
                    <a:lstStyle/>
                    <a:p>
                      <a:r>
                        <a:rPr lang="en-AU" sz="1200" dirty="0" smtClean="0"/>
                        <a:t>2.2 Financial literacy and compliance</a:t>
                      </a:r>
                      <a:endParaRPr lang="en-AU" sz="1200" dirty="0"/>
                    </a:p>
                  </a:txBody>
                  <a:tcPr/>
                </a:tc>
                <a:tc>
                  <a:txBody>
                    <a:bodyPr/>
                    <a:lstStyle/>
                    <a:p>
                      <a:r>
                        <a:rPr lang="en-AU" sz="1200" dirty="0" smtClean="0"/>
                        <a:t>2.3 Achieving</a:t>
                      </a:r>
                      <a:r>
                        <a:rPr lang="en-AU" sz="1200" baseline="0" dirty="0" smtClean="0"/>
                        <a:t> team objectives</a:t>
                      </a:r>
                      <a:endParaRPr lang="en-AU" sz="1200" dirty="0"/>
                    </a:p>
                  </a:txBody>
                  <a:tcPr/>
                </a:tc>
                <a:tc>
                  <a:txBody>
                    <a:bodyPr/>
                    <a:lstStyle/>
                    <a:p>
                      <a:r>
                        <a:rPr lang="en-AU" sz="1200" dirty="0" smtClean="0"/>
                        <a:t>2.4 Supporting change</a:t>
                      </a:r>
                      <a:endParaRPr lang="en-AU" sz="1200" dirty="0"/>
                    </a:p>
                  </a:txBody>
                  <a:tcPr/>
                </a:tc>
                <a:tc>
                  <a:txBody>
                    <a:bodyPr/>
                    <a:lstStyle/>
                    <a:p>
                      <a:r>
                        <a:rPr lang="en-AU" sz="1200" dirty="0" smtClean="0"/>
                        <a:t>2.5 Systems improvement</a:t>
                      </a:r>
                      <a:endParaRPr lang="en-AU" sz="1200" dirty="0"/>
                    </a:p>
                  </a:txBody>
                  <a:tcPr/>
                </a:tc>
                <a:extLst>
                  <a:ext uri="{0D108BD9-81ED-4DB2-BD59-A6C34878D82A}">
                    <a16:rowId xmlns:a16="http://schemas.microsoft.com/office/drawing/2014/main" val="10000"/>
                  </a:ext>
                </a:extLst>
              </a:tr>
              <a:tr h="720000">
                <a:tc>
                  <a:txBody>
                    <a:bodyPr/>
                    <a:lstStyle/>
                    <a:p>
                      <a:r>
                        <a:rPr lang="en-AU" sz="1100" dirty="0" smtClean="0"/>
                        <a:t>Policy and Procedures in Administrative</a:t>
                      </a:r>
                      <a:r>
                        <a:rPr lang="en-AU" sz="1100" baseline="0" dirty="0" smtClean="0"/>
                        <a:t> Practices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School Finance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Team Objectives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Change in the Workplace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Technology</a:t>
                      </a:r>
                      <a:r>
                        <a:rPr lang="en-AU" sz="1100" baseline="0" dirty="0" smtClean="0"/>
                        <a:t> and Systems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20000">
                <a:tc>
                  <a:txBody>
                    <a:bodyPr/>
                    <a:lstStyle/>
                    <a:p>
                      <a:r>
                        <a:rPr lang="en-AU" sz="1100" dirty="0" smtClean="0"/>
                        <a:t>Risk management in the Workplace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Financial Terminology</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endParaRPr lang="en-AU" sz="1100" dirty="0"/>
                    </a:p>
                  </a:txBody>
                  <a:tcPr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noFill/>
                  </a:tcPr>
                </a:tc>
                <a:tc>
                  <a:txBody>
                    <a:bodyPr/>
                    <a:lstStyle/>
                    <a:p>
                      <a:endParaRPr lang="en-AU" sz="1100" dirty="0"/>
                    </a:p>
                  </a:txBody>
                  <a:tcPr anchor="ctr">
                    <a:lnT w="12700" cap="flat" cmpd="sng" algn="ctr">
                      <a:solidFill>
                        <a:schemeClr val="accent5">
                          <a:lumMod val="75000"/>
                        </a:schemeClr>
                      </a:solidFill>
                      <a:prstDash val="solid"/>
                      <a:round/>
                      <a:headEnd type="none" w="med" len="med"/>
                      <a:tailEnd type="none" w="med" len="med"/>
                    </a:lnT>
                    <a:noFill/>
                  </a:tcPr>
                </a:tc>
                <a:tc>
                  <a:txBody>
                    <a:bodyPr/>
                    <a:lstStyle/>
                    <a:p>
                      <a:endParaRPr lang="en-AU" sz="1200" dirty="0"/>
                    </a:p>
                  </a:txBody>
                  <a:tcPr anchor="ctr">
                    <a:lnT w="12700" cap="flat" cmpd="sng" algn="ctr">
                      <a:solidFill>
                        <a:schemeClr val="accent5">
                          <a:lumMod val="75000"/>
                        </a:schemeClr>
                      </a:solidFill>
                      <a:prstDash val="solid"/>
                      <a:round/>
                      <a:headEnd type="none" w="med" len="med"/>
                      <a:tailEnd type="none" w="med" len="med"/>
                    </a:lnT>
                    <a:noFill/>
                  </a:tcPr>
                </a:tc>
                <a:extLst>
                  <a:ext uri="{0D108BD9-81ED-4DB2-BD59-A6C34878D82A}">
                    <a16:rowId xmlns:a16="http://schemas.microsoft.com/office/drawing/2014/main" val="10002"/>
                  </a:ext>
                </a:extLst>
              </a:tr>
              <a:tr h="720000">
                <a:tc>
                  <a:txBody>
                    <a:bodyPr/>
                    <a:lstStyle/>
                    <a:p>
                      <a:endParaRPr lang="en-AU" sz="1200" dirty="0"/>
                    </a:p>
                  </a:txBody>
                  <a:tcPr anchor="ctr">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noFill/>
                  </a:tcPr>
                </a:tc>
                <a:tc>
                  <a:txBody>
                    <a:bodyPr/>
                    <a:lstStyle/>
                    <a:p>
                      <a:r>
                        <a:rPr lang="en-AU" sz="1100" dirty="0" smtClean="0"/>
                        <a:t>Procurement</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endParaRPr lang="en-AU" sz="1100" dirty="0"/>
                    </a:p>
                  </a:txBody>
                  <a:tcPr anchor="ctr">
                    <a:lnL w="12700" cap="flat" cmpd="sng" algn="ctr">
                      <a:solidFill>
                        <a:schemeClr val="accent5">
                          <a:lumMod val="75000"/>
                        </a:schemeClr>
                      </a:solidFill>
                      <a:prstDash val="solid"/>
                      <a:round/>
                      <a:headEnd type="none" w="med" len="med"/>
                      <a:tailEnd type="none" w="med" len="med"/>
                    </a:lnL>
                    <a:noFill/>
                  </a:tcPr>
                </a:tc>
                <a:tc>
                  <a:txBody>
                    <a:bodyPr/>
                    <a:lstStyle/>
                    <a:p>
                      <a:endParaRPr lang="en-AU" sz="1100" dirty="0"/>
                    </a:p>
                  </a:txBody>
                  <a:tcPr anchor="ctr">
                    <a:noFill/>
                  </a:tcPr>
                </a:tc>
                <a:tc>
                  <a:txBody>
                    <a:bodyPr/>
                    <a:lstStyle/>
                    <a:p>
                      <a:endParaRPr lang="en-AU" sz="1200" dirty="0"/>
                    </a:p>
                  </a:txBody>
                  <a:tcPr anchor="ctr">
                    <a:noFill/>
                  </a:tcPr>
                </a:tc>
                <a:extLst>
                  <a:ext uri="{0D108BD9-81ED-4DB2-BD59-A6C34878D82A}">
                    <a16:rowId xmlns:a16="http://schemas.microsoft.com/office/drawing/2014/main" val="10003"/>
                  </a:ext>
                </a:extLst>
              </a:tr>
            </a:tbl>
          </a:graphicData>
        </a:graphic>
      </p:graphicFrame>
      <p:sp>
        <p:nvSpPr>
          <p:cNvPr id="8" name="Rectangle 7"/>
          <p:cNvSpPr/>
          <p:nvPr/>
        </p:nvSpPr>
        <p:spPr>
          <a:xfrm>
            <a:off x="395535" y="4277068"/>
            <a:ext cx="7128792" cy="276999"/>
          </a:xfrm>
          <a:prstGeom prst="rect">
            <a:avLst/>
          </a:prstGeom>
        </p:spPr>
        <p:txBody>
          <a:bodyPr wrap="square">
            <a:spAutoFit/>
          </a:bodyPr>
          <a:lstStyle/>
          <a:p>
            <a:r>
              <a:rPr lang="en-AU" sz="1200" dirty="0" smtClean="0">
                <a:hlinkClick r:id="rId3"/>
              </a:rPr>
              <a:t>Click here to go to the Professional Learning </a:t>
            </a:r>
            <a:r>
              <a:rPr lang="en-AU" sz="1200" dirty="0">
                <a:hlinkClick r:id="rId3"/>
              </a:rPr>
              <a:t>for </a:t>
            </a:r>
            <a:r>
              <a:rPr lang="en-AU" sz="1200" dirty="0" smtClean="0">
                <a:hlinkClick r:id="rId3"/>
              </a:rPr>
              <a:t>School Administrative and </a:t>
            </a:r>
            <a:r>
              <a:rPr lang="en-AU" sz="1200" dirty="0">
                <a:hlinkClick r:id="rId3"/>
              </a:rPr>
              <a:t>Support </a:t>
            </a:r>
            <a:r>
              <a:rPr lang="en-AU" sz="1200" dirty="0" smtClean="0">
                <a:hlinkClick r:id="rId3"/>
              </a:rPr>
              <a:t>Staff intranet page</a:t>
            </a:r>
            <a:endParaRPr lang="en-AU" sz="1200" dirty="0"/>
          </a:p>
        </p:txBody>
      </p:sp>
    </p:spTree>
    <p:extLst>
      <p:ext uri="{BB962C8B-B14F-4D97-AF65-F5344CB8AC3E}">
        <p14:creationId xmlns:p14="http://schemas.microsoft.com/office/powerpoint/2010/main" val="1286133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lvl="2" indent="0">
              <a:buNone/>
            </a:pPr>
            <a:r>
              <a:rPr lang="en-AU" sz="1800" dirty="0"/>
              <a:t>SAS staff Reference Group (SRG)</a:t>
            </a:r>
          </a:p>
          <a:p>
            <a:pPr marL="0" lvl="2" indent="0">
              <a:buNone/>
            </a:pPr>
            <a:r>
              <a:rPr lang="en-AU" sz="1800" dirty="0"/>
              <a:t>Professional learning </a:t>
            </a:r>
            <a:r>
              <a:rPr lang="en-AU" sz="1800" dirty="0" smtClean="0"/>
              <a:t>calendar</a:t>
            </a:r>
          </a:p>
          <a:p>
            <a:pPr marL="0" lvl="2" indent="0">
              <a:buNone/>
            </a:pPr>
            <a:endParaRPr lang="en-AU" sz="1800" dirty="0"/>
          </a:p>
          <a:p>
            <a:pPr marL="0" lvl="2" indent="0">
              <a:buNone/>
            </a:pPr>
            <a:endParaRPr lang="en-AU" sz="1800" dirty="0" smtClean="0"/>
          </a:p>
          <a:p>
            <a:pPr marL="0" lvl="2" indent="0">
              <a:buNone/>
            </a:pPr>
            <a:r>
              <a:rPr lang="en-AU" sz="1800" dirty="0">
                <a:latin typeface="Arial" panose="020B0604020202020204" pitchFamily="34" charset="0"/>
                <a:cs typeface="Arial" panose="020B0604020202020204" pitchFamily="34" charset="0"/>
              </a:rPr>
              <a:t>Thank you for your participation</a:t>
            </a:r>
          </a:p>
          <a:p>
            <a:pPr marL="0" lvl="2" indent="0">
              <a:buNone/>
            </a:pPr>
            <a:endParaRPr lang="en-AU" sz="1800" dirty="0"/>
          </a:p>
        </p:txBody>
      </p:sp>
      <p:pic>
        <p:nvPicPr>
          <p:cNvPr id="11" name="Content Placeholder 10" title="Professional learning calendar screensho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86288" y="1438580"/>
            <a:ext cx="4100512" cy="2888640"/>
          </a:xfrm>
        </p:spPr>
      </p:pic>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15</a:t>
            </a:fld>
            <a:endParaRPr lang="en-AU" dirty="0"/>
          </a:p>
        </p:txBody>
      </p:sp>
      <p:sp>
        <p:nvSpPr>
          <p:cNvPr id="10" name="Title 9"/>
          <p:cNvSpPr>
            <a:spLocks noGrp="1"/>
          </p:cNvSpPr>
          <p:nvPr>
            <p:ph type="title"/>
          </p:nvPr>
        </p:nvSpPr>
        <p:spPr/>
        <p:txBody>
          <a:bodyPr/>
          <a:lstStyle/>
          <a:p>
            <a:r>
              <a:rPr lang="en-AU" dirty="0"/>
              <a:t>Professional development</a:t>
            </a:r>
            <a:endParaRPr lang="en-US" dirty="0"/>
          </a:p>
        </p:txBody>
      </p:sp>
      <p:sp>
        <p:nvSpPr>
          <p:cNvPr id="9" name="Rectangle 8"/>
          <p:cNvSpPr/>
          <p:nvPr/>
        </p:nvSpPr>
        <p:spPr>
          <a:xfrm>
            <a:off x="179512" y="4350280"/>
            <a:ext cx="5089442" cy="276999"/>
          </a:xfrm>
          <a:prstGeom prst="rect">
            <a:avLst/>
          </a:prstGeom>
        </p:spPr>
        <p:txBody>
          <a:bodyPr wrap="square">
            <a:spAutoFit/>
          </a:bodyPr>
          <a:lstStyle/>
          <a:p>
            <a:pPr algn="ctr"/>
            <a:r>
              <a:rPr lang="en-AU" sz="1200" dirty="0" smtClean="0">
                <a:hlinkClick r:id="rId4"/>
              </a:rPr>
              <a:t>Click here to go to the professional learning </a:t>
            </a:r>
            <a:r>
              <a:rPr lang="en-AU" sz="1200" dirty="0">
                <a:hlinkClick r:id="rId4"/>
              </a:rPr>
              <a:t>calendars </a:t>
            </a:r>
            <a:r>
              <a:rPr lang="en-AU" sz="1200" dirty="0" smtClean="0">
                <a:hlinkClick r:id="rId4"/>
              </a:rPr>
              <a:t>for SAS staff. </a:t>
            </a:r>
            <a:endParaRPr lang="en-AU" sz="1200" dirty="0"/>
          </a:p>
        </p:txBody>
      </p:sp>
    </p:spTree>
    <p:extLst>
      <p:ext uri="{BB962C8B-B14F-4D97-AF65-F5344CB8AC3E}">
        <p14:creationId xmlns:p14="http://schemas.microsoft.com/office/powerpoint/2010/main" val="774592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Structure of the module</a:t>
            </a:r>
            <a:endParaRPr lang="en-US" dirty="0"/>
          </a:p>
        </p:txBody>
      </p:sp>
      <p:sp>
        <p:nvSpPr>
          <p:cNvPr id="3" name="Content Placeholder 2"/>
          <p:cNvSpPr>
            <a:spLocks noGrp="1"/>
          </p:cNvSpPr>
          <p:nvPr>
            <p:ph idx="1"/>
          </p:nvPr>
        </p:nvSpPr>
        <p:spPr/>
        <p:txBody>
          <a:bodyPr/>
          <a:lstStyle/>
          <a:p>
            <a:r>
              <a:rPr lang="en-AU" sz="2400" dirty="0"/>
              <a:t>Purpose</a:t>
            </a:r>
          </a:p>
          <a:p>
            <a:r>
              <a:rPr lang="en-US" sz="1800" b="0" dirty="0"/>
              <a:t>This module is one of a series of modules which have been developed to support the implementation of the Excellence in School Administration Framework</a:t>
            </a:r>
            <a:endParaRPr lang="en-AU" sz="1800" b="0" dirty="0"/>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2</a:t>
            </a:fld>
            <a:endParaRPr lang="en-AU" dirty="0"/>
          </a:p>
        </p:txBody>
      </p:sp>
      <p:sp>
        <p:nvSpPr>
          <p:cNvPr id="10" name="Content Placeholder 6"/>
          <p:cNvSpPr>
            <a:spLocks noGrp="1"/>
          </p:cNvSpPr>
          <p:nvPr>
            <p:ph idx="13"/>
          </p:nvPr>
        </p:nvSpPr>
        <p:spPr>
          <a:xfrm>
            <a:off x="395536" y="1200150"/>
            <a:ext cx="5616624" cy="3531839"/>
          </a:xfrm>
        </p:spPr>
        <p:txBody>
          <a:bodyPr>
            <a:normAutofit fontScale="92500" lnSpcReduction="20000"/>
          </a:bodyPr>
          <a:lstStyle/>
          <a:p>
            <a:pPr marL="116414">
              <a:spcBef>
                <a:spcPts val="0"/>
              </a:spcBef>
              <a:spcAft>
                <a:spcPts val="800"/>
              </a:spcAft>
            </a:pPr>
            <a:r>
              <a:rPr lang="en-AU" b="1" dirty="0">
                <a:latin typeface="Arial" panose="020B0604020202020204" pitchFamily="34" charset="0"/>
                <a:cs typeface="Arial" panose="020B0604020202020204" pitchFamily="34" charset="0"/>
              </a:rPr>
              <a:t>Purpose - </a:t>
            </a:r>
            <a:r>
              <a:rPr lang="en-US" dirty="0">
                <a:latin typeface="Arial" panose="020B0604020202020204" pitchFamily="34" charset="0"/>
                <a:cs typeface="Arial" panose="020B0604020202020204" pitchFamily="34" charset="0"/>
              </a:rPr>
              <a:t>This module is one of a series of e-learning modules which have been developed to support the implementation of the Excellence in School </a:t>
            </a:r>
            <a:r>
              <a:rPr lang="en-US" dirty="0" smtClean="0">
                <a:latin typeface="Arial" panose="020B0604020202020204" pitchFamily="34" charset="0"/>
                <a:cs typeface="Arial" panose="020B0604020202020204" pitchFamily="34" charset="0"/>
              </a:rPr>
              <a:t>Administration (ESA) </a:t>
            </a:r>
            <a:r>
              <a:rPr lang="en-US" dirty="0">
                <a:latin typeface="Arial" panose="020B0604020202020204" pitchFamily="34" charset="0"/>
                <a:cs typeface="Arial" panose="020B0604020202020204" pitchFamily="34" charset="0"/>
              </a:rPr>
              <a:t>Framework.</a:t>
            </a:r>
            <a:endParaRPr lang="en-AU" dirty="0">
              <a:latin typeface="Arial" panose="020B0604020202020204" pitchFamily="34" charset="0"/>
              <a:cs typeface="Arial" panose="020B0604020202020204" pitchFamily="34" charset="0"/>
            </a:endParaRPr>
          </a:p>
          <a:p>
            <a:pPr marL="116414">
              <a:spcBef>
                <a:spcPts val="0"/>
              </a:spcBef>
              <a:spcAft>
                <a:spcPts val="800"/>
              </a:spcAft>
            </a:pPr>
            <a:r>
              <a:rPr lang="en-AU" b="1" dirty="0">
                <a:latin typeface="Arial" panose="020B0604020202020204" pitchFamily="34" charset="0"/>
                <a:cs typeface="Arial" panose="020B0604020202020204" pitchFamily="34" charset="0"/>
              </a:rPr>
              <a:t>Audience - </a:t>
            </a:r>
            <a:r>
              <a:rPr lang="en-US" dirty="0">
                <a:latin typeface="Arial" panose="020B0604020202020204" pitchFamily="34" charset="0"/>
                <a:cs typeface="Arial" panose="020B0604020202020204" pitchFamily="34" charset="0"/>
              </a:rPr>
              <a:t>Key audience is the front office administration staff,  however it is a useful resource for all non-teaching staff in schools.</a:t>
            </a:r>
            <a:endParaRPr lang="en-AU" dirty="0">
              <a:latin typeface="Arial" panose="020B0604020202020204" pitchFamily="34" charset="0"/>
              <a:cs typeface="Arial" panose="020B0604020202020204" pitchFamily="34" charset="0"/>
            </a:endParaRPr>
          </a:p>
          <a:p>
            <a:pPr marL="116414"/>
            <a:r>
              <a:rPr lang="en-AU" b="1" dirty="0">
                <a:latin typeface="Arial" panose="020B0604020202020204" pitchFamily="34" charset="0"/>
                <a:cs typeface="Arial" panose="020B0604020202020204" pitchFamily="34" charset="0"/>
              </a:rPr>
              <a:t>Delivery - </a:t>
            </a:r>
            <a:r>
              <a:rPr lang="en-US" dirty="0"/>
              <a:t>This module can be completed in the following manner:</a:t>
            </a:r>
            <a:endParaRPr lang="en-AU" dirty="0"/>
          </a:p>
          <a:p>
            <a:pPr marL="287864" indent="-171450">
              <a:buFont typeface="Arial" panose="020B0604020202020204" pitchFamily="34" charset="0"/>
              <a:buChar char="•"/>
            </a:pPr>
            <a:r>
              <a:rPr lang="en-US" b="1" dirty="0"/>
              <a:t>Presentation style </a:t>
            </a:r>
            <a:r>
              <a:rPr lang="en-US" dirty="0"/>
              <a:t>– facilitator follows notes/slides and works through activities in a group setting</a:t>
            </a:r>
            <a:endParaRPr lang="en-AU" dirty="0"/>
          </a:p>
          <a:p>
            <a:pPr marL="287864" indent="-171450">
              <a:buFont typeface="Arial" panose="020B0604020202020204" pitchFamily="34" charset="0"/>
              <a:buChar char="•"/>
            </a:pPr>
            <a:r>
              <a:rPr lang="en-US" b="1" dirty="0"/>
              <a:t>Independently</a:t>
            </a:r>
            <a:r>
              <a:rPr lang="en-US" dirty="0"/>
              <a:t> – individual follows slides, notes and works through learning tasks and activities</a:t>
            </a:r>
            <a:endParaRPr lang="en-AU" dirty="0"/>
          </a:p>
          <a:p>
            <a:pPr marL="116414"/>
            <a:r>
              <a:rPr lang="en-US" dirty="0" smtClean="0"/>
              <a:t>To </a:t>
            </a:r>
            <a:r>
              <a:rPr lang="en-US" dirty="0"/>
              <a:t>ensure the delivery meets the needs of your audience </a:t>
            </a:r>
            <a:r>
              <a:rPr lang="en-US" dirty="0" smtClean="0"/>
              <a:t>the presenter </a:t>
            </a:r>
            <a:r>
              <a:rPr lang="en-US" dirty="0"/>
              <a:t>should consider the following:</a:t>
            </a:r>
            <a:endParaRPr lang="en-AU" dirty="0"/>
          </a:p>
          <a:p>
            <a:pPr marL="287864" indent="-171450">
              <a:buFont typeface="Arial" panose="020B0604020202020204" pitchFamily="34" charset="0"/>
              <a:buChar char="•"/>
            </a:pPr>
            <a:r>
              <a:rPr lang="en-AU" b="1" dirty="0"/>
              <a:t>For internal presentations (to own staff)</a:t>
            </a:r>
            <a:r>
              <a:rPr lang="en-AU" dirty="0"/>
              <a:t> prior to presenting the session assess your knowledge of each participant’s experience in this topic, adjust notes and resources where necessary</a:t>
            </a:r>
          </a:p>
          <a:p>
            <a:pPr marL="287864" indent="-171450">
              <a:buFont typeface="Arial" panose="020B0604020202020204" pitchFamily="34" charset="0"/>
              <a:buChar char="•"/>
            </a:pPr>
            <a:r>
              <a:rPr lang="en-AU" b="1" dirty="0"/>
              <a:t>For external presentations</a:t>
            </a:r>
            <a:r>
              <a:rPr lang="en-AU" dirty="0"/>
              <a:t> at the commencement of the session ask participants to introduce themselves and briefly explain their reasons for attending, adjust notes and resources where necessary</a:t>
            </a:r>
          </a:p>
        </p:txBody>
      </p:sp>
    </p:spTree>
    <p:extLst>
      <p:ext uri="{BB962C8B-B14F-4D97-AF65-F5344CB8AC3E}">
        <p14:creationId xmlns:p14="http://schemas.microsoft.com/office/powerpoint/2010/main" val="1535262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AB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77987"/>
            <a:ext cx="8280920" cy="709587"/>
          </a:xfrm>
        </p:spPr>
        <p:txBody>
          <a:bodyPr/>
          <a:lstStyle/>
          <a:p>
            <a:r>
              <a:rPr lang="en-AU" sz="2300" dirty="0">
                <a:solidFill>
                  <a:schemeClr val="bg1"/>
                </a:solidFill>
              </a:rPr>
              <a:t>Outcome of the </a:t>
            </a:r>
            <a:r>
              <a:rPr lang="en-AU" sz="2300" dirty="0" smtClean="0">
                <a:solidFill>
                  <a:schemeClr val="bg1"/>
                </a:solidFill>
              </a:rPr>
              <a:t>Module – Procurement</a:t>
            </a:r>
            <a:endParaRPr lang="en-US" sz="2300" dirty="0">
              <a:solidFill>
                <a:schemeClr val="bg1"/>
              </a:solidFill>
            </a:endParaRPr>
          </a:p>
        </p:txBody>
      </p:sp>
      <p:sp>
        <p:nvSpPr>
          <p:cNvPr id="3" name="Content Placeholder 2"/>
          <p:cNvSpPr>
            <a:spLocks noGrp="1"/>
          </p:cNvSpPr>
          <p:nvPr>
            <p:ph sz="half" idx="2"/>
          </p:nvPr>
        </p:nvSpPr>
        <p:spPr/>
        <p:txBody>
          <a:bodyPr/>
          <a:lstStyle/>
          <a:p>
            <a:pPr indent="1588"/>
            <a:r>
              <a:rPr lang="en-AU" dirty="0">
                <a:solidFill>
                  <a:schemeClr val="bg1"/>
                </a:solidFill>
              </a:rPr>
              <a:t>At the completion of this </a:t>
            </a:r>
            <a:r>
              <a:rPr lang="en-AU" dirty="0" smtClean="0">
                <a:solidFill>
                  <a:schemeClr val="bg1"/>
                </a:solidFill>
              </a:rPr>
              <a:t>module participants </a:t>
            </a:r>
            <a:r>
              <a:rPr lang="en-AU" dirty="0">
                <a:solidFill>
                  <a:schemeClr val="bg1"/>
                </a:solidFill>
              </a:rPr>
              <a:t>should be able to:</a:t>
            </a:r>
          </a:p>
        </p:txBody>
      </p:sp>
      <p:sp>
        <p:nvSpPr>
          <p:cNvPr id="5" name="Footer Placeholder 4"/>
          <p:cNvSpPr>
            <a:spLocks noGrp="1"/>
          </p:cNvSpPr>
          <p:nvPr>
            <p:ph type="ftr" sz="quarter" idx="11"/>
          </p:nvPr>
        </p:nvSpPr>
        <p:spPr/>
        <p:txBody>
          <a:bodyPr/>
          <a:lstStyle/>
          <a:p>
            <a:r>
              <a:rPr lang="en-AU" dirty="0" smtClean="0">
                <a:solidFill>
                  <a:schemeClr val="bg1"/>
                </a:solidFill>
              </a:rPr>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solidFill>
                  <a:schemeClr val="bg1"/>
                </a:solidFill>
              </a:rPr>
              <a:t>Slide </a:t>
            </a:r>
            <a:fld id="{4A2A1DA9-8CAF-4BCA-B496-545B076AED2D}" type="slidenum">
              <a:rPr lang="en-AU" smtClean="0">
                <a:solidFill>
                  <a:schemeClr val="bg1"/>
                </a:solidFill>
              </a:rPr>
              <a:pPr/>
              <a:t>3</a:t>
            </a:fld>
            <a:endParaRPr lang="en-AU" dirty="0">
              <a:solidFill>
                <a:schemeClr val="bg1"/>
              </a:solidFill>
            </a:endParaRPr>
          </a:p>
        </p:txBody>
      </p:sp>
      <p:sp>
        <p:nvSpPr>
          <p:cNvPr id="11" name="Content Placeholder 10"/>
          <p:cNvSpPr>
            <a:spLocks noGrp="1"/>
          </p:cNvSpPr>
          <p:nvPr>
            <p:ph sz="quarter" idx="17"/>
          </p:nvPr>
        </p:nvSpPr>
        <p:spPr>
          <a:xfrm>
            <a:off x="4283968" y="2067694"/>
            <a:ext cx="4103688" cy="2088232"/>
          </a:xfrm>
        </p:spPr>
        <p:txBody>
          <a:bodyPr>
            <a:noAutofit/>
          </a:bodyPr>
          <a:lstStyle/>
          <a:p>
            <a:pPr marL="285750" indent="-285750">
              <a:buFont typeface="Arial" panose="020B0604020202020204" pitchFamily="34" charset="0"/>
              <a:buChar char="•"/>
            </a:pPr>
            <a:r>
              <a:rPr lang="en-AU" dirty="0" smtClean="0"/>
              <a:t>understand financial terms</a:t>
            </a:r>
          </a:p>
          <a:p>
            <a:pPr marL="285750" indent="-285750">
              <a:buFont typeface="Arial" panose="020B0604020202020204" pitchFamily="34" charset="0"/>
              <a:buChar char="•"/>
            </a:pPr>
            <a:r>
              <a:rPr lang="en-AU" dirty="0"/>
              <a:t>u</a:t>
            </a:r>
            <a:r>
              <a:rPr lang="en-AU" dirty="0" smtClean="0"/>
              <a:t>nderstand compliance obligations related to resources and recording transactions.</a:t>
            </a:r>
            <a:endParaRPr lang="en-AU" dirty="0"/>
          </a:p>
        </p:txBody>
      </p:sp>
      <p:pic>
        <p:nvPicPr>
          <p:cNvPr id="15" name="session.png" descr="Triangle pointing towards text"/>
          <p:cNvPicPr>
            <a:picLocks noGrp="1" noChangeAspect="1"/>
          </p:cNvPicPr>
          <p:nvPr>
            <p:ph type="pic" sz="quarter" idx="16"/>
          </p:nvPr>
        </p:nvPicPr>
        <p:blipFill>
          <a:blip r:embed="rId3">
            <a:extLst/>
          </a:blip>
          <a:stretch>
            <a:fillRect/>
          </a:stretch>
        </p:blipFill>
        <p:spPr>
          <a:xfrm>
            <a:off x="363599" y="1407600"/>
            <a:ext cx="2494800" cy="2773375"/>
          </a:xfrm>
          <a:prstGeom prst="rect">
            <a:avLst/>
          </a:prstGeom>
          <a:ln w="12700">
            <a:miter lim="400000"/>
          </a:ln>
        </p:spPr>
      </p:pic>
    </p:spTree>
    <p:extLst>
      <p:ext uri="{BB962C8B-B14F-4D97-AF65-F5344CB8AC3E}">
        <p14:creationId xmlns:p14="http://schemas.microsoft.com/office/powerpoint/2010/main" val="183116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AU" dirty="0"/>
              <a:t/>
            </a:r>
            <a:br>
              <a:rPr lang="en-AU" dirty="0"/>
            </a:br>
            <a:r>
              <a:rPr lang="en-AU" dirty="0" smtClean="0"/>
              <a:t>Procurement</a:t>
            </a:r>
            <a:endParaRPr lang="en-US" sz="2000" dirty="0"/>
          </a:p>
        </p:txBody>
      </p:sp>
      <p:sp>
        <p:nvSpPr>
          <p:cNvPr id="3" name="Content Placeholder 2"/>
          <p:cNvSpPr>
            <a:spLocks noGrp="1"/>
          </p:cNvSpPr>
          <p:nvPr>
            <p:ph idx="1"/>
          </p:nvPr>
        </p:nvSpPr>
        <p:spPr>
          <a:xfrm>
            <a:off x="395536" y="1082056"/>
            <a:ext cx="8280920" cy="3667570"/>
          </a:xfrm>
        </p:spPr>
        <p:txBody>
          <a:bodyPr>
            <a:noAutofit/>
          </a:bodyPr>
          <a:lstStyle/>
          <a:p>
            <a:r>
              <a:rPr lang="en-AU" sz="1600" dirty="0" smtClean="0"/>
              <a:t>Simple </a:t>
            </a:r>
            <a:r>
              <a:rPr lang="en-AU" sz="1600" dirty="0"/>
              <a:t>procurement </a:t>
            </a:r>
            <a:r>
              <a:rPr lang="en-AU" sz="1600" dirty="0" smtClean="0"/>
              <a:t>guide</a:t>
            </a:r>
          </a:p>
          <a:p>
            <a:endParaRPr lang="en-AU" sz="1600" dirty="0" smtClean="0"/>
          </a:p>
          <a:p>
            <a:endParaRPr lang="en-AU" sz="600" dirty="0" smtClean="0"/>
          </a:p>
          <a:p>
            <a:pPr marL="523875" lvl="2" indent="-342900">
              <a:spcBef>
                <a:spcPts val="0"/>
              </a:spcBef>
              <a:buFont typeface="+mj-lt"/>
              <a:buAutoNum type="arabicPeriod"/>
            </a:pPr>
            <a:r>
              <a:rPr lang="en-AU" sz="1600" dirty="0" smtClean="0"/>
              <a:t>confirm </a:t>
            </a:r>
            <a:r>
              <a:rPr lang="en-AU" sz="1600" dirty="0"/>
              <a:t>funding</a:t>
            </a:r>
          </a:p>
          <a:p>
            <a:pPr marL="523875" lvl="2" indent="-342900">
              <a:spcBef>
                <a:spcPts val="0"/>
              </a:spcBef>
              <a:buFont typeface="+mj-lt"/>
              <a:buAutoNum type="arabicPeriod"/>
            </a:pPr>
            <a:r>
              <a:rPr lang="en-AU" sz="1600" dirty="0"/>
              <a:t>check for an existing contract or scheme</a:t>
            </a:r>
          </a:p>
          <a:p>
            <a:pPr marL="523875" lvl="2" indent="-342900">
              <a:spcBef>
                <a:spcPts val="0"/>
              </a:spcBef>
              <a:buFont typeface="+mj-lt"/>
              <a:buAutoNum type="arabicPeriod"/>
            </a:pPr>
            <a:r>
              <a:rPr lang="en-AU" sz="1600" dirty="0"/>
              <a:t>identify vendors/suppliers   </a:t>
            </a:r>
          </a:p>
          <a:p>
            <a:pPr marL="523875" lvl="2" indent="-342900">
              <a:spcBef>
                <a:spcPts val="0"/>
              </a:spcBef>
              <a:buFont typeface="+mj-lt"/>
              <a:buAutoNum type="arabicPeriod"/>
            </a:pPr>
            <a:r>
              <a:rPr lang="en-AU" sz="1600" dirty="0" smtClean="0"/>
              <a:t>confirm procurement </a:t>
            </a:r>
            <a:r>
              <a:rPr lang="en-AU" sz="1600" dirty="0"/>
              <a:t>delegation </a:t>
            </a:r>
          </a:p>
          <a:p>
            <a:pPr marL="523875" lvl="2" indent="-342900">
              <a:spcBef>
                <a:spcPts val="0"/>
              </a:spcBef>
              <a:buFont typeface="+mj-lt"/>
              <a:buAutoNum type="arabicPeriod"/>
            </a:pPr>
            <a:r>
              <a:rPr lang="en-AU" sz="1600" dirty="0" smtClean="0"/>
              <a:t>raise purchase </a:t>
            </a:r>
            <a:r>
              <a:rPr lang="en-AU" sz="1600" dirty="0"/>
              <a:t>order</a:t>
            </a:r>
          </a:p>
          <a:p>
            <a:pPr marL="523875" lvl="2" indent="-342900">
              <a:spcBef>
                <a:spcPts val="0"/>
              </a:spcBef>
              <a:buFont typeface="+mj-lt"/>
              <a:buAutoNum type="arabicPeriod"/>
            </a:pPr>
            <a:r>
              <a:rPr lang="en-AU" sz="1600" dirty="0"/>
              <a:t>manage goods &amp; services on </a:t>
            </a:r>
            <a:r>
              <a:rPr lang="en-AU" sz="1600" dirty="0" smtClean="0"/>
              <a:t>arrival</a:t>
            </a:r>
          </a:p>
          <a:p>
            <a:pPr marL="466725" lvl="2" indent="-285750">
              <a:spcBef>
                <a:spcPts val="0"/>
              </a:spcBef>
              <a:buFont typeface="Arial" panose="020B0604020202020204" pitchFamily="34" charset="0"/>
              <a:buChar char="•"/>
            </a:pPr>
            <a:endParaRPr lang="en-AU" sz="1600" dirty="0"/>
          </a:p>
          <a:p>
            <a:pPr marL="466725" lvl="2" indent="-285750">
              <a:spcBef>
                <a:spcPts val="0"/>
              </a:spcBef>
              <a:buFont typeface="Arial" panose="020B0604020202020204" pitchFamily="34" charset="0"/>
              <a:buChar char="•"/>
            </a:pPr>
            <a:endParaRPr lang="en-AU" sz="1600" dirty="0"/>
          </a:p>
          <a:p>
            <a:r>
              <a:rPr lang="en-AU" sz="1600" u="sng" dirty="0" smtClean="0">
                <a:hlinkClick r:id="rId3"/>
              </a:rPr>
              <a:t>Click here to go to the Procurement intranet page</a:t>
            </a:r>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4</a:t>
            </a:fld>
            <a:endParaRPr lang="en-AU"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3236"/>
          <a:stretch/>
        </p:blipFill>
        <p:spPr>
          <a:xfrm rot="20787218">
            <a:off x="5312862" y="1213426"/>
            <a:ext cx="2607026" cy="3004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90230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2" y="346547"/>
            <a:ext cx="8280920" cy="1073075"/>
          </a:xfrm>
        </p:spPr>
        <p:txBody>
          <a:bodyPr/>
          <a:lstStyle/>
          <a:p>
            <a:r>
              <a:rPr lang="en-AU" b="1" dirty="0" smtClean="0"/>
              <a:t/>
            </a:r>
            <a:br>
              <a:rPr lang="en-AU" b="1" dirty="0" smtClean="0"/>
            </a:br>
            <a:r>
              <a:rPr lang="en-AU" dirty="0" smtClean="0"/>
              <a:t>e-learning module</a:t>
            </a:r>
            <a:r>
              <a:rPr lang="en-AU" dirty="0"/>
              <a:t/>
            </a:r>
            <a:br>
              <a:rPr lang="en-AU" dirty="0"/>
            </a:br>
            <a:endParaRPr lang="en-AU" dirty="0"/>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a:xfrm>
            <a:off x="7812360" y="4659982"/>
            <a:ext cx="1053480" cy="273844"/>
          </a:xfrm>
        </p:spPr>
        <p:txBody>
          <a:bodyPr/>
          <a:lstStyle/>
          <a:p>
            <a:r>
              <a:rPr lang="en-AU" dirty="0"/>
              <a:t>Slide </a:t>
            </a:r>
            <a:fld id="{4A2A1DA9-8CAF-4BCA-B496-545B076AED2D}" type="slidenum">
              <a:rPr lang="en-AU" smtClean="0"/>
              <a:pPr/>
              <a:t>5</a:t>
            </a:fld>
            <a:endParaRPr lang="en-AU" dirty="0"/>
          </a:p>
        </p:txBody>
      </p:sp>
      <p:sp>
        <p:nvSpPr>
          <p:cNvPr id="8" name="TextBox 7"/>
          <p:cNvSpPr txBox="1"/>
          <p:nvPr/>
        </p:nvSpPr>
        <p:spPr>
          <a:xfrm>
            <a:off x="5427336" y="1174144"/>
            <a:ext cx="3321127" cy="1631216"/>
          </a:xfrm>
          <a:prstGeom prst="rect">
            <a:avLst/>
          </a:prstGeom>
          <a:noFill/>
        </p:spPr>
        <p:txBody>
          <a:bodyPr wrap="square" rtlCol="0">
            <a:spAutoFit/>
          </a:bodyPr>
          <a:lstStyle/>
          <a:p>
            <a:pPr algn="ctr"/>
            <a:r>
              <a:rPr lang="en-AU" sz="2000" dirty="0">
                <a:solidFill>
                  <a:schemeClr val="tx2"/>
                </a:solidFill>
              </a:rPr>
              <a:t>An easy-to-follow </a:t>
            </a:r>
            <a:endParaRPr lang="en-AU" sz="2000" dirty="0" smtClean="0">
              <a:solidFill>
                <a:schemeClr val="tx2"/>
              </a:solidFill>
            </a:endParaRPr>
          </a:p>
          <a:p>
            <a:pPr algn="ctr"/>
            <a:r>
              <a:rPr lang="en-AU" sz="2000" dirty="0" smtClean="0">
                <a:solidFill>
                  <a:schemeClr val="tx2"/>
                </a:solidFill>
              </a:rPr>
              <a:t>e-learning </a:t>
            </a:r>
            <a:r>
              <a:rPr lang="en-AU" sz="2000" dirty="0">
                <a:solidFill>
                  <a:schemeClr val="tx2"/>
                </a:solidFill>
              </a:rPr>
              <a:t>module providing a guide for small amount purchases up to the value of $150,000</a:t>
            </a:r>
            <a:r>
              <a:rPr lang="en-AU" sz="2000" dirty="0" smtClean="0">
                <a:solidFill>
                  <a:schemeClr val="tx2"/>
                </a:solidFill>
              </a:rPr>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230780"/>
            <a:ext cx="4176465" cy="2764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3954" y="4172395"/>
            <a:ext cx="9145015" cy="400110"/>
          </a:xfrm>
          <a:prstGeom prst="rect">
            <a:avLst/>
          </a:prstGeom>
          <a:noFill/>
        </p:spPr>
        <p:txBody>
          <a:bodyPr wrap="square" rtlCol="0">
            <a:spAutoFit/>
          </a:bodyPr>
          <a:lstStyle/>
          <a:p>
            <a:pPr algn="ctr"/>
            <a:r>
              <a:rPr lang="en-AU" sz="2000" dirty="0" smtClean="0">
                <a:solidFill>
                  <a:schemeClr val="tx2"/>
                </a:solidFill>
                <a:hlinkClick r:id="rId4"/>
              </a:rPr>
              <a:t>Click here to go to the Low to medium spend buying program intranet page</a:t>
            </a:r>
            <a:endParaRPr lang="en-AU" sz="2000" dirty="0" smtClean="0">
              <a:solidFill>
                <a:schemeClr val="tx2"/>
              </a:solidFill>
            </a:endParaRPr>
          </a:p>
        </p:txBody>
      </p:sp>
    </p:spTree>
    <p:extLst>
      <p:ext uri="{BB962C8B-B14F-4D97-AF65-F5344CB8AC3E}">
        <p14:creationId xmlns:p14="http://schemas.microsoft.com/office/powerpoint/2010/main" val="153867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assets</a:t>
            </a:r>
            <a:endParaRPr lang="en-AU" dirty="0"/>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6</a:t>
            </a:fld>
            <a:endParaRPr lang="en-AU" dirty="0"/>
          </a:p>
        </p:txBody>
      </p:sp>
      <p:sp>
        <p:nvSpPr>
          <p:cNvPr id="8" name="Rectangle 7"/>
          <p:cNvSpPr/>
          <p:nvPr/>
        </p:nvSpPr>
        <p:spPr>
          <a:xfrm>
            <a:off x="269776" y="4515966"/>
            <a:ext cx="7902624" cy="276999"/>
          </a:xfrm>
          <a:prstGeom prst="rect">
            <a:avLst/>
          </a:prstGeom>
        </p:spPr>
        <p:txBody>
          <a:bodyPr wrap="square">
            <a:spAutoFit/>
          </a:bodyPr>
          <a:lstStyle/>
          <a:p>
            <a:r>
              <a:rPr lang="en-AU" sz="1200" u="sng" smtClean="0">
                <a:hlinkClick r:id="rId3"/>
              </a:rPr>
              <a:t>Click here for Fixed Assets &amp; Equipment online training – in the Asset Management drop down section</a:t>
            </a:r>
            <a:endParaRPr lang="en-AU" sz="1200" dirty="0"/>
          </a:p>
        </p:txBody>
      </p:sp>
      <p:graphicFrame>
        <p:nvGraphicFramePr>
          <p:cNvPr id="7" name="Diagram 6"/>
          <p:cNvGraphicFramePr/>
          <p:nvPr>
            <p:extLst>
              <p:ext uri="{D42A27DB-BD31-4B8C-83A1-F6EECF244321}">
                <p14:modId xmlns:p14="http://schemas.microsoft.com/office/powerpoint/2010/main" val="134064787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5804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Asset management</a:t>
            </a:r>
            <a:endParaRPr lang="en-AU" dirty="0"/>
          </a:p>
        </p:txBody>
      </p:sp>
      <p:sp>
        <p:nvSpPr>
          <p:cNvPr id="3" name="Content Placeholder 2"/>
          <p:cNvSpPr>
            <a:spLocks noGrp="1"/>
          </p:cNvSpPr>
          <p:nvPr>
            <p:ph idx="1"/>
          </p:nvPr>
        </p:nvSpPr>
        <p:spPr>
          <a:xfrm>
            <a:off x="395536" y="1200150"/>
            <a:ext cx="2952328" cy="2451719"/>
          </a:xfrm>
        </p:spPr>
        <p:txBody>
          <a:bodyPr>
            <a:normAutofit lnSpcReduction="10000"/>
          </a:bodyPr>
          <a:lstStyle/>
          <a:p>
            <a:r>
              <a:rPr lang="en-AU" sz="1600" dirty="0"/>
              <a:t>Asset management is managing projects in schools such as:</a:t>
            </a:r>
          </a:p>
          <a:p>
            <a:r>
              <a:rPr lang="en-AU" sz="1600" dirty="0"/>
              <a:t> </a:t>
            </a:r>
          </a:p>
          <a:p>
            <a:pPr marL="466725" lvl="2" indent="-285750">
              <a:buFont typeface="Arial" panose="020B0604020202020204" pitchFamily="34" charset="0"/>
              <a:buChar char="•"/>
            </a:pPr>
            <a:r>
              <a:rPr lang="en-AU" sz="1600" dirty="0"/>
              <a:t>building a COLA</a:t>
            </a:r>
          </a:p>
          <a:p>
            <a:pPr marL="466725" lvl="2" indent="-285750">
              <a:buFont typeface="Arial" panose="020B0604020202020204" pitchFamily="34" charset="0"/>
              <a:buChar char="•"/>
            </a:pPr>
            <a:r>
              <a:rPr lang="en-AU" sz="1600" dirty="0" smtClean="0"/>
              <a:t>purchasing </a:t>
            </a:r>
            <a:r>
              <a:rPr lang="en-AU" sz="1600" dirty="0"/>
              <a:t>land</a:t>
            </a:r>
          </a:p>
          <a:p>
            <a:pPr marL="466725" lvl="2" indent="-285750">
              <a:buFont typeface="Arial" panose="020B0604020202020204" pitchFamily="34" charset="0"/>
              <a:buChar char="•"/>
            </a:pPr>
            <a:r>
              <a:rPr lang="en-AU" sz="1600" dirty="0" smtClean="0"/>
              <a:t>setting </a:t>
            </a:r>
            <a:r>
              <a:rPr lang="en-AU" sz="1600" dirty="0"/>
              <a:t>up a computer </a:t>
            </a:r>
            <a:r>
              <a:rPr lang="en-AU" sz="1600" dirty="0" smtClean="0"/>
              <a:t>lab</a:t>
            </a:r>
          </a:p>
          <a:p>
            <a:pPr marL="466725" lvl="2" indent="-285750">
              <a:buFont typeface="Arial" panose="020B0604020202020204" pitchFamily="34" charset="0"/>
              <a:buChar char="•"/>
            </a:pPr>
            <a:r>
              <a:rPr lang="en-AU" sz="1600" dirty="0" smtClean="0"/>
              <a:t>Hiring out facilities</a:t>
            </a:r>
          </a:p>
          <a:p>
            <a:endParaRPr lang="en-AU" sz="1600" dirty="0"/>
          </a:p>
          <a:p>
            <a:endParaRPr lang="en-AU" dirty="0"/>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7</a:t>
            </a:fld>
            <a:endParaRPr lang="en-AU" dirty="0"/>
          </a:p>
        </p:txBody>
      </p:sp>
      <p:pic>
        <p:nvPicPr>
          <p:cNvPr id="7" name="Picture 6"/>
          <p:cNvPicPr>
            <a:picLocks noChangeAspect="1"/>
          </p:cNvPicPr>
          <p:nvPr/>
        </p:nvPicPr>
        <p:blipFill>
          <a:blip r:embed="rId3"/>
          <a:stretch>
            <a:fillRect/>
          </a:stretch>
        </p:blipFill>
        <p:spPr>
          <a:xfrm>
            <a:off x="3463090" y="1491630"/>
            <a:ext cx="5173106" cy="2448272"/>
          </a:xfrm>
          <a:prstGeom prst="rect">
            <a:avLst/>
          </a:prstGeom>
        </p:spPr>
      </p:pic>
      <p:sp>
        <p:nvSpPr>
          <p:cNvPr id="8" name="Rectangle 7"/>
          <p:cNvSpPr/>
          <p:nvPr/>
        </p:nvSpPr>
        <p:spPr>
          <a:xfrm>
            <a:off x="323528" y="4220206"/>
            <a:ext cx="5544616" cy="276999"/>
          </a:xfrm>
          <a:prstGeom prst="rect">
            <a:avLst/>
          </a:prstGeom>
        </p:spPr>
        <p:txBody>
          <a:bodyPr wrap="square">
            <a:spAutoFit/>
          </a:bodyPr>
          <a:lstStyle/>
          <a:p>
            <a:r>
              <a:rPr lang="en-AU" sz="1200" dirty="0" smtClean="0">
                <a:hlinkClick r:id="rId4"/>
              </a:rPr>
              <a:t>Click here to go to the Asset Management </a:t>
            </a:r>
            <a:r>
              <a:rPr lang="en-AU" sz="1200" dirty="0" smtClean="0">
                <a:latin typeface="Arial" panose="020B0604020202020204" pitchFamily="34" charset="0"/>
                <a:cs typeface="Arial" panose="020B0604020202020204" pitchFamily="34" charset="0"/>
                <a:hlinkClick r:id="rId4"/>
              </a:rPr>
              <a:t>intranet</a:t>
            </a:r>
            <a:r>
              <a:rPr lang="en-AU" sz="1200" dirty="0" smtClean="0">
                <a:hlinkClick r:id="rId4"/>
              </a:rPr>
              <a:t> page in EDConnect </a:t>
            </a:r>
            <a:endParaRPr lang="en-AU" sz="1200" dirty="0"/>
          </a:p>
        </p:txBody>
      </p:sp>
    </p:spTree>
    <p:extLst>
      <p:ext uri="{BB962C8B-B14F-4D97-AF65-F5344CB8AC3E}">
        <p14:creationId xmlns:p14="http://schemas.microsoft.com/office/powerpoint/2010/main" val="29330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equipment</a:t>
            </a:r>
            <a:endParaRPr lang="en-AU" dirty="0"/>
          </a:p>
        </p:txBody>
      </p:sp>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2.2(c) Procurement | December 2018</a:t>
            </a:r>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8</a:t>
            </a:fld>
            <a:endParaRPr lang="en-AU" dirty="0"/>
          </a:p>
        </p:txBody>
      </p:sp>
      <p:graphicFrame>
        <p:nvGraphicFramePr>
          <p:cNvPr id="11" name="Diagram 10"/>
          <p:cNvGraphicFramePr/>
          <p:nvPr>
            <p:extLst>
              <p:ext uri="{D42A27DB-BD31-4B8C-83A1-F6EECF244321}">
                <p14:modId xmlns:p14="http://schemas.microsoft.com/office/powerpoint/2010/main" val="2506866166"/>
              </p:ext>
            </p:extLst>
          </p:nvPr>
        </p:nvGraphicFramePr>
        <p:xfrm>
          <a:off x="1626981" y="69750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69776" y="4515966"/>
            <a:ext cx="7902624" cy="276999"/>
          </a:xfrm>
          <a:prstGeom prst="rect">
            <a:avLst/>
          </a:prstGeom>
        </p:spPr>
        <p:txBody>
          <a:bodyPr wrap="square">
            <a:spAutoFit/>
          </a:bodyPr>
          <a:lstStyle/>
          <a:p>
            <a:r>
              <a:rPr lang="en-AU" sz="1200" u="sng" dirty="0" smtClean="0">
                <a:hlinkClick r:id="rId8"/>
              </a:rPr>
              <a:t>Click here for Fixed Assets &amp; Equipment online training – in the Asset Management drop down section</a:t>
            </a:r>
            <a:endParaRPr lang="en-AU" sz="1200" dirty="0"/>
          </a:p>
        </p:txBody>
      </p:sp>
    </p:spTree>
    <p:extLst>
      <p:ext uri="{BB962C8B-B14F-4D97-AF65-F5344CB8AC3E}">
        <p14:creationId xmlns:p14="http://schemas.microsoft.com/office/powerpoint/2010/main" val="2336029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Recording of assets and equipment - SAP</a:t>
            </a:r>
            <a:endParaRPr lang="en-AU" dirty="0"/>
          </a:p>
        </p:txBody>
      </p:sp>
      <p:sp>
        <p:nvSpPr>
          <p:cNvPr id="6" name="Slide Number Placeholder 5"/>
          <p:cNvSpPr>
            <a:spLocks noGrp="1"/>
          </p:cNvSpPr>
          <p:nvPr>
            <p:ph type="sldNum" sz="quarter" idx="12"/>
          </p:nvPr>
        </p:nvSpPr>
        <p:spPr/>
        <p:txBody>
          <a:bodyPr/>
          <a:lstStyle/>
          <a:p>
            <a:r>
              <a:rPr lang="en-AU" dirty="0"/>
              <a:t>Slide </a:t>
            </a:r>
            <a:fld id="{4A2A1DA9-8CAF-4BCA-B496-545B076AED2D}" type="slidenum">
              <a:rPr lang="en-AU" smtClean="0"/>
              <a:pPr/>
              <a:t>9</a:t>
            </a:fld>
            <a:endParaRPr lang="en-AU" dirty="0"/>
          </a:p>
        </p:txBody>
      </p:sp>
      <p:pic>
        <p:nvPicPr>
          <p:cNvPr id="7" name="Picture 6"/>
          <p:cNvPicPr>
            <a:picLocks noChangeAspect="1"/>
          </p:cNvPicPr>
          <p:nvPr/>
        </p:nvPicPr>
        <p:blipFill>
          <a:blip r:embed="rId3"/>
          <a:stretch>
            <a:fillRect/>
          </a:stretch>
        </p:blipFill>
        <p:spPr>
          <a:xfrm>
            <a:off x="4788024" y="1456494"/>
            <a:ext cx="3224141" cy="1756056"/>
          </a:xfrm>
          <a:prstGeom prst="rect">
            <a:avLst/>
          </a:prstGeom>
        </p:spPr>
      </p:pic>
      <p:pic>
        <p:nvPicPr>
          <p:cNvPr id="8" name="Picture 7"/>
          <p:cNvPicPr>
            <a:picLocks noChangeAspect="1"/>
          </p:cNvPicPr>
          <p:nvPr/>
        </p:nvPicPr>
        <p:blipFill>
          <a:blip r:embed="rId4"/>
          <a:stretch>
            <a:fillRect/>
          </a:stretch>
        </p:blipFill>
        <p:spPr>
          <a:xfrm>
            <a:off x="363768" y="1076119"/>
            <a:ext cx="4464428" cy="2516807"/>
          </a:xfrm>
          <a:prstGeom prst="rect">
            <a:avLst/>
          </a:prstGeom>
          <a:ln>
            <a:solidFill>
              <a:schemeClr val="accent1"/>
            </a:solidFill>
          </a:ln>
        </p:spPr>
      </p:pic>
      <p:sp>
        <p:nvSpPr>
          <p:cNvPr id="9" name="Footer Placeholder 4"/>
          <p:cNvSpPr>
            <a:spLocks noGrp="1"/>
          </p:cNvSpPr>
          <p:nvPr>
            <p:ph type="ftr" sz="quarter" idx="11"/>
          </p:nvPr>
        </p:nvSpPr>
        <p:spPr>
          <a:xfrm>
            <a:off x="395536" y="4749626"/>
            <a:ext cx="5688632" cy="273844"/>
          </a:xfrm>
        </p:spPr>
        <p:txBody>
          <a:bodyPr/>
          <a:lstStyle/>
          <a:p>
            <a:r>
              <a:rPr lang="en-AU" dirty="0" smtClean="0"/>
              <a:t>© NSW Department of Education | Leadership &amp; High Performance Directorate | ESA | V9.0 | 2.2(c) Procurement | December 2018</a:t>
            </a:r>
          </a:p>
        </p:txBody>
      </p:sp>
      <p:sp>
        <p:nvSpPr>
          <p:cNvPr id="4" name="TextBox 3"/>
          <p:cNvSpPr txBox="1"/>
          <p:nvPr/>
        </p:nvSpPr>
        <p:spPr>
          <a:xfrm>
            <a:off x="251520" y="3658361"/>
            <a:ext cx="8096664" cy="369332"/>
          </a:xfrm>
          <a:prstGeom prst="rect">
            <a:avLst/>
          </a:prstGeom>
          <a:noFill/>
        </p:spPr>
        <p:txBody>
          <a:bodyPr wrap="square" rtlCol="0">
            <a:spAutoFit/>
          </a:bodyPr>
          <a:lstStyle/>
          <a:p>
            <a:pPr>
              <a:spcBef>
                <a:spcPts val="0"/>
              </a:spcBef>
            </a:pPr>
            <a:r>
              <a:rPr lang="en-AU" dirty="0">
                <a:hlinkClick r:id="rId5"/>
              </a:rPr>
              <a:t>Click here to go to the Finance in Schools Handbook (FISH) – Section 9.</a:t>
            </a:r>
            <a:endParaRPr lang="en-AU" dirty="0"/>
          </a:p>
        </p:txBody>
      </p:sp>
      <p:sp>
        <p:nvSpPr>
          <p:cNvPr id="5" name="TextBox 4"/>
          <p:cNvSpPr txBox="1"/>
          <p:nvPr/>
        </p:nvSpPr>
        <p:spPr>
          <a:xfrm>
            <a:off x="251520" y="4155926"/>
            <a:ext cx="8640960" cy="646331"/>
          </a:xfrm>
          <a:prstGeom prst="rect">
            <a:avLst/>
          </a:prstGeom>
          <a:noFill/>
        </p:spPr>
        <p:txBody>
          <a:bodyPr wrap="square" rtlCol="0">
            <a:spAutoFit/>
          </a:bodyPr>
          <a:lstStyle/>
          <a:p>
            <a:r>
              <a:rPr lang="en-AU" dirty="0">
                <a:hlinkClick r:id="rId6"/>
              </a:rPr>
              <a:t>Click here to go to the Facilities, assets and equipment intranet page in </a:t>
            </a:r>
            <a:r>
              <a:rPr lang="en-AU" dirty="0" err="1">
                <a:hlinkClick r:id="rId6"/>
              </a:rPr>
              <a:t>EDConnect</a:t>
            </a:r>
            <a:r>
              <a:rPr lang="en-AU" dirty="0">
                <a:hlinkClick r:id="rId6"/>
              </a:rPr>
              <a:t> </a:t>
            </a:r>
            <a:endParaRPr lang="en-AU" dirty="0"/>
          </a:p>
          <a:p>
            <a:endParaRPr lang="en-AU" dirty="0"/>
          </a:p>
        </p:txBody>
      </p:sp>
      <p:sp>
        <p:nvSpPr>
          <p:cNvPr id="10" name="Content Placeholder 9"/>
          <p:cNvSpPr>
            <a:spLocks noGrp="1"/>
          </p:cNvSpPr>
          <p:nvPr>
            <p:ph idx="1"/>
          </p:nvPr>
        </p:nvSpPr>
        <p:spPr>
          <a:xfrm>
            <a:off x="323528" y="977081"/>
            <a:ext cx="8352928" cy="2615846"/>
          </a:xfrm>
        </p:spPr>
        <p:txBody>
          <a:bodyPr/>
          <a:lstStyle/>
          <a:p>
            <a:endParaRPr lang="en-AU" dirty="0"/>
          </a:p>
        </p:txBody>
      </p:sp>
    </p:spTree>
    <p:extLst>
      <p:ext uri="{BB962C8B-B14F-4D97-AF65-F5344CB8AC3E}">
        <p14:creationId xmlns:p14="http://schemas.microsoft.com/office/powerpoint/2010/main" val="3347462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CELLENCE IN SCHOOL ADMINISTRATION FRAMEWORK&amp;#x0D;&amp;#x0A;ADMINISTRATIVE PRACTICES&amp;quot;&quot;/&gt;&lt;property id=&quot;20307&quot; value=&quot;311&quot;/&gt;&lt;/object&gt;&lt;object type=&quot;3&quot; unique_id=&quot;10005&quot;&gt;&lt;property id=&quot;20148&quot; value=&quot;5&quot;/&gt;&lt;property id=&quot;20300&quot; value=&quot;Slide 2 - &amp;quot;Structure of the module&amp;quot;&quot;/&gt;&lt;property id=&quot;20307&quot; value=&quot;329&quot;/&gt;&lt;/object&gt;&lt;object type=&quot;3&quot; unique_id=&quot;10006&quot;&gt;&lt;property id=&quot;20148&quot; value=&quot;5&quot;/&gt;&lt;property id=&quot;20300&quot; value=&quot;Slide 3 - &amp;quot;delivery&amp;quot;&quot;/&gt;&lt;property id=&quot;20307&quot; value=&quot;330&quot;/&gt;&lt;/object&gt;&lt;object type=&quot;3&quot; unique_id=&quot;10008&quot;&gt;&lt;property id=&quot;20148&quot; value=&quot;5&quot;/&gt;&lt;property id=&quot;20300&quot; value=&quot;Slide 4 - &amp;quot;Outcome of the Session– Procurement&amp;quot;&quot;/&gt;&lt;property id=&quot;20307&quot; value=&quot;332&quot;/&gt;&lt;/object&gt;&lt;object type=&quot;3&quot; unique_id=&quot;10009&quot;&gt;&lt;property id=&quot;20148&quot; value=&quot;5&quot;/&gt;&lt;property id=&quot;20300&quot; value=&quot;Slide 5&quot;/&gt;&lt;property id=&quot;20307&quot; value=&quot;334&quot;/&gt;&lt;/object&gt;&lt;object type=&quot;3&quot; unique_id=&quot;10010&quot;&gt;&lt;property id=&quot;20148&quot; value=&quot;5&quot;/&gt;&lt;property id=&quot;20300&quot; value=&quot;Slide 14 - &amp;quot;Reflecting on this session – Procurement&amp;quot;&quot;/&gt;&lt;property id=&quot;20307&quot; value=&quot;333&quot;/&gt;&lt;/object&gt;&lt;object type=&quot;3&quot; unique_id=&quot;10013&quot;&gt;&lt;property id=&quot;20148&quot; value=&quot;5&quot;/&gt;&lt;property id=&quot;20300&quot; value=&quot;Slide 15 - &amp;quot;Professional development&amp;quot;&quot;/&gt;&lt;property id=&quot;20307&quot; value=&quot;337&quot;/&gt;&lt;/object&gt;&lt;object type=&quot;3&quot; unique_id=&quot;10109&quot;&gt;&lt;property id=&quot;20148&quot; value=&quot;5&quot;/&gt;&lt;property id=&quot;20300&quot; value=&quot;Slide 6&quot;/&gt;&lt;property id=&quot;20307&quot; value=&quot;338&quot;/&gt;&lt;/object&gt;&lt;object type=&quot;3&quot; unique_id=&quot;10110&quot;&gt;&lt;property id=&quot;20148&quot; value=&quot;5&quot;/&gt;&lt;property id=&quot;20300&quot; value=&quot;Slide 7&quot;/&gt;&lt;property id=&quot;20307&quot; value=&quot;340&quot;/&gt;&lt;/object&gt;&lt;object type=&quot;3&quot; unique_id=&quot;10111&quot;&gt;&lt;property id=&quot;20148&quot; value=&quot;5&quot;/&gt;&lt;property id=&quot;20300&quot; value=&quot;Slide 8&quot;/&gt;&lt;property id=&quot;20307&quot; value=&quot;341&quot;/&gt;&lt;/object&gt;&lt;object type=&quot;3&quot; unique_id=&quot;10112&quot;&gt;&lt;property id=&quot;20148&quot; value=&quot;5&quot;/&gt;&lt;property id=&quot;20300&quot; value=&quot;Slide 9&quot;/&gt;&lt;property id=&quot;20307&quot; value=&quot;339&quot;/&gt;&lt;/object&gt;&lt;object type=&quot;3&quot; unique_id=&quot;10141&quot;&gt;&lt;property id=&quot;20148&quot; value=&quot;5&quot;/&gt;&lt;property id=&quot;20300&quot; value=&quot;Slide 10&quot;/&gt;&lt;property id=&quot;20307&quot; value=&quot;342&quot;/&gt;&lt;/object&gt;&lt;object type=&quot;3&quot; unique_id=&quot;10142&quot;&gt;&lt;property id=&quot;20148&quot; value=&quot;5&quot;/&gt;&lt;property id=&quot;20300&quot; value=&quot;Slide 11&quot;/&gt;&lt;property id=&quot;20307&quot; value=&quot;343&quot;/&gt;&lt;/object&gt;&lt;object type=&quot;3&quot; unique_id=&quot;10143&quot;&gt;&lt;property id=&quot;20148&quot; value=&quot;5&quot;/&gt;&lt;property id=&quot;20300&quot; value=&quot;Slide 12&quot;/&gt;&lt;property id=&quot;20307&quot; value=&quot;344&quot;/&gt;&lt;/object&gt;&lt;object type=&quot;3&quot; unique_id=&quot;10208&quot;&gt;&lt;property id=&quot;20148&quot; value=&quot;5&quot;/&gt;&lt;property id=&quot;20300&quot; value=&quot;Slide 13&quot;/&gt;&lt;property id=&quot;20307&quot; value=&quot;345&quot;/&gt;&lt;/object&gt;&lt;/object&gt;&lt;/object&gt;&lt;/database&gt;"/>
  <p:tag name="SECTOMILLISECCONVERTED" val="1"/>
</p:tagLst>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8034</TotalTime>
  <Words>2105</Words>
  <Application>Microsoft Office PowerPoint</Application>
  <PresentationFormat>On-screen Show (16:9)</PresentationFormat>
  <Paragraphs>308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Courier New</vt:lpstr>
      <vt:lpstr>Montserrat</vt:lpstr>
      <vt:lpstr>Montserrat Light</vt:lpstr>
      <vt:lpstr>Times New Roman</vt:lpstr>
      <vt:lpstr>Wingdings</vt:lpstr>
      <vt:lpstr>Office Theme</vt:lpstr>
      <vt:lpstr>Excellence in School Administration Framework Administrative Practices</vt:lpstr>
      <vt:lpstr>Structure of the module</vt:lpstr>
      <vt:lpstr>Outcome of the Module – Procurement</vt:lpstr>
      <vt:lpstr> Procurement</vt:lpstr>
      <vt:lpstr> e-learning module </vt:lpstr>
      <vt:lpstr>assets</vt:lpstr>
      <vt:lpstr>Asset management</vt:lpstr>
      <vt:lpstr>equipment</vt:lpstr>
      <vt:lpstr>Recording of assets and equipment - SAP</vt:lpstr>
      <vt:lpstr>Disposing of assets and equipment</vt:lpstr>
      <vt:lpstr>Regular updates – policy and guidelines</vt:lpstr>
      <vt:lpstr>Websites referred to in this module</vt:lpstr>
      <vt:lpstr>Reflecting on this module – Procurement</vt:lpstr>
      <vt:lpstr>Esa  administrative practices modules</vt:lpstr>
      <vt:lpstr>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Sharryn Marshall</cp:lastModifiedBy>
  <cp:revision>763</cp:revision>
  <cp:lastPrinted>2017-09-01T05:50:58Z</cp:lastPrinted>
  <dcterms:created xsi:type="dcterms:W3CDTF">2015-09-06T11:20:53Z</dcterms:created>
  <dcterms:modified xsi:type="dcterms:W3CDTF">2018-12-10T23:30:11Z</dcterms:modified>
</cp:coreProperties>
</file>