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1"/>
  </p:notesMasterIdLst>
  <p:handoutMasterIdLst>
    <p:handoutMasterId r:id="rId22"/>
  </p:handoutMasterIdLst>
  <p:sldIdLst>
    <p:sldId id="258" r:id="rId5"/>
    <p:sldId id="261" r:id="rId6"/>
    <p:sldId id="262" r:id="rId7"/>
    <p:sldId id="267" r:id="rId8"/>
    <p:sldId id="287" r:id="rId9"/>
    <p:sldId id="288" r:id="rId10"/>
    <p:sldId id="280" r:id="rId11"/>
    <p:sldId id="289" r:id="rId12"/>
    <p:sldId id="281" r:id="rId13"/>
    <p:sldId id="291" r:id="rId14"/>
    <p:sldId id="290" r:id="rId15"/>
    <p:sldId id="292" r:id="rId16"/>
    <p:sldId id="273" r:id="rId17"/>
    <p:sldId id="286" r:id="rId18"/>
    <p:sldId id="284" r:id="rId19"/>
    <p:sldId id="283" r:id="rId20"/>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7EEB6-63F6-558A-7892-7B60CB58FABC}" v="8" dt="2019-12-04T04:37:45.082"/>
    <p1510:client id="{1AAB7397-BD26-DAC4-3D40-AA83CC3F3E8A}" v="6" dt="2019-12-19T22:50:52.095"/>
    <p1510:client id="{77D8B311-C59C-3EC1-F6C6-A8EE07860D97}" v="2" dt="2019-11-05T21:30:27.917"/>
    <p1510:client id="{92CC03E0-078C-201F-42B1-F4FEA57FB973}" v="5" dt="2019-12-05T23:36:53.435"/>
    <p1510:client id="{9D20C70F-84BD-B039-C4E1-FC8FB36382FA}" v="7" dt="2019-12-08T23:56:56.539"/>
    <p1510:client id="{CF1CDAB1-464D-7141-D68B-AA706FA0829F}" v="7" dt="2019-12-05T04:14:34.932"/>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9" autoAdjust="0"/>
    <p:restoredTop sz="46722" autoAdjust="0"/>
  </p:normalViewPr>
  <p:slideViewPr>
    <p:cSldViewPr snapToGrid="0">
      <p:cViewPr varScale="1">
        <p:scale>
          <a:sx n="48" d="100"/>
          <a:sy n="48" d="100"/>
        </p:scale>
        <p:origin x="1545" y="27"/>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Deefholts" userId="S::john.deefholts@det.nsw.edu.au::42a04efa-92c8-4c02-8aa2-e8e16f7ec2ba" providerId="AD" clId="Web-{9D20C70F-84BD-B039-C4E1-FC8FB36382FA}"/>
    <pc:docChg chg="modSld">
      <pc:chgData name="Johnny Deefholts" userId="S::john.deefholts@det.nsw.edu.au::42a04efa-92c8-4c02-8aa2-e8e16f7ec2ba" providerId="AD" clId="Web-{9D20C70F-84BD-B039-C4E1-FC8FB36382FA}" dt="2019-12-08T23:56:53.289" v="5" actId="20577"/>
      <pc:docMkLst>
        <pc:docMk/>
      </pc:docMkLst>
      <pc:sldChg chg="modSp">
        <pc:chgData name="Johnny Deefholts" userId="S::john.deefholts@det.nsw.edu.au::42a04efa-92c8-4c02-8aa2-e8e16f7ec2ba" providerId="AD" clId="Web-{9D20C70F-84BD-B039-C4E1-FC8FB36382FA}" dt="2019-12-08T23:56:53.289" v="5" actId="20577"/>
        <pc:sldMkLst>
          <pc:docMk/>
          <pc:sldMk cId="3847978144" sldId="283"/>
        </pc:sldMkLst>
        <pc:spChg chg="mod">
          <ac:chgData name="Johnny Deefholts" userId="S::john.deefholts@det.nsw.edu.au::42a04efa-92c8-4c02-8aa2-e8e16f7ec2ba" providerId="AD" clId="Web-{9D20C70F-84BD-B039-C4E1-FC8FB36382FA}" dt="2019-12-08T23:56:53.289" v="5" actId="20577"/>
          <ac:spMkLst>
            <pc:docMk/>
            <pc:sldMk cId="3847978144" sldId="283"/>
            <ac:spMk id="4" creationId="{00000000-0000-0000-0000-000000000000}"/>
          </ac:spMkLst>
        </pc:spChg>
      </pc:sldChg>
    </pc:docChg>
  </pc:docChgLst>
  <pc:docChgLst>
    <pc:chgData name="Martha Tromboukis" userId="S::martha.tromboukis@det.nsw.edu.au::7194e940-2487-4cde-8d9e-b494798b4718" providerId="AD" clId="Web-{1AAB7397-BD26-DAC4-3D40-AA83CC3F3E8A}"/>
    <pc:docChg chg="delSld modSld">
      <pc:chgData name="Martha Tromboukis" userId="S::martha.tromboukis@det.nsw.edu.au::7194e940-2487-4cde-8d9e-b494798b4718" providerId="AD" clId="Web-{1AAB7397-BD26-DAC4-3D40-AA83CC3F3E8A}" dt="2019-12-19T22:50:52.095" v="4" actId="20577"/>
      <pc:docMkLst>
        <pc:docMk/>
      </pc:docMkLst>
      <pc:sldChg chg="del">
        <pc:chgData name="Martha Tromboukis" userId="S::martha.tromboukis@det.nsw.edu.au::7194e940-2487-4cde-8d9e-b494798b4718" providerId="AD" clId="Web-{1AAB7397-BD26-DAC4-3D40-AA83CC3F3E8A}" dt="2019-12-19T22:50:28.360" v="0"/>
        <pc:sldMkLst>
          <pc:docMk/>
          <pc:sldMk cId="1891577488" sldId="265"/>
        </pc:sldMkLst>
      </pc:sldChg>
      <pc:sldChg chg="modSp">
        <pc:chgData name="Martha Tromboukis" userId="S::martha.tromboukis@det.nsw.edu.au::7194e940-2487-4cde-8d9e-b494798b4718" providerId="AD" clId="Web-{1AAB7397-BD26-DAC4-3D40-AA83CC3F3E8A}" dt="2019-12-19T22:50:52.095" v="4" actId="20577"/>
        <pc:sldMkLst>
          <pc:docMk/>
          <pc:sldMk cId="2056163472" sldId="267"/>
        </pc:sldMkLst>
        <pc:spChg chg="mod">
          <ac:chgData name="Martha Tromboukis" userId="S::martha.tromboukis@det.nsw.edu.au::7194e940-2487-4cde-8d9e-b494798b4718" providerId="AD" clId="Web-{1AAB7397-BD26-DAC4-3D40-AA83CC3F3E8A}" dt="2019-12-19T22:50:33.673" v="2" actId="20577"/>
          <ac:spMkLst>
            <pc:docMk/>
            <pc:sldMk cId="2056163472" sldId="267"/>
            <ac:spMk id="3" creationId="{00000000-0000-0000-0000-000000000000}"/>
          </ac:spMkLst>
        </pc:spChg>
        <pc:spChg chg="mod">
          <ac:chgData name="Martha Tromboukis" userId="S::martha.tromboukis@det.nsw.edu.au::7194e940-2487-4cde-8d9e-b494798b4718" providerId="AD" clId="Web-{1AAB7397-BD26-DAC4-3D40-AA83CC3F3E8A}" dt="2019-12-19T22:50:52.095" v="4" actId="20577"/>
          <ac:spMkLst>
            <pc:docMk/>
            <pc:sldMk cId="2056163472" sldId="267"/>
            <ac:spMk id="5" creationId="{00000000-0000-0000-0000-000000000000}"/>
          </ac:spMkLst>
        </pc:spChg>
      </pc:sldChg>
    </pc:docChg>
  </pc:docChgLst>
  <pc:docChgLst>
    <pc:chgData name="Johnny Deefholts" userId="S::john.deefholts@det.nsw.edu.au::42a04efa-92c8-4c02-8aa2-e8e16f7ec2ba" providerId="AD" clId="Web-{1547EEB6-63F6-558A-7892-7B60CB58FABC}"/>
    <pc:docChg chg="modSld">
      <pc:chgData name="Johnny Deefholts" userId="S::john.deefholts@det.nsw.edu.au::42a04efa-92c8-4c02-8aa2-e8e16f7ec2ba" providerId="AD" clId="Web-{1547EEB6-63F6-558A-7892-7B60CB58FABC}" dt="2019-12-04T04:37:39.910" v="5" actId="20577"/>
      <pc:docMkLst>
        <pc:docMk/>
      </pc:docMkLst>
      <pc:sldChg chg="modSp">
        <pc:chgData name="Johnny Deefholts" userId="S::john.deefholts@det.nsw.edu.au::42a04efa-92c8-4c02-8aa2-e8e16f7ec2ba" providerId="AD" clId="Web-{1547EEB6-63F6-558A-7892-7B60CB58FABC}" dt="2019-12-04T04:37:39.910" v="5" actId="20577"/>
        <pc:sldMkLst>
          <pc:docMk/>
          <pc:sldMk cId="1719980376" sldId="258"/>
        </pc:sldMkLst>
        <pc:spChg chg="mod">
          <ac:chgData name="Johnny Deefholts" userId="S::john.deefholts@det.nsw.edu.au::42a04efa-92c8-4c02-8aa2-e8e16f7ec2ba" providerId="AD" clId="Web-{1547EEB6-63F6-558A-7892-7B60CB58FABC}" dt="2019-12-04T04:37:39.910" v="5" actId="20577"/>
          <ac:spMkLst>
            <pc:docMk/>
            <pc:sldMk cId="1719980376" sldId="258"/>
            <ac:spMk id="2" creationId="{00000000-0000-0000-0000-000000000000}"/>
          </ac:spMkLst>
        </pc:spChg>
      </pc:sldChg>
    </pc:docChg>
  </pc:docChgLst>
  <pc:docChgLst>
    <pc:chgData name="Johnny Deefholts" userId="S::john.deefholts@det.nsw.edu.au::42a04efa-92c8-4c02-8aa2-e8e16f7ec2ba" providerId="AD" clId="Web-{E640F585-2D59-396C-4888-6E3D8293144B}"/>
    <pc:docChg chg="modSld">
      <pc:chgData name="Johnny Deefholts" userId="S::john.deefholts@det.nsw.edu.au::42a04efa-92c8-4c02-8aa2-e8e16f7ec2ba" providerId="AD" clId="Web-{E640F585-2D59-396C-4888-6E3D8293144B}" dt="2019-11-06T01:12:08.020" v="3"/>
      <pc:docMkLst>
        <pc:docMk/>
      </pc:docMkLst>
      <pc:sldChg chg="modNotes">
        <pc:chgData name="Johnny Deefholts" userId="S::john.deefholts@det.nsw.edu.au::42a04efa-92c8-4c02-8aa2-e8e16f7ec2ba" providerId="AD" clId="Web-{E640F585-2D59-396C-4888-6E3D8293144B}" dt="2019-11-06T01:12:08.020" v="3"/>
        <pc:sldMkLst>
          <pc:docMk/>
          <pc:sldMk cId="3847978144" sldId="283"/>
        </pc:sldMkLst>
      </pc:sldChg>
    </pc:docChg>
  </pc:docChgLst>
  <pc:docChgLst>
    <pc:chgData name="Johnny Deefholts" userId="S::john.deefholts@det.nsw.edu.au::42a04efa-92c8-4c02-8aa2-e8e16f7ec2ba" providerId="AD" clId="Web-{CF1CDAB1-464D-7141-D68B-AA706FA0829F}"/>
    <pc:docChg chg="modSld">
      <pc:chgData name="Johnny Deefholts" userId="S::john.deefholts@det.nsw.edu.au::42a04efa-92c8-4c02-8aa2-e8e16f7ec2ba" providerId="AD" clId="Web-{CF1CDAB1-464D-7141-D68B-AA706FA0829F}" dt="2019-12-05T04:14:31.401" v="5" actId="20577"/>
      <pc:docMkLst>
        <pc:docMk/>
      </pc:docMkLst>
      <pc:sldChg chg="modSp">
        <pc:chgData name="Johnny Deefholts" userId="S::john.deefholts@det.nsw.edu.au::42a04efa-92c8-4c02-8aa2-e8e16f7ec2ba" providerId="AD" clId="Web-{CF1CDAB1-464D-7141-D68B-AA706FA0829F}" dt="2019-12-05T04:14:31.401" v="5" actId="20577"/>
        <pc:sldMkLst>
          <pc:docMk/>
          <pc:sldMk cId="1719980376" sldId="258"/>
        </pc:sldMkLst>
        <pc:spChg chg="mod">
          <ac:chgData name="Johnny Deefholts" userId="S::john.deefholts@det.nsw.edu.au::42a04efa-92c8-4c02-8aa2-e8e16f7ec2ba" providerId="AD" clId="Web-{CF1CDAB1-464D-7141-D68B-AA706FA0829F}" dt="2019-12-05T04:14:31.401" v="5" actId="20577"/>
          <ac:spMkLst>
            <pc:docMk/>
            <pc:sldMk cId="1719980376" sldId="258"/>
            <ac:spMk id="4" creationId="{00000000-0000-0000-0000-000000000000}"/>
          </ac:spMkLst>
        </pc:spChg>
      </pc:sldChg>
    </pc:docChg>
  </pc:docChgLst>
  <pc:docChgLst>
    <pc:chgData name="Johnny Deefholts" userId="S::john.deefholts@det.nsw.edu.au::42a04efa-92c8-4c02-8aa2-e8e16f7ec2ba" providerId="AD" clId="Web-{92CC03E0-078C-201F-42B1-F4FEA57FB973}"/>
    <pc:docChg chg="modSld">
      <pc:chgData name="Johnny Deefholts" userId="S::john.deefholts@det.nsw.edu.au::42a04efa-92c8-4c02-8aa2-e8e16f7ec2ba" providerId="AD" clId="Web-{92CC03E0-078C-201F-42B1-F4FEA57FB973}" dt="2019-12-05T23:36:49.575" v="3" actId="20577"/>
      <pc:docMkLst>
        <pc:docMk/>
      </pc:docMkLst>
      <pc:sldChg chg="modSp">
        <pc:chgData name="Johnny Deefholts" userId="S::john.deefholts@det.nsw.edu.au::42a04efa-92c8-4c02-8aa2-e8e16f7ec2ba" providerId="AD" clId="Web-{92CC03E0-078C-201F-42B1-F4FEA57FB973}" dt="2019-12-05T23:36:49.575" v="3" actId="20577"/>
        <pc:sldMkLst>
          <pc:docMk/>
          <pc:sldMk cId="1719980376" sldId="258"/>
        </pc:sldMkLst>
        <pc:spChg chg="mod">
          <ac:chgData name="Johnny Deefholts" userId="S::john.deefholts@det.nsw.edu.au::42a04efa-92c8-4c02-8aa2-e8e16f7ec2ba" providerId="AD" clId="Web-{92CC03E0-078C-201F-42B1-F4FEA57FB973}" dt="2019-12-05T23:36:49.575" v="3" actId="20577"/>
          <ac:spMkLst>
            <pc:docMk/>
            <pc:sldMk cId="1719980376" sldId="258"/>
            <ac:spMk id="2" creationId="{00000000-0000-0000-0000-000000000000}"/>
          </ac:spMkLst>
        </pc:spChg>
      </pc:sldChg>
    </pc:docChg>
  </pc:docChgLst>
  <pc:docChgLst>
    <pc:chgData name="Johnny Deefholts" userId="S::john.deefholts@det.nsw.edu.au::42a04efa-92c8-4c02-8aa2-e8e16f7ec2ba" providerId="AD" clId="Web-{77D8B311-C59C-3EC1-F6C6-A8EE07860D97}"/>
    <pc:docChg chg="delSld">
      <pc:chgData name="Johnny Deefholts" userId="S::john.deefholts@det.nsw.edu.au::42a04efa-92c8-4c02-8aa2-e8e16f7ec2ba" providerId="AD" clId="Web-{77D8B311-C59C-3EC1-F6C6-A8EE07860D97}" dt="2019-11-05T21:30:27.917" v="1"/>
      <pc:docMkLst>
        <pc:docMk/>
      </pc:docMkLst>
      <pc:sldChg chg="del">
        <pc:chgData name="Johnny Deefholts" userId="S::john.deefholts@det.nsw.edu.au::42a04efa-92c8-4c02-8aa2-e8e16f7ec2ba" providerId="AD" clId="Web-{77D8B311-C59C-3EC1-F6C6-A8EE07860D97}" dt="2019-11-05T21:30:27.917" v="1"/>
        <pc:sldMkLst>
          <pc:docMk/>
          <pc:sldMk cId="2669189487" sldId="276"/>
        </pc:sldMkLst>
      </pc:sldChg>
      <pc:sldChg chg="del">
        <pc:chgData name="Johnny Deefholts" userId="S::john.deefholts@det.nsw.edu.au::42a04efa-92c8-4c02-8aa2-e8e16f7ec2ba" providerId="AD" clId="Web-{77D8B311-C59C-3EC1-F6C6-A8EE07860D97}" dt="2019-11-05T21:30:27.901" v="0"/>
        <pc:sldMkLst>
          <pc:docMk/>
          <pc:sldMk cId="3572744146"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81838376"/>
        <c:axId val="459799368"/>
      </c:barChart>
      <c:catAx>
        <c:axId val="281838376"/>
        <c:scaling>
          <c:orientation val="minMax"/>
        </c:scaling>
        <c:delete val="1"/>
        <c:axPos val="b"/>
        <c:numFmt formatCode="General" sourceLinked="1"/>
        <c:majorTickMark val="none"/>
        <c:minorTickMark val="none"/>
        <c:tickLblPos val="nextTo"/>
        <c:crossAx val="459799368"/>
        <c:crosses val="autoZero"/>
        <c:auto val="1"/>
        <c:lblAlgn val="ctr"/>
        <c:lblOffset val="100"/>
        <c:noMultiLvlLbl val="0"/>
      </c:catAx>
      <c:valAx>
        <c:axId val="45979936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818383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4/20/2020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20/04/2020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dirty="0"/>
              <a:t>Note to presenter</a:t>
            </a:r>
          </a:p>
          <a:p>
            <a:pPr defTabSz="1025149">
              <a:lnSpc>
                <a:spcPct val="120000"/>
              </a:lnSpc>
              <a:defRPr sz="1800" i="1"/>
            </a:pPr>
            <a:r>
              <a:rPr lang="en-AU" sz="1200" b="1" i="0" dirty="0"/>
              <a:t>Before commencing this module please read the separate Presenter Notes which outline all preparation required to successfully present</a:t>
            </a:r>
            <a:r>
              <a:rPr lang="en-AU" sz="1200" b="1" i="0" baseline="0" dirty="0"/>
              <a:t> this module</a:t>
            </a:r>
            <a:r>
              <a:rPr lang="en-AU" sz="1200" b="1" i="0" dirty="0"/>
              <a:t>. </a:t>
            </a:r>
          </a:p>
          <a:p>
            <a:pPr>
              <a:lnSpc>
                <a:spcPct val="120000"/>
              </a:lnSpc>
              <a:defRPr sz="1800" i="1"/>
            </a:pPr>
            <a:endParaRPr lang="en-AU" sz="1200" i="0" dirty="0"/>
          </a:p>
          <a:p>
            <a:pPr>
              <a:lnSpc>
                <a:spcPct val="120000"/>
              </a:lnSpc>
              <a:defRPr sz="1800" i="1"/>
            </a:pPr>
            <a:r>
              <a:rPr lang="en-AU" sz="1200" i="0" dirty="0"/>
              <a:t>Welcome to the </a:t>
            </a:r>
            <a:r>
              <a:rPr lang="en-AU" sz="1200" i="0" baseline="0" dirty="0"/>
              <a:t>Team Objectives module </a:t>
            </a:r>
            <a:r>
              <a:rPr lang="en-AU" sz="1200" b="0" i="0" baseline="0" dirty="0"/>
              <a:t>supporting the Achieving Team Objectives </a:t>
            </a:r>
            <a:r>
              <a:rPr lang="en-AU" sz="1200" i="0" baseline="0" dirty="0"/>
              <a:t>focus area of the Excellence in School Administration (ESA) Framework.</a:t>
            </a:r>
            <a:endParaRPr lang="en-AU" sz="1200" i="0" dirty="0"/>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  </a:t>
            </a:r>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kern="1200" dirty="0">
                <a:solidFill>
                  <a:schemeClr val="tx1"/>
                </a:solidFill>
                <a:effectLst/>
                <a:latin typeface="+mn-lt"/>
                <a:ea typeface="Calibri"/>
                <a:cs typeface="Times New Roman"/>
              </a:rPr>
              <a:t>Are you able to complete a task without any interruptions at school during your work day?</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The nature of administrative work in schools includes stopping to answer the phone, attend to the front counter or answer a question from a teacher/parent/student or colleague, which can sometimes interrupt and impact on the achievement of urgent or daily tasks that need to be completed.</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All school administrative and other non-teaching staff are part of the team that keeps the school functioning. It is essential that tasks allocated to these staff members are completed within a reasonable time frame in order for the school to function effectively as a team.</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Prioritising daily tasks is essential to ensure adequate time is allocated for task completion.</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 Some strategies for prioritising your day could include:</a:t>
            </a:r>
          </a:p>
          <a:p>
            <a:pPr marL="342900" lvl="0" indent="-342900">
              <a:lnSpc>
                <a:spcPct val="115000"/>
              </a:lnSpc>
              <a:spcAft>
                <a:spcPts val="0"/>
              </a:spcAft>
              <a:buFont typeface="Symbol"/>
              <a:buChar char=""/>
            </a:pPr>
            <a:r>
              <a:rPr lang="en-AU" sz="1200" kern="1200" dirty="0">
                <a:solidFill>
                  <a:schemeClr val="tx1"/>
                </a:solidFill>
                <a:effectLst/>
                <a:latin typeface="+mn-lt"/>
                <a:ea typeface="Calibri"/>
                <a:cs typeface="Times New Roman"/>
              </a:rPr>
              <a:t>making a list of all tasks that you have. Don’t keep it in your head or on a post-it note. Write it down and keep it with you throughout the day. It will help you to focus on what you want to achieve</a:t>
            </a:r>
          </a:p>
          <a:p>
            <a:pPr marL="342900" lvl="0" indent="-342900">
              <a:lnSpc>
                <a:spcPct val="115000"/>
              </a:lnSpc>
              <a:spcAft>
                <a:spcPts val="0"/>
              </a:spcAft>
              <a:buFont typeface="Symbol"/>
              <a:buChar char=""/>
            </a:pPr>
            <a:r>
              <a:rPr lang="en-AU" sz="1200" kern="1200" dirty="0">
                <a:solidFill>
                  <a:schemeClr val="tx1"/>
                </a:solidFill>
                <a:effectLst/>
                <a:latin typeface="+mn-lt"/>
                <a:ea typeface="Calibri"/>
                <a:cs typeface="Times New Roman"/>
              </a:rPr>
              <a:t>grouping together everything that should be done in the day and reviewing it regularly. Allocate a specific time to complete the task if you can. Don’t avoid the hard tasks!</a:t>
            </a:r>
          </a:p>
          <a:p>
            <a:pPr marL="342900" lvl="0" indent="-342900">
              <a:lnSpc>
                <a:spcPct val="115000"/>
              </a:lnSpc>
              <a:spcAft>
                <a:spcPts val="0"/>
              </a:spcAft>
              <a:buFont typeface="Symbol"/>
              <a:buChar char=""/>
            </a:pPr>
            <a:r>
              <a:rPr lang="en-AU" sz="1200" kern="1200" dirty="0">
                <a:solidFill>
                  <a:schemeClr val="tx1"/>
                </a:solidFill>
                <a:effectLst/>
                <a:latin typeface="+mn-lt"/>
                <a:ea typeface="Calibri"/>
                <a:cs typeface="Times New Roman"/>
              </a:rPr>
              <a:t>identifying urgent tasks which are essential to the functioning of the organisation and could have consequences if not completed on time</a:t>
            </a:r>
          </a:p>
          <a:p>
            <a:pPr marL="342900" lvl="0" indent="-342900">
              <a:lnSpc>
                <a:spcPct val="115000"/>
              </a:lnSpc>
              <a:spcAft>
                <a:spcPts val="0"/>
              </a:spcAft>
              <a:buFont typeface="Symbol"/>
              <a:buChar char=""/>
            </a:pPr>
            <a:r>
              <a:rPr lang="en-AU" sz="1200" kern="1200" dirty="0">
                <a:solidFill>
                  <a:schemeClr val="tx1"/>
                </a:solidFill>
                <a:effectLst/>
                <a:latin typeface="+mn-lt"/>
                <a:ea typeface="Calibri"/>
                <a:cs typeface="Times New Roman"/>
              </a:rPr>
              <a:t>identifying important tasks. If you have tasks that are equally important but could possibly wait</a:t>
            </a:r>
            <a:r>
              <a:rPr lang="en-AU" sz="1200" kern="1200" baseline="0" dirty="0">
                <a:solidFill>
                  <a:schemeClr val="tx1"/>
                </a:solidFill>
                <a:effectLst/>
                <a:latin typeface="+mn-lt"/>
                <a:ea typeface="Calibri"/>
                <a:cs typeface="Times New Roman"/>
              </a:rPr>
              <a:t> - </a:t>
            </a:r>
            <a:r>
              <a:rPr lang="en-AU" sz="1200" kern="1200" dirty="0">
                <a:solidFill>
                  <a:schemeClr val="tx1"/>
                </a:solidFill>
                <a:effectLst/>
                <a:latin typeface="+mn-lt"/>
                <a:ea typeface="Calibri"/>
                <a:cs typeface="Times New Roman"/>
              </a:rPr>
              <a:t>group them together</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AU" sz="1200" kern="1200" dirty="0">
                <a:solidFill>
                  <a:schemeClr val="tx1"/>
                </a:solidFill>
                <a:effectLst/>
                <a:latin typeface="+mn-lt"/>
                <a:ea typeface="Calibri"/>
                <a:cs typeface="Times New Roman"/>
              </a:rPr>
              <a:t>setting realistic deadlines for these tasks and</a:t>
            </a:r>
            <a:r>
              <a:rPr lang="en-AU" sz="1200" kern="1200" baseline="0" dirty="0">
                <a:solidFill>
                  <a:schemeClr val="tx1"/>
                </a:solidFill>
                <a:effectLst/>
                <a:latin typeface="+mn-lt"/>
                <a:ea typeface="Calibri"/>
                <a:cs typeface="Times New Roman"/>
              </a:rPr>
              <a:t> </a:t>
            </a:r>
            <a:r>
              <a:rPr lang="en-AU" sz="1200" kern="1200" dirty="0">
                <a:solidFill>
                  <a:schemeClr val="tx1"/>
                </a:solidFill>
                <a:effectLst/>
                <a:latin typeface="+mn-lt"/>
                <a:ea typeface="Calibri"/>
                <a:cs typeface="Times New Roman"/>
              </a:rPr>
              <a:t>being honest in what you can achieve. Be prepared to be flexible with all the important tasks and adaptable on completion time</a:t>
            </a:r>
          </a:p>
          <a:p>
            <a:pPr marL="342900" lvl="0" indent="-342900">
              <a:lnSpc>
                <a:spcPct val="115000"/>
              </a:lnSpc>
              <a:spcAft>
                <a:spcPts val="0"/>
              </a:spcAft>
              <a:buFont typeface="Symbol"/>
              <a:buChar char=""/>
            </a:pPr>
            <a:r>
              <a:rPr lang="en-AU" sz="1200" kern="1200" dirty="0">
                <a:solidFill>
                  <a:schemeClr val="tx1"/>
                </a:solidFill>
                <a:effectLst/>
                <a:latin typeface="+mn-lt"/>
                <a:ea typeface="Calibri"/>
                <a:cs typeface="Times New Roman"/>
              </a:rPr>
              <a:t>allow time for interruptions as mentioned before and then pick up where you were on your list. Try to avoid feeling overwhelmed by interruptions. It can be motivating to check off shorter tasks before tackling the bigger ones.</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Check your list with your supervisor for some advice on tasks that could be scheduled for another time or delegated to another staff member.</a:t>
            </a:r>
          </a:p>
          <a:p>
            <a:pPr>
              <a:lnSpc>
                <a:spcPct val="115000"/>
              </a:lnSpc>
              <a:spcAft>
                <a:spcPts val="0"/>
              </a:spcAft>
            </a:pPr>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46309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Hand out the blank ‘TO DO LIST’ (refer to pre-reading)</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a simple ‘to do list’ that can be used to prioritise your day.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priority is a rating between 1 the lowest priority to 5 the highest priority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due date is when the task is needed to be completed by – sometimes this affects the priority rating higher or lower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is identifying the task that needs to be completed – is it dependent on another task being completed – is the other task rated higher in priority than this one?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who do you need to report to about this task – this can sometimes be helpful when you need to report that you might not make the deadline or need more information or clarification on the task</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progress means where you are up to with that task or if someone else needs to do part of the task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done - can be a tick or cross indicating at the end of the day/week that this task was completed or not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Having a ‘to do list’ also gives you a tracking tool if you need to report on where you are at with your tasks.</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(5 minutes)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Ask participants to prioritise a typical work day for themselves.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400" b="1" kern="1200" dirty="0">
                <a:solidFill>
                  <a:schemeClr val="tx1"/>
                </a:solidFill>
                <a:effectLst/>
                <a:latin typeface="+mn-lt"/>
                <a:ea typeface="+mn-ea"/>
                <a:cs typeface="+mn-cs"/>
              </a:rPr>
              <a:t>QUESTION</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Would anyone like to share their ‘to do list’ with the group?</a:t>
            </a:r>
          </a:p>
          <a:p>
            <a:r>
              <a:rPr lang="en-AU" sz="1200" b="1" kern="1200" dirty="0">
                <a:solidFill>
                  <a:schemeClr val="tx1"/>
                </a:solidFill>
                <a:effectLst/>
                <a:latin typeface="+mn-lt"/>
                <a:ea typeface="+mn-ea"/>
                <a:cs typeface="+mn-cs"/>
              </a:rPr>
              <a:t>(3 minutes)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QUESTION: </a:t>
            </a:r>
            <a:r>
              <a:rPr lang="en-AU" sz="1200" b="0" kern="1200" dirty="0">
                <a:solidFill>
                  <a:schemeClr val="tx1"/>
                </a:solidFill>
                <a:effectLst/>
                <a:latin typeface="+mn-lt"/>
                <a:ea typeface="+mn-ea"/>
                <a:cs typeface="+mn-cs"/>
              </a:rPr>
              <a:t>Are there</a:t>
            </a:r>
            <a:r>
              <a:rPr lang="en-AU" sz="1200" b="0" kern="1200" baseline="0" dirty="0">
                <a:solidFill>
                  <a:schemeClr val="tx1"/>
                </a:solidFill>
                <a:effectLst/>
                <a:latin typeface="+mn-lt"/>
                <a:ea typeface="+mn-ea"/>
                <a:cs typeface="+mn-cs"/>
              </a:rPr>
              <a:t> other strategies which you use and can share, about how you prioritise or how your team can work collaboratively?</a:t>
            </a:r>
          </a:p>
          <a:p>
            <a:r>
              <a:rPr lang="en-AU" sz="1200" b="1" kern="1200" baseline="0" dirty="0">
                <a:solidFill>
                  <a:schemeClr val="tx1"/>
                </a:solidFill>
                <a:effectLst/>
                <a:latin typeface="+mn-lt"/>
                <a:ea typeface="+mn-ea"/>
                <a:cs typeface="+mn-cs"/>
              </a:rPr>
              <a:t>(2 minutes)</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269047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Despite the preparation of a priority and ‘to do list’, circumstances often change rapidly in a school which can mean even with your preparation you might not get to complete the tasks in the time you wanted to.</a:t>
            </a:r>
          </a:p>
          <a:p>
            <a:r>
              <a:rPr lang="en-AU" dirty="0"/>
              <a:t>It is the nature of a school that everyone’s daily routine is interrupted. </a:t>
            </a:r>
          </a:p>
          <a:p>
            <a:r>
              <a:rPr lang="en-AU" dirty="0"/>
              <a:t>For example a sick child comes to the office, the principal requests an urgent report on student data that the Director has requested or a teacher requires urgent editing and copying of a permission note that needs to go out on the same day to 200 students.</a:t>
            </a:r>
          </a:p>
          <a:p>
            <a:endParaRPr lang="en-AU" dirty="0"/>
          </a:p>
          <a:p>
            <a:r>
              <a:rPr lang="en-AU" dirty="0"/>
              <a:t>If you have a top priority that you know must be completed in a certain timeframe but there is a constant stream of interruptions stopping you from doing this – ask for help.</a:t>
            </a:r>
          </a:p>
          <a:p>
            <a:r>
              <a:rPr lang="en-AU" dirty="0"/>
              <a:t>It is important to be able to respond flexibly to these situations as they arise but keep in the back of your mind the priorities in your ‘to do list’ and what you can realistically achieve when you can get back to it.</a:t>
            </a:r>
          </a:p>
          <a:p>
            <a:r>
              <a:rPr lang="en-AU" dirty="0"/>
              <a:t>Ask a colleague if they can edit the permission note for the teacher while you complete the priority but you will do the photocopying of the note.</a:t>
            </a:r>
          </a:p>
          <a:p>
            <a:r>
              <a:rPr lang="en-AU" dirty="0"/>
              <a:t>Ask your school administrative manager for help with the priority task as you have spent 1 hour tending to a sick child.</a:t>
            </a:r>
          </a:p>
          <a:p>
            <a:r>
              <a:rPr lang="en-AU" dirty="0"/>
              <a:t>See your supervisor and let them know that with all the interruptions you are struggling to complete the task within the timeframe required.</a:t>
            </a:r>
          </a:p>
          <a:p>
            <a:endParaRPr lang="en-AU" dirty="0"/>
          </a:p>
          <a:p>
            <a:r>
              <a:rPr lang="en-AU" dirty="0"/>
              <a:t>Don’t give up on your ‘to do list’, rollover any tasks not completed to the next day and start again.</a:t>
            </a:r>
          </a:p>
          <a:p>
            <a:endParaRPr lang="en-AU" dirty="0"/>
          </a:p>
          <a:p>
            <a:r>
              <a:rPr lang="en-AU" dirty="0"/>
              <a:t>QUESTION: What circumstances do you think are important enough that you should interrupt your ‘to do list’ tasks for?</a:t>
            </a:r>
          </a:p>
          <a:p>
            <a:r>
              <a:rPr lang="en-AU" dirty="0"/>
              <a:t>ANSWER: </a:t>
            </a:r>
          </a:p>
          <a:p>
            <a:r>
              <a:rPr lang="en-AU" dirty="0"/>
              <a:t>maintenance issue that if not addressed would present a health hazard for example plumbing</a:t>
            </a:r>
          </a:p>
          <a:p>
            <a:r>
              <a:rPr lang="en-AU" dirty="0"/>
              <a:t>emergency evacuations, lockdown, lockout</a:t>
            </a:r>
          </a:p>
          <a:p>
            <a:r>
              <a:rPr lang="en-AU" dirty="0"/>
              <a:t>urgent repair to classroom equipment </a:t>
            </a:r>
            <a:r>
              <a:rPr lang="en-AU" dirty="0" err="1"/>
              <a:t>ie</a:t>
            </a:r>
            <a:r>
              <a:rPr lang="en-AU" dirty="0"/>
              <a:t> broken window</a:t>
            </a:r>
          </a:p>
          <a:p>
            <a:r>
              <a:rPr lang="en-AU" dirty="0"/>
              <a:t>general student or teacher interruptions</a:t>
            </a:r>
          </a:p>
          <a:p>
            <a:r>
              <a:rPr lang="en-AU" dirty="0"/>
              <a:t>staff off sick</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60067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buSzPct val="75000"/>
              <a:defRPr sz="1800" i="1"/>
            </a:pPr>
            <a:r>
              <a:rPr lang="en-AU" sz="1200" b="1" i="0" dirty="0"/>
              <a:t>Ask participants to reflect on what they have learned in this module</a:t>
            </a:r>
          </a:p>
          <a:p>
            <a:pPr marL="0" marR="0" indent="0" algn="l" defTabSz="1025149" rtl="0" eaLnBrk="1" fontAlgn="auto" latinLnBrk="0" hangingPunct="1">
              <a:lnSpc>
                <a:spcPct val="120000"/>
              </a:lnSpc>
              <a:spcBef>
                <a:spcPts val="0"/>
              </a:spcBef>
              <a:spcAft>
                <a:spcPts val="0"/>
              </a:spcAft>
              <a:buClrTx/>
              <a:buSzPct val="75000"/>
              <a:buFontTx/>
              <a:buNone/>
              <a:tabLst/>
              <a:defRPr sz="1800" i="1"/>
            </a:pPr>
            <a:endParaRPr lang="en-AU" sz="1200" i="0" dirty="0"/>
          </a:p>
          <a:p>
            <a:pPr marL="0" marR="0" indent="0" algn="l" defTabSz="1025149" rtl="0" eaLnBrk="1" fontAlgn="auto" latinLnBrk="0" hangingPunct="1">
              <a:lnSpc>
                <a:spcPct val="120000"/>
              </a:lnSpc>
              <a:spcBef>
                <a:spcPts val="0"/>
              </a:spcBef>
              <a:spcAft>
                <a:spcPts val="0"/>
              </a:spcAft>
              <a:buClrTx/>
              <a:buSzPct val="75000"/>
              <a:buFontTx/>
              <a:buNone/>
              <a:tabLst/>
              <a:defRPr sz="1800" i="1"/>
            </a:pPr>
            <a:r>
              <a:rPr lang="en-AU" sz="1200" i="0" dirty="0"/>
              <a:t>Has this module given you an understanding of:</a:t>
            </a:r>
          </a:p>
          <a:p>
            <a:pPr defTabSz="1025149">
              <a:lnSpc>
                <a:spcPct val="120000"/>
              </a:lnSpc>
              <a:buSzPct val="75000"/>
              <a:defRPr sz="1800" i="1"/>
            </a:pPr>
            <a:endParaRPr lang="en-AU" sz="1200" b="1" i="0" dirty="0"/>
          </a:p>
          <a:p>
            <a:pPr marL="285750" indent="-285750">
              <a:buFont typeface="Arial" panose="020B0604020202020204" pitchFamily="34" charset="0"/>
              <a:buChar char="•"/>
            </a:pPr>
            <a:r>
              <a:rPr lang="en-AU" sz="1200" dirty="0"/>
              <a:t>how to understand and contribute to team objectives</a:t>
            </a:r>
          </a:p>
          <a:p>
            <a:pPr marL="285750" indent="-285750">
              <a:buFont typeface="Arial" panose="020B0604020202020204" pitchFamily="34" charset="0"/>
              <a:buChar char="•"/>
            </a:pPr>
            <a:r>
              <a:rPr lang="en-AU" sz="1200" dirty="0"/>
              <a:t>how to prioritise allocated tasks</a:t>
            </a:r>
          </a:p>
          <a:p>
            <a:pPr marL="285750" indent="-285750">
              <a:buFont typeface="Arial" panose="020B0604020202020204" pitchFamily="34" charset="0"/>
              <a:buChar char="•"/>
            </a:pPr>
            <a:r>
              <a:rPr lang="en-AU" sz="1200" dirty="0"/>
              <a:t>how to respond flexibly to changing circumstances?</a:t>
            </a:r>
          </a:p>
          <a:p>
            <a:pPr>
              <a:lnSpc>
                <a:spcPct val="120000"/>
              </a:lnSpc>
              <a:buSzPct val="75000"/>
              <a:defRPr sz="1800" i="1"/>
            </a:pPr>
            <a:endParaRPr lang="en-AU" sz="1200" i="0" dirty="0"/>
          </a:p>
          <a:p>
            <a:pPr defTabSz="1025149">
              <a:lnSpc>
                <a:spcPct val="120000"/>
              </a:lnSpc>
              <a:buSzPct val="75000"/>
              <a:defRPr sz="1800" i="1"/>
            </a:pPr>
            <a:r>
              <a:rPr lang="en-AU" sz="1200" b="1" i="0" dirty="0"/>
              <a:t>Ask participants to reflect individually and then share with the person next to them</a:t>
            </a:r>
            <a:endParaRPr lang="en-AU" sz="1200" i="0" dirty="0"/>
          </a:p>
          <a:p>
            <a:endParaRPr lang="en-US" sz="1000" dirty="0"/>
          </a:p>
          <a:p>
            <a:pPr defTabSz="1025149">
              <a:lnSpc>
                <a:spcPct val="115000"/>
              </a:lnSpc>
              <a:spcAft>
                <a:spcPts val="1121"/>
              </a:spcAft>
              <a:defRPr/>
            </a:pP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57596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is one of a series of developed resources to support the </a:t>
            </a:r>
            <a:r>
              <a:rPr lang="en-AU" sz="1200" kern="1200" smtClean="0">
                <a:solidFill>
                  <a:schemeClr val="tx1"/>
                </a:solidFill>
                <a:effectLst/>
                <a:latin typeface="+mn-lt"/>
                <a:ea typeface="+mn-ea"/>
                <a:cs typeface="+mn-cs"/>
              </a:rPr>
              <a:t>excellence in school administration framework for administrative practices.</a:t>
            </a:r>
            <a:endParaRPr lang="en-US" dirty="0" smtClean="0"/>
          </a:p>
          <a:p>
            <a:r>
              <a:rPr lang="en-US" dirty="0" smtClean="0"/>
              <a:t>These </a:t>
            </a:r>
            <a:r>
              <a:rPr lang="en-US" dirty="0"/>
              <a:t>are all located on the DoE professional learning website, School Administrative and Support webpage which can be accessed via the portal, through Inside the department A-Z.</a:t>
            </a:r>
            <a:endParaRPr lang="en-US" dirty="0">
              <a:cs typeface="Calibri"/>
            </a:endParaRPr>
          </a:p>
          <a:p>
            <a:r>
              <a:rPr lang="en-US" b="1" u="sng" dirty="0">
                <a:hlinkClick r:id="rId3"/>
              </a:rPr>
              <a:t>https://education.nsw.gov.au/teaching-and-learning/professional-learning/professional-learning-for-non-teaching-staff</a:t>
            </a:r>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362791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93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Learning for 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225860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b="1" baseline="0"/>
              <a:t> to give an overview as per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0236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 to give an overview as per</a:t>
            </a:r>
            <a:r>
              <a:rPr lang="en-AU" b="1" baseline="0"/>
              <a:t>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module you should be able</a:t>
            </a:r>
            <a:r>
              <a:rPr lang="en-AU" sz="1200" i="0" baseline="0" dirty="0"/>
              <a:t> to:</a:t>
            </a:r>
          </a:p>
          <a:p>
            <a:pPr>
              <a:lnSpc>
                <a:spcPct val="120000"/>
              </a:lnSpc>
              <a:defRPr sz="1800" i="1"/>
            </a:pPr>
            <a:endParaRPr lang="en-AU" sz="1200" i="0" dirty="0"/>
          </a:p>
          <a:p>
            <a:pPr marL="285750" indent="-285750">
              <a:buFont typeface="Arial" panose="020B0604020202020204" pitchFamily="34" charset="0"/>
              <a:buChar char="•"/>
            </a:pPr>
            <a:r>
              <a:rPr lang="en-AU" sz="1200" dirty="0"/>
              <a:t>understand and contribute to team objectives</a:t>
            </a:r>
          </a:p>
          <a:p>
            <a:pPr marL="285750" indent="-285750">
              <a:buFont typeface="Arial" panose="020B0604020202020204" pitchFamily="34" charset="0"/>
              <a:buChar char="•"/>
            </a:pPr>
            <a:r>
              <a:rPr lang="en-AU" sz="1200" dirty="0"/>
              <a:t>prioritise allocated tasks </a:t>
            </a:r>
          </a:p>
          <a:p>
            <a:pPr marL="285750" indent="-285750">
              <a:buFont typeface="Arial" panose="020B0604020202020204" pitchFamily="34" charset="0"/>
              <a:buChar char="•"/>
            </a:pPr>
            <a:r>
              <a:rPr lang="en-AU" sz="1200" dirty="0"/>
              <a:t>respond flexibly to changing circumstances.</a:t>
            </a:r>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2645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team is a group of people working together with skills and strengths that complement and balance one another to: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complete a task</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solve a problem</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or explore changes in the current school practices to improve operations.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Working as a team can provide key opportunities for individuals as well as the school to improve procedures and performance.</a:t>
            </a:r>
            <a:endParaRPr lang="en-AU" sz="12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369954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a:solidFill>
                  <a:schemeClr val="tx1"/>
                </a:solidFill>
                <a:effectLst/>
                <a:latin typeface="+mn-lt"/>
                <a:ea typeface="+mn-ea"/>
                <a:cs typeface="+mn-cs"/>
              </a:rPr>
              <a:t>There are many different teams within a school.  </a:t>
            </a:r>
          </a:p>
          <a:p>
            <a:endParaRPr lang="en-AU" sz="1200" i="0" kern="1200" dirty="0">
              <a:solidFill>
                <a:schemeClr val="tx1"/>
              </a:solidFill>
              <a:effectLst/>
              <a:latin typeface="+mn-lt"/>
              <a:ea typeface="+mn-ea"/>
              <a:cs typeface="+mn-cs"/>
            </a:endParaRPr>
          </a:p>
          <a:p>
            <a:pPr marL="0" indent="0">
              <a:buFont typeface="Arial" panose="020B0604020202020204" pitchFamily="34" charset="0"/>
              <a:buNone/>
            </a:pPr>
            <a:r>
              <a:rPr lang="en-AU" sz="1200" i="0" kern="1200" dirty="0">
                <a:solidFill>
                  <a:schemeClr val="tx1"/>
                </a:solidFill>
                <a:effectLst/>
                <a:latin typeface="+mn-lt"/>
                <a:ea typeface="+mn-ea"/>
                <a:cs typeface="+mn-cs"/>
              </a:rPr>
              <a:t>School administrative and support (SAS) staff could belong to any of the teams shown here.  </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School learning support officers (SLSOs) could belong to the learning and support team or welfare team </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School administrative officers (SAOs) could belong to the technology team because they have an interest in technology and learning  </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School administrative managers (SAMs) and SAOs belong to the administration team  </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SAMs could be involved in the executive team and the finance team</a:t>
            </a:r>
          </a:p>
          <a:p>
            <a:r>
              <a:rPr lang="en-AU" sz="1200" i="0" kern="1200" dirty="0">
                <a:solidFill>
                  <a:schemeClr val="tx1"/>
                </a:solidFill>
                <a:effectLst/>
                <a:latin typeface="+mn-lt"/>
                <a:ea typeface="+mn-ea"/>
                <a:cs typeface="+mn-cs"/>
              </a:rPr>
              <a:t> </a:t>
            </a:r>
          </a:p>
          <a:p>
            <a:r>
              <a:rPr lang="en-AU" sz="1200" b="1" i="0" kern="1200" dirty="0">
                <a:solidFill>
                  <a:schemeClr val="tx1"/>
                </a:solidFill>
                <a:effectLst/>
                <a:latin typeface="+mn-lt"/>
                <a:ea typeface="+mn-ea"/>
                <a:cs typeface="+mn-cs"/>
              </a:rPr>
              <a:t>QUESTION: </a:t>
            </a:r>
            <a:r>
              <a:rPr lang="en-AU" sz="1200" i="0" kern="1200" dirty="0">
                <a:solidFill>
                  <a:schemeClr val="tx1"/>
                </a:solidFill>
                <a:effectLst/>
                <a:latin typeface="+mn-lt"/>
                <a:ea typeface="+mn-ea"/>
                <a:cs typeface="+mn-cs"/>
              </a:rPr>
              <a:t>What other teams do you belong to or are there in schools?</a:t>
            </a:r>
          </a:p>
          <a:p>
            <a:r>
              <a:rPr lang="en-AU" sz="1200" b="1" i="0" kern="1200" dirty="0">
                <a:solidFill>
                  <a:schemeClr val="tx1"/>
                </a:solidFill>
                <a:effectLst/>
                <a:latin typeface="+mn-lt"/>
                <a:ea typeface="+mn-ea"/>
                <a:cs typeface="+mn-cs"/>
              </a:rPr>
              <a:t>ANSWER: </a:t>
            </a:r>
            <a:r>
              <a:rPr lang="en-AU" sz="1200" i="0" kern="1200" dirty="0">
                <a:solidFill>
                  <a:schemeClr val="tx1"/>
                </a:solidFill>
                <a:effectLst/>
                <a:latin typeface="+mn-lt"/>
                <a:ea typeface="+mn-ea"/>
                <a:cs typeface="+mn-cs"/>
              </a:rPr>
              <a:t>Health &amp; Safety (H&amp;S) committee, SAS team, technology</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54041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dirty="0">
                <a:effectLst/>
                <a:latin typeface="Arial"/>
                <a:ea typeface="Calibri"/>
                <a:cs typeface="Times New Roman"/>
              </a:rPr>
              <a:t>T</a:t>
            </a:r>
            <a:r>
              <a:rPr lang="en-AU" sz="1100" kern="1200" dirty="0">
                <a:solidFill>
                  <a:schemeClr val="tx1"/>
                </a:solidFill>
                <a:effectLst/>
                <a:latin typeface="+mn-lt"/>
                <a:ea typeface="Calibri"/>
                <a:cs typeface="Times New Roman"/>
              </a:rPr>
              <a:t>o be an effective team, members need to have a common purpose and direction. Good teamwork doesn’t just happen.  Effort is needed to help groups of individuals work together as a team.  </a:t>
            </a:r>
          </a:p>
          <a:p>
            <a:pPr>
              <a:lnSpc>
                <a:spcPct val="115000"/>
              </a:lnSpc>
              <a:spcAft>
                <a:spcPts val="0"/>
              </a:spcAft>
            </a:pPr>
            <a:r>
              <a:rPr lang="en-AU" sz="1100" kern="1200" dirty="0">
                <a:solidFill>
                  <a:schemeClr val="tx1"/>
                </a:solidFill>
                <a:effectLst/>
                <a:latin typeface="+mn-lt"/>
                <a:ea typeface="Calibri"/>
                <a:cs typeface="Times New Roman"/>
              </a:rPr>
              <a:t> </a:t>
            </a:r>
          </a:p>
          <a:p>
            <a:pPr>
              <a:lnSpc>
                <a:spcPct val="115000"/>
              </a:lnSpc>
              <a:spcAft>
                <a:spcPts val="0"/>
              </a:spcAft>
            </a:pPr>
            <a:r>
              <a:rPr lang="en-AU" sz="1100" kern="1200" dirty="0">
                <a:solidFill>
                  <a:schemeClr val="tx1"/>
                </a:solidFill>
                <a:effectLst/>
                <a:latin typeface="+mn-lt"/>
                <a:ea typeface="Calibri"/>
                <a:cs typeface="Times New Roman"/>
              </a:rPr>
              <a:t>For instance</a:t>
            </a:r>
          </a:p>
          <a:p>
            <a:pPr marL="171450"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who should lead the group? </a:t>
            </a:r>
          </a:p>
          <a:p>
            <a:pPr marL="171450"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will everyone be motivated to meet the team's objectives? </a:t>
            </a:r>
          </a:p>
          <a:p>
            <a:pPr marL="171450"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and how can people balance the needs of the team with responsibilities in their day-to-day role?</a:t>
            </a:r>
          </a:p>
          <a:p>
            <a:pPr>
              <a:lnSpc>
                <a:spcPct val="115000"/>
              </a:lnSpc>
              <a:spcAft>
                <a:spcPts val="0"/>
              </a:spcAft>
            </a:pPr>
            <a:r>
              <a:rPr lang="en-AU" sz="1100" kern="1200" dirty="0">
                <a:solidFill>
                  <a:schemeClr val="tx1"/>
                </a:solidFill>
                <a:effectLst/>
                <a:latin typeface="+mn-lt"/>
                <a:ea typeface="Calibri"/>
                <a:cs typeface="Times New Roman"/>
              </a:rPr>
              <a:t> </a:t>
            </a:r>
          </a:p>
          <a:p>
            <a:pPr>
              <a:lnSpc>
                <a:spcPct val="115000"/>
              </a:lnSpc>
              <a:spcAft>
                <a:spcPts val="0"/>
              </a:spcAft>
            </a:pPr>
            <a:r>
              <a:rPr lang="en-AU" sz="1100" kern="1200" dirty="0">
                <a:solidFill>
                  <a:schemeClr val="tx1"/>
                </a:solidFill>
                <a:effectLst/>
                <a:latin typeface="+mn-lt"/>
                <a:ea typeface="Calibri"/>
                <a:cs typeface="Times New Roman"/>
              </a:rPr>
              <a:t>The following points provide strategies to assist teams in building a common purpose:</a:t>
            </a:r>
          </a:p>
          <a:p>
            <a:pPr>
              <a:lnSpc>
                <a:spcPct val="115000"/>
              </a:lnSpc>
              <a:spcAft>
                <a:spcPts val="0"/>
              </a:spcAft>
            </a:pPr>
            <a:r>
              <a:rPr lang="en-AU" sz="1100" kern="1200" dirty="0">
                <a:solidFill>
                  <a:schemeClr val="tx1"/>
                </a:solidFill>
                <a:effectLst/>
                <a:latin typeface="+mn-lt"/>
                <a:ea typeface="Calibri"/>
                <a:cs typeface="Times New Roman"/>
              </a:rPr>
              <a:t> </a:t>
            </a:r>
          </a:p>
          <a:p>
            <a:pPr marL="171450" lvl="0" indent="-171450">
              <a:lnSpc>
                <a:spcPct val="115000"/>
              </a:lnSpc>
              <a:spcAft>
                <a:spcPts val="0"/>
              </a:spcAft>
              <a:buFont typeface="Arial" panose="020B0604020202020204" pitchFamily="34" charset="0"/>
              <a:buChar char="•"/>
              <a:tabLst>
                <a:tab pos="457200" algn="l"/>
              </a:tabLst>
            </a:pPr>
            <a:r>
              <a:rPr lang="en-AU" sz="1100" b="0" kern="1200" dirty="0">
                <a:solidFill>
                  <a:schemeClr val="tx1"/>
                </a:solidFill>
                <a:effectLst/>
                <a:latin typeface="+mn-lt"/>
                <a:ea typeface="Calibri"/>
                <a:cs typeface="Times New Roman"/>
              </a:rPr>
              <a:t>Teams should</a:t>
            </a:r>
            <a:r>
              <a:rPr lang="en-AU" sz="1100" b="0" kern="1200" baseline="0" dirty="0">
                <a:solidFill>
                  <a:schemeClr val="tx1"/>
                </a:solidFill>
                <a:effectLst/>
                <a:latin typeface="+mn-lt"/>
                <a:ea typeface="Calibri"/>
                <a:cs typeface="Times New Roman"/>
              </a:rPr>
              <a:t> have </a:t>
            </a:r>
            <a:r>
              <a:rPr lang="en-AU" sz="1100" b="0" kern="1200" dirty="0">
                <a:solidFill>
                  <a:schemeClr val="tx1"/>
                </a:solidFill>
                <a:effectLst/>
                <a:latin typeface="+mn-lt"/>
                <a:ea typeface="Calibri"/>
                <a:cs typeface="Times New Roman"/>
              </a:rPr>
              <a:t>clear goals and objectives set and communicated to all team members</a:t>
            </a:r>
            <a:r>
              <a:rPr lang="en-AU" sz="1100" b="0" kern="1200" baseline="0" dirty="0">
                <a:solidFill>
                  <a:schemeClr val="tx1"/>
                </a:solidFill>
                <a:effectLst/>
                <a:latin typeface="+mn-lt"/>
                <a:ea typeface="Calibri"/>
                <a:cs typeface="Times New Roman"/>
              </a:rPr>
              <a:t> to make sure that everyone understands and can identify with them. </a:t>
            </a:r>
            <a:r>
              <a:rPr lang="en-AU" sz="1100" kern="1200" dirty="0">
                <a:solidFill>
                  <a:schemeClr val="tx1"/>
                </a:solidFill>
                <a:effectLst/>
                <a:latin typeface="+mn-lt"/>
                <a:ea typeface="Calibri"/>
                <a:cs typeface="Times New Roman"/>
              </a:rPr>
              <a:t>The principal and/or</a:t>
            </a:r>
            <a:r>
              <a:rPr lang="en-AU" sz="1100" kern="1200" baseline="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team leader must establish ground rules and that will work to bring the team together. For example what the goal of the team is, when the team should meet, how long meetings should go for</a:t>
            </a:r>
            <a:r>
              <a:rPr lang="en-AU" sz="1100" kern="1200" baseline="0" dirty="0">
                <a:solidFill>
                  <a:schemeClr val="tx1"/>
                </a:solidFill>
                <a:effectLst/>
                <a:latin typeface="+mn-lt"/>
                <a:ea typeface="Calibri"/>
                <a:cs typeface="Times New Roman"/>
              </a:rPr>
              <a:t> and </a:t>
            </a:r>
            <a:r>
              <a:rPr lang="en-AU" sz="1100" kern="1200" dirty="0">
                <a:solidFill>
                  <a:schemeClr val="tx1"/>
                </a:solidFill>
                <a:effectLst/>
                <a:latin typeface="+mn-lt"/>
                <a:ea typeface="Calibri"/>
                <a:cs typeface="Times New Roman"/>
              </a:rPr>
              <a:t>how long the team needs to operate.</a:t>
            </a:r>
          </a:p>
          <a:p>
            <a:pPr marL="171450" lvl="0" indent="-171450">
              <a:lnSpc>
                <a:spcPct val="115000"/>
              </a:lnSpc>
              <a:spcAft>
                <a:spcPts val="0"/>
              </a:spcAft>
              <a:buFont typeface="Arial" panose="020B0604020202020204" pitchFamily="34" charset="0"/>
              <a:buChar char="•"/>
              <a:tabLst>
                <a:tab pos="457200" algn="l"/>
              </a:tabLst>
            </a:pPr>
            <a:endParaRPr lang="en-AU" sz="1100" kern="1200" dirty="0">
              <a:solidFill>
                <a:schemeClr val="tx1"/>
              </a:solidFill>
              <a:effectLst/>
              <a:latin typeface="+mn-lt"/>
              <a:ea typeface="Calibri"/>
              <a:cs typeface="Times New Roman"/>
            </a:endParaRPr>
          </a:p>
          <a:p>
            <a:pPr marL="171450" lvl="0" indent="-171450">
              <a:lnSpc>
                <a:spcPct val="115000"/>
              </a:lnSpc>
              <a:spcAft>
                <a:spcPts val="0"/>
              </a:spcAft>
              <a:buFont typeface="Arial" panose="020B0604020202020204" pitchFamily="34" charset="0"/>
              <a:buChar char="•"/>
              <a:tabLst>
                <a:tab pos="457200" algn="l"/>
              </a:tabLst>
            </a:pPr>
            <a:r>
              <a:rPr lang="en-AU" sz="1100" b="0" kern="1200" dirty="0">
                <a:solidFill>
                  <a:schemeClr val="tx1"/>
                </a:solidFill>
                <a:effectLst/>
                <a:latin typeface="+mn-lt"/>
                <a:ea typeface="Calibri"/>
                <a:cs typeface="Times New Roman"/>
              </a:rPr>
              <a:t>H</a:t>
            </a:r>
            <a:r>
              <a:rPr lang="en-AU" sz="1100" kern="1200" dirty="0">
                <a:solidFill>
                  <a:schemeClr val="tx1"/>
                </a:solidFill>
                <a:effectLst/>
                <a:latin typeface="+mn-lt"/>
                <a:ea typeface="Calibri"/>
                <a:cs typeface="Times New Roman"/>
              </a:rPr>
              <a:t>aving defined roles ensures that team members understand their role within the team and how their</a:t>
            </a:r>
            <a:r>
              <a:rPr lang="en-AU" sz="1100" kern="1200" baseline="0" dirty="0">
                <a:solidFill>
                  <a:schemeClr val="tx1"/>
                </a:solidFill>
                <a:effectLst/>
                <a:latin typeface="+mn-lt"/>
                <a:ea typeface="Calibri"/>
                <a:cs typeface="Times New Roman"/>
              </a:rPr>
              <a:t> contribution will help the team meet the objectives</a:t>
            </a:r>
            <a:r>
              <a:rPr lang="en-AU" sz="1100" kern="1200" dirty="0">
                <a:solidFill>
                  <a:schemeClr val="tx1"/>
                </a:solidFill>
                <a:effectLst/>
                <a:latin typeface="+mn-lt"/>
                <a:ea typeface="Calibri"/>
                <a:cs typeface="Times New Roman"/>
              </a:rPr>
              <a:t>. Team</a:t>
            </a:r>
            <a:r>
              <a:rPr lang="en-AU" sz="1100" kern="1200" baseline="0" dirty="0">
                <a:solidFill>
                  <a:schemeClr val="tx1"/>
                </a:solidFill>
                <a:effectLst/>
                <a:latin typeface="+mn-lt"/>
                <a:ea typeface="Calibri"/>
                <a:cs typeface="Times New Roman"/>
              </a:rPr>
              <a:t> members can also tak</a:t>
            </a:r>
            <a:r>
              <a:rPr lang="en-AU" sz="1100" kern="1200" dirty="0">
                <a:solidFill>
                  <a:schemeClr val="tx1"/>
                </a:solidFill>
                <a:effectLst/>
                <a:latin typeface="+mn-lt"/>
                <a:ea typeface="Calibri"/>
                <a:cs typeface="Times New Roman"/>
              </a:rPr>
              <a:t>e on different roles within the team as their skills and knowledge levels increase.</a:t>
            </a:r>
          </a:p>
          <a:p>
            <a:pPr marL="0" indent="0">
              <a:lnSpc>
                <a:spcPct val="115000"/>
              </a:lnSpc>
              <a:spcAft>
                <a:spcPts val="0"/>
              </a:spcAft>
              <a:buFont typeface="Arial" panose="020B0604020202020204" pitchFamily="34" charset="0"/>
              <a:buNone/>
            </a:pPr>
            <a:r>
              <a:rPr lang="en-AU" sz="1100" kern="1200" dirty="0">
                <a:solidFill>
                  <a:schemeClr val="tx1"/>
                </a:solidFill>
                <a:effectLst/>
                <a:latin typeface="+mn-lt"/>
                <a:ea typeface="Calibri"/>
                <a:cs typeface="Times New Roman"/>
              </a:rPr>
              <a:t> </a:t>
            </a:r>
          </a:p>
          <a:p>
            <a:pPr marL="171450" lvl="0" indent="-171450">
              <a:lnSpc>
                <a:spcPct val="115000"/>
              </a:lnSpc>
              <a:spcAft>
                <a:spcPts val="0"/>
              </a:spcAft>
              <a:buFont typeface="Arial" panose="020B0604020202020204" pitchFamily="34" charset="0"/>
              <a:buChar char="•"/>
              <a:tabLst>
                <a:tab pos="457200" algn="l"/>
              </a:tabLst>
            </a:pPr>
            <a:r>
              <a:rPr lang="en-AU" sz="1100" b="0" kern="1200" dirty="0">
                <a:solidFill>
                  <a:schemeClr val="tx1"/>
                </a:solidFill>
                <a:effectLst/>
                <a:latin typeface="+mn-lt"/>
                <a:ea typeface="Calibri"/>
                <a:cs typeface="Times New Roman"/>
              </a:rPr>
              <a:t>Open and clear communication is vital to a team’s effectiveness.  Communication should</a:t>
            </a:r>
            <a:r>
              <a:rPr lang="en-AU" sz="1100" b="0" kern="1200" baseline="0" dirty="0">
                <a:solidFill>
                  <a:schemeClr val="tx1"/>
                </a:solidFill>
                <a:effectLst/>
                <a:latin typeface="+mn-lt"/>
                <a:ea typeface="Calibri"/>
                <a:cs typeface="Times New Roman"/>
              </a:rPr>
              <a:t> be </a:t>
            </a:r>
            <a:r>
              <a:rPr lang="en-AU" sz="1100" kern="1200" dirty="0">
                <a:solidFill>
                  <a:schemeClr val="tx1"/>
                </a:solidFill>
                <a:effectLst/>
                <a:latin typeface="+mn-lt"/>
                <a:ea typeface="Calibri"/>
                <a:cs typeface="Times New Roman"/>
              </a:rPr>
              <a:t>clear,</a:t>
            </a:r>
            <a:r>
              <a:rPr lang="en-AU" sz="1100" kern="1200" baseline="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concise,</a:t>
            </a:r>
            <a:r>
              <a:rPr lang="en-AU" sz="1100" kern="1200" baseline="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respectful and transparent.</a:t>
            </a:r>
          </a:p>
          <a:p>
            <a:pPr marL="171450" lvl="0" indent="-171450">
              <a:lnSpc>
                <a:spcPct val="115000"/>
              </a:lnSpc>
              <a:spcAft>
                <a:spcPts val="0"/>
              </a:spcAft>
              <a:buFont typeface="Arial" panose="020B0604020202020204" pitchFamily="34" charset="0"/>
              <a:buChar char="•"/>
              <a:tabLst>
                <a:tab pos="914400" algn="l"/>
              </a:tabLst>
            </a:pPr>
            <a:endParaRPr lang="en-AU" sz="1100" kern="1200" dirty="0">
              <a:solidFill>
                <a:schemeClr val="tx1"/>
              </a:solidFill>
              <a:effectLst/>
              <a:latin typeface="+mn-lt"/>
              <a:ea typeface="Calibri"/>
              <a:cs typeface="Times New Roman"/>
            </a:endParaRPr>
          </a:p>
          <a:p>
            <a:pPr marL="0" lvl="0" indent="0">
              <a:lnSpc>
                <a:spcPct val="115000"/>
              </a:lnSpc>
              <a:spcAft>
                <a:spcPts val="0"/>
              </a:spcAft>
              <a:buFont typeface="Arial" panose="020B0604020202020204" pitchFamily="34" charset="0"/>
              <a:buNone/>
              <a:tabLst>
                <a:tab pos="914400" algn="l"/>
              </a:tabLst>
            </a:pPr>
            <a:r>
              <a:rPr lang="en-AU" sz="1100" kern="1200" baseline="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Strong team communication helps to build relationships and ensure the sharing of new ideas. Ways</a:t>
            </a:r>
            <a:r>
              <a:rPr lang="en-AU" sz="1100" kern="1200" baseline="0" dirty="0">
                <a:solidFill>
                  <a:schemeClr val="tx1"/>
                </a:solidFill>
                <a:effectLst/>
                <a:latin typeface="+mn-lt"/>
                <a:ea typeface="Calibri"/>
                <a:cs typeface="Times New Roman"/>
              </a:rPr>
              <a:t> to achieve this are</a:t>
            </a:r>
            <a:r>
              <a:rPr lang="en-AU" sz="1100" kern="1200" dirty="0">
                <a:solidFill>
                  <a:schemeClr val="tx1"/>
                </a:solidFill>
                <a:effectLst/>
                <a:latin typeface="+mn-lt"/>
                <a:ea typeface="Calibri"/>
                <a:cs typeface="Times New Roman"/>
              </a:rPr>
              <a:t>:</a:t>
            </a:r>
          </a:p>
          <a:p>
            <a:pPr marL="628650" lvl="1"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face-to-face meetings with agendas and minutes distributed to each member </a:t>
            </a:r>
          </a:p>
          <a:p>
            <a:pPr marL="628650" lvl="1"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group emails using ‘reply all’ </a:t>
            </a:r>
          </a:p>
          <a:p>
            <a:pPr marL="628650" lvl="1"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conference calls </a:t>
            </a:r>
          </a:p>
          <a:p>
            <a:pPr marL="628650" lvl="1" indent="-171450">
              <a:lnSpc>
                <a:spcPct val="115000"/>
              </a:lnSpc>
              <a:spcAft>
                <a:spcPts val="0"/>
              </a:spcAft>
              <a:buFont typeface="Arial" panose="020B0604020202020204" pitchFamily="34" charset="0"/>
              <a:buChar char="•"/>
            </a:pPr>
            <a:r>
              <a:rPr lang="en-AU" sz="1100" kern="1200" dirty="0">
                <a:solidFill>
                  <a:schemeClr val="tx1"/>
                </a:solidFill>
                <a:effectLst/>
                <a:latin typeface="+mn-lt"/>
                <a:ea typeface="Calibri"/>
                <a:cs typeface="Times New Roman"/>
              </a:rPr>
              <a:t>VC and Adobe connect sessions when all team members aren’t or cannot be in the same place for the meeting and sharing documents using technology.</a:t>
            </a:r>
          </a:p>
          <a:p>
            <a:endParaRPr lang="en-AU" sz="11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233146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Symbol"/>
              <a:buNone/>
            </a:pPr>
            <a:r>
              <a:rPr lang="en-AU" sz="1100" b="0" kern="1200" dirty="0">
                <a:solidFill>
                  <a:schemeClr val="tx1"/>
                </a:solidFill>
                <a:effectLst/>
                <a:latin typeface="+mn-lt"/>
                <a:ea typeface="Calibri"/>
                <a:cs typeface="Times New Roman"/>
              </a:rPr>
              <a:t>Effective leaders will</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build trust within the team and between team members</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inspire and motivate team members to be active participants</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encourage and support independent thinking</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seek feedback from the team</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recognise skills of team members and utilise these strengths to achieve team objectives</a:t>
            </a:r>
          </a:p>
          <a:p>
            <a:pPr marL="800100" lvl="1" indent="-342900">
              <a:lnSpc>
                <a:spcPct val="115000"/>
              </a:lnSpc>
              <a:spcAft>
                <a:spcPts val="0"/>
              </a:spcAft>
              <a:buFont typeface="Symbol"/>
              <a:buChar char=""/>
            </a:pPr>
            <a:endParaRPr lang="en-AU" sz="1100" kern="1200" dirty="0">
              <a:solidFill>
                <a:schemeClr val="tx1"/>
              </a:solidFill>
              <a:effectLst/>
              <a:latin typeface="+mn-lt"/>
              <a:ea typeface="Calibri"/>
              <a:cs typeface="Times New Roman"/>
            </a:endParaRPr>
          </a:p>
          <a:p>
            <a:pPr marL="457200" lvl="1" indent="0">
              <a:lnSpc>
                <a:spcPct val="115000"/>
              </a:lnSpc>
              <a:spcAft>
                <a:spcPts val="0"/>
              </a:spcAft>
              <a:buFont typeface="Symbol"/>
              <a:buNone/>
            </a:pPr>
            <a:r>
              <a:rPr lang="en-AU" sz="1100" kern="1200" dirty="0">
                <a:solidFill>
                  <a:schemeClr val="tx1"/>
                </a:solidFill>
                <a:effectLst/>
                <a:latin typeface="+mn-lt"/>
                <a:ea typeface="Calibri"/>
                <a:cs typeface="Times New Roman"/>
              </a:rPr>
              <a:t>Anyone in the team can take on the role of leader and use it as an opportunity to learn the knowledge, expertise and necessary skills in leading effective teams. </a:t>
            </a:r>
          </a:p>
          <a:p>
            <a:pPr>
              <a:lnSpc>
                <a:spcPct val="115000"/>
              </a:lnSpc>
              <a:spcAft>
                <a:spcPts val="0"/>
              </a:spcAft>
            </a:pPr>
            <a:r>
              <a:rPr lang="en-AU" sz="1100" kern="1200" dirty="0">
                <a:solidFill>
                  <a:schemeClr val="tx1"/>
                </a:solidFill>
                <a:effectLst/>
                <a:latin typeface="+mn-lt"/>
                <a:ea typeface="Calibri"/>
                <a:cs typeface="Times New Roman"/>
              </a:rPr>
              <a:t> </a:t>
            </a:r>
          </a:p>
          <a:p>
            <a:pPr marL="0" lvl="0" indent="0">
              <a:lnSpc>
                <a:spcPct val="115000"/>
              </a:lnSpc>
              <a:spcAft>
                <a:spcPts val="0"/>
              </a:spcAft>
              <a:buFont typeface="Symbol"/>
              <a:buNone/>
            </a:pPr>
            <a:r>
              <a:rPr lang="en-AU" sz="1100" kern="1200" dirty="0">
                <a:solidFill>
                  <a:schemeClr val="tx1"/>
                </a:solidFill>
                <a:effectLst/>
                <a:latin typeface="+mn-lt"/>
                <a:ea typeface="Calibri"/>
                <a:cs typeface="Times New Roman"/>
              </a:rPr>
              <a:t>Often groups of people can make better decisions than one person on their own. An effective team</a:t>
            </a:r>
            <a:r>
              <a:rPr lang="en-AU" sz="1100" kern="1200" baseline="0" dirty="0">
                <a:solidFill>
                  <a:schemeClr val="tx1"/>
                </a:solidFill>
                <a:effectLst/>
                <a:latin typeface="+mn-lt"/>
                <a:ea typeface="Calibri"/>
                <a:cs typeface="Times New Roman"/>
              </a:rPr>
              <a:t> will</a:t>
            </a:r>
            <a:endParaRPr lang="en-AU" sz="1100" kern="1200" dirty="0">
              <a:solidFill>
                <a:schemeClr val="tx1"/>
              </a:solidFill>
              <a:effectLst/>
              <a:latin typeface="+mn-lt"/>
              <a:ea typeface="Calibri"/>
              <a:cs typeface="Times New Roman"/>
            </a:endParaRP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promote collaborative decision-making through the opportunity for feedback, resulting in a sense of ownership by the whole team</a:t>
            </a:r>
          </a:p>
          <a:p>
            <a:pPr marL="800100" lvl="1" indent="-342900">
              <a:lnSpc>
                <a:spcPct val="115000"/>
              </a:lnSpc>
              <a:spcAft>
                <a:spcPts val="0"/>
              </a:spcAft>
              <a:buFont typeface="Symbol"/>
              <a:buChar char=""/>
            </a:pPr>
            <a:r>
              <a:rPr lang="en-AU" sz="1100" kern="1200" dirty="0">
                <a:solidFill>
                  <a:schemeClr val="tx1"/>
                </a:solidFill>
                <a:effectLst/>
                <a:latin typeface="+mn-lt"/>
                <a:ea typeface="Calibri"/>
                <a:cs typeface="Times New Roman"/>
              </a:rPr>
              <a:t>have ownership of the final product by providing input and feedback.  </a:t>
            </a:r>
          </a:p>
          <a:p>
            <a:pPr>
              <a:lnSpc>
                <a:spcPct val="115000"/>
              </a:lnSpc>
              <a:spcAft>
                <a:spcPts val="0"/>
              </a:spcAft>
            </a:pPr>
            <a:r>
              <a:rPr lang="en-AU" sz="1100" kern="1200" dirty="0">
                <a:solidFill>
                  <a:schemeClr val="tx1"/>
                </a:solidFill>
                <a:effectLst/>
                <a:latin typeface="+mn-lt"/>
                <a:ea typeface="Calibri"/>
                <a:cs typeface="Times New Roman"/>
              </a:rPr>
              <a:t> </a:t>
            </a:r>
          </a:p>
          <a:p>
            <a:pPr>
              <a:lnSpc>
                <a:spcPct val="115000"/>
              </a:lnSpc>
              <a:spcAft>
                <a:spcPts val="0"/>
              </a:spcAft>
            </a:pPr>
            <a:r>
              <a:rPr lang="en-AU" sz="1100" b="0" kern="1200" dirty="0">
                <a:solidFill>
                  <a:schemeClr val="tx1"/>
                </a:solidFill>
                <a:effectLst/>
                <a:latin typeface="+mn-lt"/>
                <a:ea typeface="Calibri"/>
                <a:cs typeface="Times New Roman"/>
              </a:rPr>
              <a:t>Cooperation, collaboration &amp; coordination </a:t>
            </a:r>
            <a:r>
              <a:rPr lang="en-AU" sz="1100" kern="1200" dirty="0">
                <a:solidFill>
                  <a:schemeClr val="tx1"/>
                </a:solidFill>
                <a:effectLst/>
                <a:latin typeface="+mn-lt"/>
                <a:ea typeface="Calibri"/>
                <a:cs typeface="Times New Roman"/>
              </a:rPr>
              <a:t>are three key aspects of teamwork but are very different.</a:t>
            </a:r>
          </a:p>
          <a:p>
            <a:pPr marL="457200">
              <a:lnSpc>
                <a:spcPct val="115000"/>
              </a:lnSpc>
              <a:spcAft>
                <a:spcPts val="0"/>
              </a:spcAft>
            </a:pPr>
            <a:r>
              <a:rPr lang="en-AU" sz="1100" b="1" kern="1200" dirty="0">
                <a:solidFill>
                  <a:schemeClr val="tx1"/>
                </a:solidFill>
                <a:effectLst/>
                <a:latin typeface="+mn-lt"/>
                <a:ea typeface="Calibri"/>
                <a:cs typeface="Times New Roman"/>
              </a:rPr>
              <a:t> </a:t>
            </a:r>
            <a:endParaRPr lang="en-AU" sz="1100" kern="1200" dirty="0">
              <a:solidFill>
                <a:schemeClr val="tx1"/>
              </a:solidFill>
              <a:effectLst/>
              <a:latin typeface="+mn-lt"/>
              <a:ea typeface="Calibri"/>
              <a:cs typeface="Times New Roman"/>
            </a:endParaRPr>
          </a:p>
          <a:p>
            <a:pPr marL="800100" lvl="1" indent="-342900">
              <a:lnSpc>
                <a:spcPct val="100000"/>
              </a:lnSpc>
              <a:spcAft>
                <a:spcPts val="0"/>
              </a:spcAft>
              <a:buFont typeface="Symbol"/>
              <a:buChar char=""/>
            </a:pPr>
            <a:r>
              <a:rPr lang="en-AU" sz="1100" b="0" kern="1200" dirty="0">
                <a:solidFill>
                  <a:schemeClr val="tx1"/>
                </a:solidFill>
                <a:effectLst/>
                <a:latin typeface="+mn-lt"/>
                <a:ea typeface="Calibri"/>
                <a:cs typeface="Times New Roman"/>
              </a:rPr>
              <a:t>cooperation</a:t>
            </a:r>
            <a:r>
              <a:rPr lang="en-AU" sz="1100" b="1" kern="120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is required from all team members as individuals in sharing their skills, knowledge and relevant information to support the team goals</a:t>
            </a:r>
          </a:p>
          <a:p>
            <a:pPr marL="800100" lvl="1" indent="-342900">
              <a:lnSpc>
                <a:spcPct val="100000"/>
              </a:lnSpc>
              <a:spcAft>
                <a:spcPts val="0"/>
              </a:spcAft>
              <a:buFont typeface="Symbol"/>
              <a:buChar char=""/>
            </a:pPr>
            <a:r>
              <a:rPr lang="en-AU" sz="1100" kern="1200" dirty="0">
                <a:solidFill>
                  <a:schemeClr val="tx1"/>
                </a:solidFill>
                <a:effectLst/>
                <a:latin typeface="+mn-lt"/>
                <a:ea typeface="Calibri"/>
                <a:cs typeface="Times New Roman"/>
              </a:rPr>
              <a:t>Cooperation involves the understanding that there may be more than one viewpoint or way to do something</a:t>
            </a:r>
          </a:p>
          <a:p>
            <a:pPr marL="800100" lvl="1" indent="-342900">
              <a:lnSpc>
                <a:spcPct val="100000"/>
              </a:lnSpc>
              <a:spcAft>
                <a:spcPts val="0"/>
              </a:spcAft>
              <a:buFont typeface="Symbol"/>
              <a:buChar char=""/>
            </a:pPr>
            <a:r>
              <a:rPr lang="en-AU" sz="1100" b="0" kern="1200" dirty="0">
                <a:solidFill>
                  <a:schemeClr val="tx1"/>
                </a:solidFill>
                <a:effectLst/>
                <a:latin typeface="+mn-lt"/>
                <a:ea typeface="Calibri"/>
                <a:cs typeface="Times New Roman"/>
              </a:rPr>
              <a:t>collaboration</a:t>
            </a:r>
            <a:r>
              <a:rPr lang="en-AU" sz="1100" b="1" kern="120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is when individuals work together to review, create or resolve problems through shared knowledge</a:t>
            </a:r>
          </a:p>
          <a:p>
            <a:pPr marL="800100" lvl="1" indent="-342900">
              <a:lnSpc>
                <a:spcPct val="100000"/>
              </a:lnSpc>
              <a:spcAft>
                <a:spcPts val="0"/>
              </a:spcAft>
              <a:buFont typeface="Symbol"/>
              <a:buChar char=""/>
            </a:pPr>
            <a:r>
              <a:rPr lang="en-AU" sz="1100" b="0" kern="1200" dirty="0">
                <a:solidFill>
                  <a:schemeClr val="tx1"/>
                </a:solidFill>
                <a:effectLst/>
                <a:latin typeface="+mn-lt"/>
                <a:ea typeface="Calibri"/>
                <a:cs typeface="Times New Roman"/>
              </a:rPr>
              <a:t>coordination</a:t>
            </a:r>
            <a:r>
              <a:rPr lang="en-AU" sz="1100" b="1" kern="1200" dirty="0">
                <a:solidFill>
                  <a:schemeClr val="tx1"/>
                </a:solidFill>
                <a:effectLst/>
                <a:latin typeface="+mn-lt"/>
                <a:ea typeface="Calibri"/>
                <a:cs typeface="Times New Roman"/>
              </a:rPr>
              <a:t> </a:t>
            </a:r>
            <a:r>
              <a:rPr lang="en-AU" sz="1100" kern="1200" dirty="0">
                <a:solidFill>
                  <a:schemeClr val="tx1"/>
                </a:solidFill>
                <a:effectLst/>
                <a:latin typeface="+mn-lt"/>
                <a:ea typeface="Calibri"/>
                <a:cs typeface="Times New Roman"/>
              </a:rPr>
              <a:t>is when individuals share information and resources in a timely way so that others can achieve their part in the team’s goals</a:t>
            </a:r>
          </a:p>
          <a:p>
            <a:pPr marL="800100" lvl="1" indent="-342900">
              <a:lnSpc>
                <a:spcPct val="100000"/>
              </a:lnSpc>
              <a:spcAft>
                <a:spcPts val="0"/>
              </a:spcAft>
              <a:buFont typeface="Symbol"/>
              <a:buChar char=""/>
            </a:pPr>
            <a:r>
              <a:rPr lang="en-AU" sz="1100" kern="1200" dirty="0">
                <a:solidFill>
                  <a:schemeClr val="tx1"/>
                </a:solidFill>
                <a:effectLst/>
                <a:latin typeface="+mn-lt"/>
                <a:ea typeface="Calibri"/>
                <a:cs typeface="Times New Roman"/>
              </a:rPr>
              <a:t>one member of the team may play a key role in drawing information together in a way which enables decision-making or</a:t>
            </a:r>
            <a:r>
              <a:rPr lang="en-AU" sz="1100" kern="1200" baseline="0" dirty="0">
                <a:solidFill>
                  <a:schemeClr val="tx1"/>
                </a:solidFill>
                <a:effectLst/>
                <a:latin typeface="+mn-lt"/>
                <a:ea typeface="Calibri"/>
                <a:cs typeface="Times New Roman"/>
              </a:rPr>
              <a:t> action.</a:t>
            </a:r>
            <a:endParaRPr lang="en-AU" sz="1100" kern="1200" dirty="0">
              <a:solidFill>
                <a:schemeClr val="tx1"/>
              </a:solidFill>
              <a:effectLst/>
              <a:latin typeface="+mn-lt"/>
              <a:ea typeface="Calibri"/>
              <a:cs typeface="Times New Roman"/>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22701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kern="1200" dirty="0">
                <a:solidFill>
                  <a:schemeClr val="tx1"/>
                </a:solidFill>
                <a:effectLst/>
                <a:latin typeface="+mn-lt"/>
                <a:ea typeface="Calibri"/>
                <a:cs typeface="Times New Roman"/>
              </a:rPr>
              <a:t>Effective meetings increase motivation and strengthen teamwork. </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For information on conducting effective meetings refer to the ESA Framework Customer Relationships module 1.4a Keeping Staff Informed.</a:t>
            </a:r>
          </a:p>
          <a:p>
            <a:pPr>
              <a:lnSpc>
                <a:spcPct val="115000"/>
              </a:lnSpc>
              <a:spcAft>
                <a:spcPts val="0"/>
              </a:spcAft>
            </a:pPr>
            <a:r>
              <a:rPr lang="en-AU" sz="1200" kern="1200" dirty="0">
                <a:solidFill>
                  <a:schemeClr val="tx1"/>
                </a:solidFill>
                <a:effectLst/>
                <a:latin typeface="+mn-lt"/>
                <a:ea typeface="Calibri"/>
                <a:cs typeface="Times New Roman"/>
              </a:rPr>
              <a:t> </a:t>
            </a:r>
          </a:p>
          <a:p>
            <a:pPr>
              <a:lnSpc>
                <a:spcPct val="115000"/>
              </a:lnSpc>
              <a:spcAft>
                <a:spcPts val="0"/>
              </a:spcAft>
            </a:pPr>
            <a:r>
              <a:rPr lang="en-AU" sz="1200" kern="1200" dirty="0">
                <a:solidFill>
                  <a:schemeClr val="tx1"/>
                </a:solidFill>
                <a:effectLst/>
                <a:latin typeface="+mn-lt"/>
                <a:ea typeface="Calibri"/>
                <a:cs typeface="Times New Roman"/>
              </a:rPr>
              <a:t>Things to consider when deciding on team meetings are:</a:t>
            </a:r>
          </a:p>
          <a:p>
            <a:pPr>
              <a:lnSpc>
                <a:spcPct val="115000"/>
              </a:lnSpc>
              <a:spcAft>
                <a:spcPts val="0"/>
              </a:spcAft>
            </a:pPr>
            <a:r>
              <a:rPr lang="en-AU" sz="1200" kern="1200" dirty="0">
                <a:solidFill>
                  <a:schemeClr val="tx1"/>
                </a:solidFill>
                <a:effectLst/>
                <a:latin typeface="+mn-lt"/>
                <a:ea typeface="Calibri"/>
                <a:cs typeface="Times New Roman"/>
              </a:rPr>
              <a:t> </a:t>
            </a:r>
          </a:p>
          <a:p>
            <a:pPr marL="342900" lvl="0" indent="-342900">
              <a:lnSpc>
                <a:spcPct val="115000"/>
              </a:lnSpc>
              <a:spcAft>
                <a:spcPts val="0"/>
              </a:spcAft>
              <a:buFont typeface="Arial"/>
              <a:buChar char="•"/>
              <a:tabLst>
                <a:tab pos="457200" algn="l"/>
              </a:tabLst>
            </a:pPr>
            <a:r>
              <a:rPr lang="en-AU" sz="1200" kern="1200" dirty="0">
                <a:solidFill>
                  <a:schemeClr val="tx1"/>
                </a:solidFill>
                <a:effectLst/>
                <a:latin typeface="+mn-lt"/>
                <a:ea typeface="Calibri"/>
                <a:cs typeface="Times New Roman"/>
              </a:rPr>
              <a:t>stay simple – sometimes small teams just need to touch base on where they are at. A Monday morning 15 minute meeting with team members to give a quick update on progress, tasks or just sharing information is just as effective as a structured meeting with an agenda and minutes. Meetings should be scheduled at a time that suits the team. Remember to use technology to ensure these catch-up meetings are effective and accessible for everyone in the team</a:t>
            </a:r>
          </a:p>
          <a:p>
            <a:pPr marL="342900" lvl="0" indent="-342900">
              <a:lnSpc>
                <a:spcPct val="115000"/>
              </a:lnSpc>
              <a:spcAft>
                <a:spcPts val="0"/>
              </a:spcAft>
              <a:buFont typeface="Arial"/>
              <a:buChar char="•"/>
              <a:tabLst>
                <a:tab pos="457200" algn="l"/>
              </a:tabLst>
            </a:pPr>
            <a:r>
              <a:rPr lang="en-AU" sz="1200" kern="1200" dirty="0">
                <a:solidFill>
                  <a:schemeClr val="tx1"/>
                </a:solidFill>
                <a:effectLst/>
                <a:latin typeface="+mn-lt"/>
                <a:ea typeface="Calibri"/>
                <a:cs typeface="Times New Roman"/>
              </a:rPr>
              <a:t>stay on track – have an agenda sent out prior to the meeting and identify who will present each item and for how long. Everyone should have the opportunity to add to the agenda as well. It helps stay on track</a:t>
            </a:r>
          </a:p>
          <a:p>
            <a:pPr marL="342900" lvl="0" indent="-342900">
              <a:lnSpc>
                <a:spcPct val="115000"/>
              </a:lnSpc>
              <a:spcAft>
                <a:spcPts val="0"/>
              </a:spcAft>
              <a:buFont typeface="Arial"/>
              <a:buChar char="•"/>
              <a:tabLst>
                <a:tab pos="457200" algn="l"/>
              </a:tabLst>
            </a:pPr>
            <a:r>
              <a:rPr lang="en-AU" sz="1200" kern="1200" dirty="0">
                <a:solidFill>
                  <a:schemeClr val="tx1"/>
                </a:solidFill>
                <a:effectLst/>
                <a:latin typeface="+mn-lt"/>
                <a:ea typeface="Calibri"/>
                <a:cs typeface="Times New Roman"/>
              </a:rPr>
              <a:t>be involved and engaged in the meeting and bring something to the discussion. Take a turn as the chairperson, team leader or organiser for a meeting</a:t>
            </a:r>
          </a:p>
          <a:p>
            <a:pPr marL="342900" lvl="0" indent="-342900">
              <a:lnSpc>
                <a:spcPct val="115000"/>
              </a:lnSpc>
              <a:spcAft>
                <a:spcPts val="0"/>
              </a:spcAft>
              <a:buFont typeface="Arial"/>
              <a:buChar char="•"/>
              <a:tabLst>
                <a:tab pos="457200" algn="l"/>
              </a:tabLst>
            </a:pPr>
            <a:r>
              <a:rPr lang="en-AU" sz="1200" kern="1200" dirty="0">
                <a:solidFill>
                  <a:schemeClr val="tx1"/>
                </a:solidFill>
                <a:effectLst/>
                <a:latin typeface="+mn-lt"/>
                <a:ea typeface="Calibri"/>
                <a:cs typeface="Times New Roman"/>
              </a:rPr>
              <a:t>ask for feedback and act on it</a:t>
            </a:r>
          </a:p>
          <a:p>
            <a:pPr marL="342900" lvl="0" indent="-342900">
              <a:lnSpc>
                <a:spcPct val="115000"/>
              </a:lnSpc>
              <a:spcAft>
                <a:spcPts val="0"/>
              </a:spcAft>
              <a:buFont typeface="Arial"/>
              <a:buChar char="•"/>
              <a:tabLst>
                <a:tab pos="457200" algn="l"/>
              </a:tabLst>
            </a:pPr>
            <a:r>
              <a:rPr lang="en-AU" sz="1200" kern="1200" dirty="0">
                <a:solidFill>
                  <a:schemeClr val="tx1"/>
                </a:solidFill>
                <a:effectLst/>
                <a:latin typeface="+mn-lt"/>
                <a:ea typeface="Calibri"/>
                <a:cs typeface="Times New Roman"/>
              </a:rPr>
              <a:t>don’t finish any discussion in the meeting without deciding who is doing what task and how to act on it.  Tie all discussions back to the team goals and keep the end result in view.</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419192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a:t>Learning &amp; Business Systems | PLNTS | 1.1 (b) ii Telephone Communication - Telephone communication procedures V10.1 | Slide </a:t>
            </a:r>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a:t>Page </a:t>
            </a:r>
            <a:fld id="{4A2A1DA9-8CAF-4BCA-B496-545B076AED2D}" type="slidenum">
              <a:rPr lang="en-AU" smtClean="0"/>
              <a:pPr/>
              <a:t>‹#›</a:t>
            </a:fld>
            <a:endParaRPr lang="en-AU"/>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593188877"/>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978242" cy="1107996"/>
          </a:xfrm>
        </p:spPr>
        <p:txBody>
          <a:bodyPr/>
          <a:lstStyle/>
          <a:p>
            <a:r>
              <a:rPr lang="en-AU" dirty="0"/>
              <a:t>Excellence in School Administration</a:t>
            </a:r>
            <a:br>
              <a:rPr lang="en-AU" dirty="0"/>
            </a:br>
            <a:r>
              <a:rPr lang="en-AU" dirty="0"/>
              <a:t>framework – Administrative Practices</a:t>
            </a:r>
          </a:p>
        </p:txBody>
      </p:sp>
      <p:sp>
        <p:nvSpPr>
          <p:cNvPr id="2" name="Text Placeholder 1"/>
          <p:cNvSpPr>
            <a:spLocks noGrp="1"/>
          </p:cNvSpPr>
          <p:nvPr>
            <p:ph type="body" sz="quarter" idx="15"/>
          </p:nvPr>
        </p:nvSpPr>
        <p:spPr>
          <a:xfrm>
            <a:off x="263806" y="1806489"/>
            <a:ext cx="5278012" cy="1576185"/>
          </a:xfrm>
        </p:spPr>
        <p:txBody>
          <a:bodyPr vert="horz" wrap="square" lIns="0" tIns="45720" rIns="91440" bIns="45720" rtlCol="0" anchor="t">
            <a:noAutofit/>
          </a:bodyPr>
          <a:lstStyle/>
          <a:p>
            <a:r>
              <a:rPr lang="en-AU" dirty="0">
                <a:latin typeface="Arial"/>
                <a:cs typeface="Arial"/>
              </a:rPr>
              <a:t>Aspect: Plan, Prioritise and Deliver Results</a:t>
            </a:r>
          </a:p>
          <a:p>
            <a:r>
              <a:rPr lang="en-AU" dirty="0">
                <a:latin typeface="Arial"/>
                <a:cs typeface="Arial"/>
              </a:rPr>
              <a:t>Focus: 2.3 Achieving Team Objectives</a:t>
            </a:r>
          </a:p>
          <a:p>
            <a:r>
              <a:rPr lang="en-AU" sz="1600" dirty="0">
                <a:latin typeface="Arial"/>
                <a:cs typeface="Arial"/>
              </a:rPr>
              <a:t>Module: (a) </a:t>
            </a:r>
            <a:r>
              <a:rPr lang="en-AU" sz="1600" dirty="0"/>
              <a:t>Team objectives</a:t>
            </a:r>
            <a:endParaRPr lang="en-AU" sz="1600" dirty="0">
              <a:latin typeface="Arial"/>
              <a:cs typeface="Arial"/>
            </a:endParaRPr>
          </a:p>
          <a:p>
            <a:endParaRPr lang="en-AU" sz="1600" dirty="0"/>
          </a:p>
        </p:txBody>
      </p:sp>
      <p:sp>
        <p:nvSpPr>
          <p:cNvPr id="4" name="Text Placeholder 1"/>
          <p:cNvSpPr txBox="1">
            <a:spLocks/>
          </p:cNvSpPr>
          <p:nvPr/>
        </p:nvSpPr>
        <p:spPr>
          <a:xfrm>
            <a:off x="263806" y="3382674"/>
            <a:ext cx="8562749" cy="1576185"/>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 in this module</a:t>
            </a:r>
            <a:endParaRPr lang="en-US" b="0" dirty="0">
              <a:latin typeface="Arial"/>
              <a:cs typeface="Arial"/>
            </a:endParaRPr>
          </a:p>
          <a:p>
            <a:pPr marL="285750" indent="-285750">
              <a:buFont typeface="Arial" panose="020B0604020202020204" pitchFamily="34" charset="0"/>
              <a:buChar char="•"/>
            </a:pPr>
            <a:r>
              <a:rPr lang="en-AU" sz="1600" dirty="0">
                <a:latin typeface="Arial"/>
                <a:cs typeface="Arial"/>
              </a:rPr>
              <a:t>Team objectives </a:t>
            </a: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Prioritising allocated tasks</a:t>
            </a:r>
          </a:p>
        </p:txBody>
      </p:sp>
      <p:grpSp>
        <p:nvGrpSpPr>
          <p:cNvPr id="6" name="Group 215" descr="Circles"/>
          <p:cNvGrpSpPr/>
          <p:nvPr/>
        </p:nvGrpSpPr>
        <p:grpSpPr>
          <a:xfrm>
            <a:off x="292100" y="1999488"/>
            <a:ext cx="8623050" cy="2264989"/>
            <a:chOff x="0" y="0"/>
            <a:chExt cx="13004799" cy="3644900"/>
          </a:xfrm>
          <a:effectLst/>
        </p:grpSpPr>
        <p:pic>
          <p:nvPicPr>
            <p:cNvPr id="7" name="dots.png" descr="Decorative"/>
            <p:cNvPicPr>
              <a:picLocks noChangeAspect="1"/>
            </p:cNvPicPr>
            <p:nvPr/>
          </p:nvPicPr>
          <p:blipFill>
            <a:blip r:embed="rId3"/>
            <a:stretch>
              <a:fillRect/>
            </a:stretch>
          </p:blipFill>
          <p:spPr>
            <a:xfrm>
              <a:off x="0" y="0"/>
              <a:ext cx="13004799" cy="3644900"/>
            </a:xfrm>
            <a:prstGeom prst="rect">
              <a:avLst/>
            </a:prstGeom>
            <a:ln w="12700" cap="flat">
              <a:noFill/>
              <a:miter lim="400000"/>
            </a:ln>
            <a:effectLst/>
          </p:spPr>
        </p:pic>
        <p:sp>
          <p:nvSpPr>
            <p:cNvPr id="8" name="Shape 211"/>
            <p:cNvSpPr/>
            <p:nvPr/>
          </p:nvSpPr>
          <p:spPr>
            <a:xfrm>
              <a:off x="540431" y="1375165"/>
              <a:ext cx="2882418" cy="22697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lgn="l">
                <a:spcBef>
                  <a:spcPts val="4200"/>
                </a:spcBef>
                <a:defRPr b="1">
                  <a:solidFill>
                    <a:srgbClr val="FFFFFF"/>
                  </a:solidFill>
                  <a:latin typeface="Calibri"/>
                  <a:ea typeface="Calibri"/>
                  <a:cs typeface="Calibri"/>
                  <a:sym typeface="Calibri"/>
                </a:defRPr>
              </a:lvl1pPr>
            </a:lstStyle>
            <a:p>
              <a:pPr lvl="0">
                <a:lnSpc>
                  <a:spcPct val="115000"/>
                </a:lnSpc>
                <a:spcAft>
                  <a:spcPts val="0"/>
                </a:spcAft>
              </a:pPr>
              <a:r>
                <a:rPr lang="en-AU" dirty="0">
                  <a:solidFill>
                    <a:schemeClr val="tx2"/>
                  </a:solidFill>
                  <a:latin typeface="Arial" panose="020B0604020202020204" pitchFamily="34" charset="0"/>
                  <a:cs typeface="Arial" panose="020B0604020202020204" pitchFamily="34" charset="0"/>
                </a:rPr>
                <a:t>list all tasks</a:t>
              </a:r>
            </a:p>
          </p:txBody>
        </p:sp>
        <p:sp>
          <p:nvSpPr>
            <p:cNvPr id="9" name="Shape 212"/>
            <p:cNvSpPr/>
            <p:nvPr/>
          </p:nvSpPr>
          <p:spPr>
            <a:xfrm>
              <a:off x="3475964" y="708194"/>
              <a:ext cx="2794868" cy="22697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lgn="l" defTabSz="566674">
                <a:spcBef>
                  <a:spcPts val="4000"/>
                </a:spcBef>
                <a:defRPr sz="3492" b="1">
                  <a:solidFill>
                    <a:srgbClr val="FFFFFF"/>
                  </a:solidFill>
                  <a:latin typeface="Calibri"/>
                  <a:ea typeface="Calibri"/>
                  <a:cs typeface="Calibri"/>
                  <a:sym typeface="Calibri"/>
                </a:defRPr>
              </a:lvl1pPr>
            </a:lstStyle>
            <a:p>
              <a:pPr lvl="0">
                <a:lnSpc>
                  <a:spcPct val="115000"/>
                </a:lnSpc>
                <a:spcAft>
                  <a:spcPts val="0"/>
                </a:spcAft>
              </a:pPr>
              <a:r>
                <a:rPr lang="en-AU" sz="1800" dirty="0">
                  <a:solidFill>
                    <a:schemeClr val="tx2"/>
                  </a:solidFill>
                  <a:latin typeface="Arial" panose="020B0604020202020204" pitchFamily="34" charset="0"/>
                  <a:cs typeface="Arial" panose="020B0604020202020204" pitchFamily="34" charset="0"/>
                </a:rPr>
                <a:t>identify the difference between urgent and important</a:t>
              </a:r>
            </a:p>
          </p:txBody>
        </p:sp>
        <p:sp>
          <p:nvSpPr>
            <p:cNvPr id="10" name="Shape 213"/>
            <p:cNvSpPr/>
            <p:nvPr/>
          </p:nvSpPr>
          <p:spPr>
            <a:xfrm>
              <a:off x="6708855" y="687583"/>
              <a:ext cx="2356844" cy="22697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lgn="l" defTabSz="566674">
                <a:spcBef>
                  <a:spcPts val="4000"/>
                </a:spcBef>
                <a:defRPr sz="3492" b="1">
                  <a:solidFill>
                    <a:srgbClr val="FFFFFF"/>
                  </a:solidFill>
                  <a:latin typeface="Calibri"/>
                  <a:ea typeface="Calibri"/>
                  <a:cs typeface="Calibri"/>
                  <a:sym typeface="Calibri"/>
                </a:defRPr>
              </a:lvl1pPr>
            </a:lstStyle>
            <a:p>
              <a:pPr lvl="0">
                <a:lnSpc>
                  <a:spcPct val="115000"/>
                </a:lnSpc>
                <a:spcAft>
                  <a:spcPts val="0"/>
                </a:spcAft>
              </a:pPr>
              <a:r>
                <a:rPr lang="en-AU" sz="1800" dirty="0">
                  <a:solidFill>
                    <a:schemeClr val="tx2"/>
                  </a:solidFill>
                  <a:latin typeface="Arial" panose="020B0604020202020204" pitchFamily="34" charset="0"/>
                  <a:cs typeface="Arial" panose="020B0604020202020204" pitchFamily="34" charset="0"/>
                </a:rPr>
                <a:t>prioritise in order of importance</a:t>
              </a:r>
            </a:p>
          </p:txBody>
        </p:sp>
        <p:sp>
          <p:nvSpPr>
            <p:cNvPr id="11" name="Shape 214"/>
            <p:cNvSpPr/>
            <p:nvPr/>
          </p:nvSpPr>
          <p:spPr>
            <a:xfrm>
              <a:off x="9830309" y="1149092"/>
              <a:ext cx="2545104" cy="1460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lgn="l">
                <a:spcBef>
                  <a:spcPts val="4200"/>
                </a:spcBef>
                <a:defRPr b="1">
                  <a:solidFill>
                    <a:srgbClr val="FFFFFF"/>
                  </a:solidFill>
                  <a:latin typeface="Calibri"/>
                  <a:ea typeface="Calibri"/>
                  <a:cs typeface="Calibri"/>
                  <a:sym typeface="Calibri"/>
                </a:defRPr>
              </a:lvl1pPr>
            </a:lstStyle>
            <a:p>
              <a:pPr lvl="0">
                <a:lnSpc>
                  <a:spcPct val="115000"/>
                </a:lnSpc>
                <a:spcAft>
                  <a:spcPts val="0"/>
                </a:spcAft>
              </a:pPr>
              <a:r>
                <a:rPr lang="en-AU" dirty="0">
                  <a:solidFill>
                    <a:schemeClr val="tx2"/>
                  </a:solidFill>
                  <a:latin typeface="Arial" panose="020B0604020202020204" pitchFamily="34" charset="0"/>
                  <a:cs typeface="Arial" panose="020B0604020202020204" pitchFamily="34" charset="0"/>
                </a:rPr>
                <a:t>be flexible and adaptable</a:t>
              </a:r>
            </a:p>
          </p:txBody>
        </p:sp>
      </p:gr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10 </a:t>
            </a:r>
            <a:endParaRPr lang="en-US" dirty="0"/>
          </a:p>
        </p:txBody>
      </p:sp>
    </p:spTree>
    <p:extLst>
      <p:ext uri="{BB962C8B-B14F-4D97-AF65-F5344CB8AC3E}">
        <p14:creationId xmlns:p14="http://schemas.microsoft.com/office/powerpoint/2010/main" val="4147664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a:t>
            </a:r>
          </a:p>
        </p:txBody>
      </p:sp>
      <p:pic>
        <p:nvPicPr>
          <p:cNvPr id="10" name="Picture 9" descr="decorative"/>
          <p:cNvPicPr>
            <a:picLocks noChangeAspect="1"/>
          </p:cNvPicPr>
          <p:nvPr/>
        </p:nvPicPr>
        <p:blipFill>
          <a:blip r:embed="rId3"/>
          <a:stretch>
            <a:fillRect/>
          </a:stretch>
        </p:blipFill>
        <p:spPr>
          <a:xfrm flipH="1">
            <a:off x="4369376" y="2023511"/>
            <a:ext cx="3596952" cy="3456732"/>
          </a:xfrm>
          <a:prstGeom prst="rect">
            <a:avLst/>
          </a:prstGeom>
        </p:spPr>
      </p:pic>
      <p:sp>
        <p:nvSpPr>
          <p:cNvPr id="9" name="Rectangle 8"/>
          <p:cNvSpPr/>
          <p:nvPr/>
        </p:nvSpPr>
        <p:spPr>
          <a:xfrm>
            <a:off x="5418044" y="3060575"/>
            <a:ext cx="1499616" cy="523220"/>
          </a:xfrm>
          <a:prstGeom prst="rect">
            <a:avLst/>
          </a:prstGeom>
        </p:spPr>
        <p:txBody>
          <a:bodyPr wrap="square">
            <a:spAutoFit/>
          </a:bodyPr>
          <a:lstStyle/>
          <a:p>
            <a:pPr algn="ctr"/>
            <a:r>
              <a:rPr lang="en-AU" sz="2800" b="1" dirty="0">
                <a:solidFill>
                  <a:schemeClr val="accent5">
                    <a:lumMod val="75000"/>
                  </a:schemeClr>
                </a:solidFill>
                <a:latin typeface="Arial" panose="020B0604020202020204" pitchFamily="34" charset="0"/>
                <a:cs typeface="Arial" panose="020B0604020202020204" pitchFamily="34" charset="0"/>
              </a:rPr>
              <a:t>Activity</a:t>
            </a:r>
            <a:endParaRPr lang="en-AU" sz="2800" dirty="0">
              <a:solidFill>
                <a:schemeClr val="accent5">
                  <a:lumMod val="75000"/>
                </a:schemeClr>
              </a:solidFill>
              <a:latin typeface="Arial" panose="020B0604020202020204" pitchFamily="34" charset="0"/>
              <a:cs typeface="Arial" panose="020B0604020202020204" pitchFamily="34" charset="0"/>
            </a:endParaRPr>
          </a:p>
        </p:txBody>
      </p:sp>
      <p:sp>
        <p:nvSpPr>
          <p:cNvPr id="11" name="Rectangle 10"/>
          <p:cNvSpPr/>
          <p:nvPr/>
        </p:nvSpPr>
        <p:spPr>
          <a:xfrm>
            <a:off x="1309262" y="2023511"/>
            <a:ext cx="2165458" cy="1938992"/>
          </a:xfrm>
          <a:prstGeom prst="rect">
            <a:avLst/>
          </a:prstGeom>
        </p:spPr>
        <p:txBody>
          <a:bodyPr wrap="square">
            <a:spAutoFit/>
          </a:bodyPr>
          <a:lstStyle/>
          <a:p>
            <a:r>
              <a:rPr lang="en-AU" sz="2400" dirty="0">
                <a:solidFill>
                  <a:schemeClr val="tx2"/>
                </a:solidFill>
                <a:latin typeface="Arial" panose="020B0604020202020204" pitchFamily="34" charset="0"/>
                <a:cs typeface="Arial" panose="020B0604020202020204" pitchFamily="34" charset="0"/>
              </a:rPr>
              <a:t>Use the</a:t>
            </a:r>
            <a:br>
              <a:rPr lang="en-AU" sz="2400" dirty="0">
                <a:solidFill>
                  <a:schemeClr val="tx2"/>
                </a:solidFill>
                <a:latin typeface="Arial" panose="020B0604020202020204" pitchFamily="34" charset="0"/>
                <a:cs typeface="Arial" panose="020B0604020202020204" pitchFamily="34" charset="0"/>
              </a:rPr>
            </a:br>
            <a:r>
              <a:rPr lang="en-AU" sz="2400" dirty="0">
                <a:solidFill>
                  <a:schemeClr val="tx2"/>
                </a:solidFill>
                <a:latin typeface="Arial" panose="020B0604020202020204" pitchFamily="34" charset="0"/>
                <a:cs typeface="Arial" panose="020B0604020202020204" pitchFamily="34" charset="0"/>
              </a:rPr>
              <a:t>‘</a:t>
            </a:r>
            <a:r>
              <a:rPr lang="en-AU" sz="2400" b="1" dirty="0">
                <a:solidFill>
                  <a:schemeClr val="tx2"/>
                </a:solidFill>
                <a:latin typeface="Arial" panose="020B0604020202020204" pitchFamily="34" charset="0"/>
                <a:cs typeface="Arial" panose="020B0604020202020204" pitchFamily="34" charset="0"/>
              </a:rPr>
              <a:t>TO DO LIST</a:t>
            </a:r>
            <a:r>
              <a:rPr lang="en-AU" sz="2400" dirty="0">
                <a:solidFill>
                  <a:schemeClr val="tx2"/>
                </a:solidFill>
                <a:latin typeface="Arial" panose="020B0604020202020204" pitchFamily="34" charset="0"/>
                <a:cs typeface="Arial" panose="020B0604020202020204" pitchFamily="34" charset="0"/>
              </a:rPr>
              <a:t>’ </a:t>
            </a:r>
          </a:p>
          <a:p>
            <a:r>
              <a:rPr lang="en-AU" sz="2400" dirty="0">
                <a:solidFill>
                  <a:schemeClr val="tx2"/>
                </a:solidFill>
                <a:latin typeface="Arial" panose="020B0604020202020204" pitchFamily="34" charset="0"/>
                <a:cs typeface="Arial" panose="020B0604020202020204" pitchFamily="34" charset="0"/>
              </a:rPr>
              <a:t>and prioritise a typical </a:t>
            </a:r>
          </a:p>
          <a:p>
            <a:r>
              <a:rPr lang="en-AU" sz="2400" dirty="0">
                <a:solidFill>
                  <a:schemeClr val="tx2"/>
                </a:solidFill>
                <a:latin typeface="Arial" panose="020B0604020202020204" pitchFamily="34" charset="0"/>
                <a:cs typeface="Arial" panose="020B0604020202020204" pitchFamily="34" charset="0"/>
              </a:rPr>
              <a:t>work day.</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11</a:t>
            </a:r>
            <a:endParaRPr lang="en-US" dirty="0"/>
          </a:p>
        </p:txBody>
      </p:sp>
    </p:spTree>
    <p:extLst>
      <p:ext uri="{BB962C8B-B14F-4D97-AF65-F5344CB8AC3E}">
        <p14:creationId xmlns:p14="http://schemas.microsoft.com/office/powerpoint/2010/main" val="22995982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Responding flexibly</a:t>
            </a:r>
          </a:p>
        </p:txBody>
      </p:sp>
      <p:pic>
        <p:nvPicPr>
          <p:cNvPr id="7" name="Picture 6" descr="decorative"/>
          <p:cNvPicPr>
            <a:picLocks noChangeAspect="1"/>
          </p:cNvPicPr>
          <p:nvPr/>
        </p:nvPicPr>
        <p:blipFill>
          <a:blip r:embed="rId3"/>
          <a:stretch>
            <a:fillRect/>
          </a:stretch>
        </p:blipFill>
        <p:spPr>
          <a:xfrm>
            <a:off x="2578159" y="1822133"/>
            <a:ext cx="4050932" cy="3859488"/>
          </a:xfrm>
          <a:prstGeom prst="rect">
            <a:avLst/>
          </a:prstGeom>
        </p:spPr>
      </p:pic>
      <p:sp>
        <p:nvSpPr>
          <p:cNvPr id="9" name="TextBox 8"/>
          <p:cNvSpPr txBox="1"/>
          <p:nvPr/>
        </p:nvSpPr>
        <p:spPr>
          <a:xfrm>
            <a:off x="3268601" y="1653016"/>
            <a:ext cx="2473831" cy="261128"/>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start of day – check ‘to do list’</a:t>
            </a:r>
          </a:p>
        </p:txBody>
      </p:sp>
      <p:sp>
        <p:nvSpPr>
          <p:cNvPr id="11" name="TextBox 10"/>
          <p:cNvSpPr txBox="1"/>
          <p:nvPr/>
        </p:nvSpPr>
        <p:spPr>
          <a:xfrm>
            <a:off x="6108192" y="2578432"/>
            <a:ext cx="1316736" cy="218961"/>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priority 1 started</a:t>
            </a:r>
          </a:p>
        </p:txBody>
      </p:sp>
      <p:sp>
        <p:nvSpPr>
          <p:cNvPr id="12" name="TextBox 11"/>
          <p:cNvSpPr txBox="1"/>
          <p:nvPr/>
        </p:nvSpPr>
        <p:spPr>
          <a:xfrm>
            <a:off x="6629091" y="4343263"/>
            <a:ext cx="1060704" cy="307837"/>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interruption</a:t>
            </a:r>
          </a:p>
        </p:txBody>
      </p:sp>
      <p:sp>
        <p:nvSpPr>
          <p:cNvPr id="13" name="TextBox 12"/>
          <p:cNvSpPr txBox="1"/>
          <p:nvPr/>
        </p:nvSpPr>
        <p:spPr>
          <a:xfrm>
            <a:off x="5419344" y="5704434"/>
            <a:ext cx="1377696" cy="325076"/>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back to priority 1</a:t>
            </a:r>
          </a:p>
        </p:txBody>
      </p:sp>
      <p:sp>
        <p:nvSpPr>
          <p:cNvPr id="14" name="TextBox 13"/>
          <p:cNvSpPr txBox="1"/>
          <p:nvPr/>
        </p:nvSpPr>
        <p:spPr>
          <a:xfrm>
            <a:off x="2633023" y="5559135"/>
            <a:ext cx="1060704" cy="307837"/>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interruption</a:t>
            </a:r>
          </a:p>
        </p:txBody>
      </p:sp>
      <p:sp>
        <p:nvSpPr>
          <p:cNvPr id="15" name="TextBox 14"/>
          <p:cNvSpPr txBox="1"/>
          <p:nvPr/>
        </p:nvSpPr>
        <p:spPr>
          <a:xfrm>
            <a:off x="1200463" y="4301862"/>
            <a:ext cx="1377696" cy="325076"/>
          </a:xfrm>
          <a:prstGeom prst="rect">
            <a:avLst/>
          </a:prstGeom>
          <a:noFill/>
        </p:spPr>
        <p:txBody>
          <a:bodyPr wrap="none" lIns="0" tIns="0" rIns="0" bIns="0" rtlCol="0">
            <a:noAutofit/>
          </a:bodyPr>
          <a:lstStyle/>
          <a:p>
            <a:pPr algn="l"/>
            <a:r>
              <a:rPr lang="en-AU" sz="1400" dirty="0">
                <a:latin typeface="Arial" panose="020B0604020202020204" pitchFamily="34" charset="0"/>
                <a:cs typeface="Arial" panose="020B0604020202020204" pitchFamily="34" charset="0"/>
              </a:rPr>
              <a:t>back to priority 1</a:t>
            </a:r>
          </a:p>
        </p:txBody>
      </p:sp>
      <p:sp>
        <p:nvSpPr>
          <p:cNvPr id="16" name="TextBox 15"/>
          <p:cNvSpPr txBox="1"/>
          <p:nvPr/>
        </p:nvSpPr>
        <p:spPr>
          <a:xfrm>
            <a:off x="858833" y="2368032"/>
            <a:ext cx="2060956" cy="420800"/>
          </a:xfrm>
          <a:prstGeom prst="rect">
            <a:avLst/>
          </a:prstGeom>
          <a:noFill/>
        </p:spPr>
        <p:txBody>
          <a:bodyPr wrap="square" lIns="0" tIns="0" rIns="0" bIns="0" rtlCol="0">
            <a:noAutofit/>
          </a:bodyPr>
          <a:lstStyle/>
          <a:p>
            <a:pPr algn="l"/>
            <a:r>
              <a:rPr lang="en-AU" sz="1400" dirty="0">
                <a:latin typeface="Arial" panose="020B0604020202020204" pitchFamily="34" charset="0"/>
                <a:cs typeface="Arial" panose="020B0604020202020204" pitchFamily="34" charset="0"/>
              </a:rPr>
              <a:t>Complete priority 1 rollover tasks to tomorrow</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12</a:t>
            </a:r>
            <a:endParaRPr lang="en-US" dirty="0"/>
          </a:p>
        </p:txBody>
      </p:sp>
    </p:spTree>
    <p:extLst>
      <p:ext uri="{BB962C8B-B14F-4D97-AF65-F5344CB8AC3E}">
        <p14:creationId xmlns:p14="http://schemas.microsoft.com/office/powerpoint/2010/main" val="158441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2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2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6" dur="2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2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2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2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2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2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2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p:cTn id="35" dur="2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6" dur="2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7" dur="2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2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2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25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p:cTn id="49" dur="2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0" dur="2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1" dur="2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team objectives</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a:solidFill>
                  <a:schemeClr val="tx2"/>
                </a:solidFill>
              </a:rPr>
              <a:t>Has this session given you an understanding of how to:</a:t>
            </a:r>
          </a:p>
        </p:txBody>
      </p:sp>
      <p:sp>
        <p:nvSpPr>
          <p:cNvPr id="2" name="Text Placeholder 1"/>
          <p:cNvSpPr>
            <a:spLocks noGrp="1"/>
          </p:cNvSpPr>
          <p:nvPr>
            <p:ph type="body" sz="quarter" idx="15"/>
          </p:nvPr>
        </p:nvSpPr>
        <p:spPr>
          <a:xfrm>
            <a:off x="292149" y="2600325"/>
            <a:ext cx="4822775" cy="664310"/>
          </a:xfrm>
        </p:spPr>
        <p:txBody>
          <a:bodyPr/>
          <a:lstStyle/>
          <a:p>
            <a:pPr marL="285750" indent="-285750">
              <a:buFont typeface="Arial" panose="020B0604020202020204" pitchFamily="34" charset="0"/>
              <a:buChar char="•"/>
            </a:pPr>
            <a:r>
              <a:rPr lang="en-AU" b="0" dirty="0">
                <a:solidFill>
                  <a:schemeClr val="tx2"/>
                </a:solidFill>
              </a:rPr>
              <a:t>how to understand and contribute to team objectives</a:t>
            </a:r>
          </a:p>
          <a:p>
            <a:pPr marL="285750" indent="-285750">
              <a:buFont typeface="Arial" panose="020B0604020202020204" pitchFamily="34" charset="0"/>
              <a:buChar char="•"/>
            </a:pPr>
            <a:r>
              <a:rPr lang="en-AU" b="0" dirty="0">
                <a:solidFill>
                  <a:schemeClr val="tx2"/>
                </a:solidFill>
              </a:rPr>
              <a:t>how to prioritise allocated tasks</a:t>
            </a:r>
          </a:p>
          <a:p>
            <a:pPr marL="285750" indent="-285750">
              <a:buFont typeface="Arial" panose="020B0604020202020204" pitchFamily="34" charset="0"/>
              <a:buChar char="•"/>
            </a:pPr>
            <a:r>
              <a:rPr lang="en-AU" b="0" dirty="0">
                <a:solidFill>
                  <a:schemeClr val="tx2"/>
                </a:solidFill>
              </a:rPr>
              <a:t>how to respond flexibly to changing circumstances?</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13 </a:t>
            </a:r>
            <a:endParaRPr lang="en-US" dirty="0"/>
          </a:p>
        </p:txBody>
      </p:sp>
    </p:spTree>
    <p:extLst>
      <p:ext uri="{BB962C8B-B14F-4D97-AF65-F5344CB8AC3E}">
        <p14:creationId xmlns:p14="http://schemas.microsoft.com/office/powerpoint/2010/main" val="6594413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administrative practices modules</a:t>
            </a:r>
          </a:p>
        </p:txBody>
      </p:sp>
      <p:graphicFrame>
        <p:nvGraphicFramePr>
          <p:cNvPr id="7" name="Table 6" descr="ESA administrative practices modules framework"/>
          <p:cNvGraphicFramePr>
            <a:graphicFrameLocks noGrp="1"/>
          </p:cNvGraphicFramePr>
          <p:nvPr>
            <p:extLst>
              <p:ext uri="{D42A27DB-BD31-4B8C-83A1-F6EECF244321}">
                <p14:modId xmlns:p14="http://schemas.microsoft.com/office/powerpoint/2010/main" val="54109937"/>
              </p:ext>
            </p:extLst>
          </p:nvPr>
        </p:nvGraphicFramePr>
        <p:xfrm>
          <a:off x="292100" y="1978750"/>
          <a:ext cx="8623050" cy="3365306"/>
        </p:xfrm>
        <a:graphic>
          <a:graphicData uri="http://schemas.openxmlformats.org/drawingml/2006/table">
            <a:tbl>
              <a:tblPr firstRow="1" bandRow="1">
                <a:tableStyleId>{69012ECD-51FC-41F1-AA8D-1B2483CD663E}</a:tableStyleId>
              </a:tblPr>
              <a:tblGrid>
                <a:gridCol w="3605909">
                  <a:extLst>
                    <a:ext uri="{9D8B030D-6E8A-4147-A177-3AD203B41FA5}">
                      <a16:colId xmlns:a16="http://schemas.microsoft.com/office/drawing/2014/main" val="2569631817"/>
                    </a:ext>
                  </a:extLst>
                </a:gridCol>
                <a:gridCol w="5017141">
                  <a:extLst>
                    <a:ext uri="{9D8B030D-6E8A-4147-A177-3AD203B41FA5}">
                      <a16:colId xmlns:a16="http://schemas.microsoft.com/office/drawing/2014/main" val="129071591"/>
                    </a:ext>
                  </a:extLst>
                </a:gridCol>
              </a:tblGrid>
              <a:tr h="519776">
                <a:tc>
                  <a:txBody>
                    <a:bodyPr/>
                    <a:lstStyle/>
                    <a:p>
                      <a:r>
                        <a:rPr lang="en-AU" sz="1400" dirty="0">
                          <a:latin typeface="Arial Narrow" panose="020B0606020202030204" pitchFamily="34" charset="0"/>
                        </a:rPr>
                        <a:t>Framework focus area</a:t>
                      </a:r>
                      <a:endParaRPr lang="en-AU" sz="1400" dirty="0">
                        <a:latin typeface="Arial Narrow" panose="020B0606020202030204" pitchFamily="34" charset="0"/>
                        <a:cs typeface="Arial" panose="020B0604020202020204" pitchFamily="34" charset="0"/>
                      </a:endParaRPr>
                    </a:p>
                  </a:txBody>
                  <a:tcPr/>
                </a:tc>
                <a:tc>
                  <a:txBody>
                    <a:bodyPr/>
                    <a:lstStyle/>
                    <a:p>
                      <a:r>
                        <a:rPr lang="en-AU" sz="1400" dirty="0">
                          <a:latin typeface="Arial Narrow" panose="020B0606020202030204" pitchFamily="34" charset="0"/>
                        </a:rPr>
                        <a:t>Module</a:t>
                      </a:r>
                      <a:endParaRPr lang="en-AU" sz="1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652944712"/>
                  </a:ext>
                </a:extLst>
              </a:tr>
              <a:tr h="54913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2.1 Applying DoE policies and processes</a:t>
                      </a:r>
                    </a:p>
                    <a:p>
                      <a:endParaRPr lang="en-AU" sz="1050" dirty="0">
                        <a:latin typeface="Arial Narrow" panose="020B0606020202030204" pitchFamily="34" charset="0"/>
                        <a:cs typeface="Arial" panose="020B0604020202020204" pitchFamily="34" charset="0"/>
                      </a:endParaRPr>
                    </a:p>
                  </a:txBody>
                  <a:tcPr/>
                </a:tc>
                <a:tc>
                  <a:txBody>
                    <a:bodyPr/>
                    <a:lstStyle>
                      <a:lvl1pPr marL="0" algn="l" defTabSz="514337" rtl="0" eaLnBrk="1" latinLnBrk="0" hangingPunct="1">
                        <a:defRPr sz="1013" kern="1200">
                          <a:solidFill>
                            <a:schemeClr val="dk1"/>
                          </a:solidFill>
                          <a:latin typeface="Montserrat Light"/>
                        </a:defRPr>
                      </a:lvl1pPr>
                      <a:lvl2pPr marL="257168" algn="l" defTabSz="514337" rtl="0" eaLnBrk="1" latinLnBrk="0" hangingPunct="1">
                        <a:defRPr sz="1013" kern="1200">
                          <a:solidFill>
                            <a:schemeClr val="dk1"/>
                          </a:solidFill>
                          <a:latin typeface="Montserrat Light"/>
                        </a:defRPr>
                      </a:lvl2pPr>
                      <a:lvl3pPr marL="514337" algn="l" defTabSz="514337" rtl="0" eaLnBrk="1" latinLnBrk="0" hangingPunct="1">
                        <a:defRPr sz="1013" kern="1200">
                          <a:solidFill>
                            <a:schemeClr val="dk1"/>
                          </a:solidFill>
                          <a:latin typeface="Montserrat Light"/>
                        </a:defRPr>
                      </a:lvl3pPr>
                      <a:lvl4pPr marL="771503" algn="l" defTabSz="514337" rtl="0" eaLnBrk="1" latinLnBrk="0" hangingPunct="1">
                        <a:defRPr sz="1013" kern="1200">
                          <a:solidFill>
                            <a:schemeClr val="dk1"/>
                          </a:solidFill>
                          <a:latin typeface="Montserrat Light"/>
                        </a:defRPr>
                      </a:lvl4pPr>
                      <a:lvl5pPr marL="1028672" algn="l" defTabSz="514337" rtl="0" eaLnBrk="1" latinLnBrk="0" hangingPunct="1">
                        <a:defRPr sz="1013" kern="1200">
                          <a:solidFill>
                            <a:schemeClr val="dk1"/>
                          </a:solidFill>
                          <a:latin typeface="Montserrat Light"/>
                        </a:defRPr>
                      </a:lvl5pPr>
                      <a:lvl6pPr marL="1285839" algn="l" defTabSz="514337" rtl="0" eaLnBrk="1" latinLnBrk="0" hangingPunct="1">
                        <a:defRPr sz="1013" kern="1200">
                          <a:solidFill>
                            <a:schemeClr val="dk1"/>
                          </a:solidFill>
                          <a:latin typeface="Montserrat Light"/>
                        </a:defRPr>
                      </a:lvl6pPr>
                      <a:lvl7pPr marL="1543007" algn="l" defTabSz="514337" rtl="0" eaLnBrk="1" latinLnBrk="0" hangingPunct="1">
                        <a:defRPr sz="1013" kern="1200">
                          <a:solidFill>
                            <a:schemeClr val="dk1"/>
                          </a:solidFill>
                          <a:latin typeface="Montserrat Light"/>
                        </a:defRPr>
                      </a:lvl7pPr>
                      <a:lvl8pPr marL="1800174" algn="l" defTabSz="514337" rtl="0" eaLnBrk="1" latinLnBrk="0" hangingPunct="1">
                        <a:defRPr sz="1013" kern="1200">
                          <a:solidFill>
                            <a:schemeClr val="dk1"/>
                          </a:solidFill>
                          <a:latin typeface="Montserrat Light"/>
                        </a:defRPr>
                      </a:lvl8pPr>
                      <a:lvl9pPr marL="2057342" algn="l" defTabSz="514337" rtl="0" eaLnBrk="1" latinLnBrk="0" hangingPunct="1">
                        <a:defRPr sz="1013" kern="1200">
                          <a:solidFill>
                            <a:schemeClr val="dk1"/>
                          </a:solidFill>
                          <a:latin typeface="Montserrat Light"/>
                        </a:defRPr>
                      </a:lvl9pPr>
                    </a:lstStyle>
                    <a:p>
                      <a:pPr marL="228600" indent="-228600">
                        <a:buFont typeface="+mj-lt"/>
                        <a:buAutoNum type="alphaLcPeriod"/>
                      </a:pPr>
                      <a:r>
                        <a:rPr lang="en-AU" sz="1050" dirty="0">
                          <a:latin typeface="Arial Narrow" panose="020B0606020202030204" pitchFamily="34" charset="0"/>
                          <a:cs typeface="Arial" panose="020B0604020202020204" pitchFamily="34" charset="0"/>
                        </a:rPr>
                        <a:t>Policy and Procedures in Administrative</a:t>
                      </a:r>
                      <a:r>
                        <a:rPr lang="en-AU" sz="1050" baseline="0" dirty="0">
                          <a:latin typeface="Arial Narrow" panose="020B0606020202030204" pitchFamily="34" charset="0"/>
                          <a:cs typeface="Arial" panose="020B0604020202020204" pitchFamily="34" charset="0"/>
                        </a:rPr>
                        <a:t> Practices</a:t>
                      </a:r>
                    </a:p>
                    <a:p>
                      <a:pPr marL="228600" indent="-228600">
                        <a:buFont typeface="+mj-lt"/>
                        <a:buAutoNum type="alphaLcPeriod"/>
                      </a:pPr>
                      <a:r>
                        <a:rPr lang="en-AU" sz="1050" baseline="0" dirty="0">
                          <a:latin typeface="Arial Narrow" panose="020B0606020202030204" pitchFamily="34" charset="0"/>
                          <a:cs typeface="Arial" panose="020B0604020202020204" pitchFamily="34" charset="0"/>
                        </a:rPr>
                        <a:t>Risk management in the Workplace</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798888934"/>
                  </a:ext>
                </a:extLst>
              </a:tr>
              <a:tr h="74969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2.2 Financial literacy and compliance</a:t>
                      </a:r>
                    </a:p>
                    <a:p>
                      <a:endParaRPr lang="en-AU" sz="1050" dirty="0">
                        <a:latin typeface="Arial Narrow" panose="020B0606020202030204" pitchFamily="34" charset="0"/>
                        <a:cs typeface="Arial" panose="020B0604020202020204" pitchFamily="34" charset="0"/>
                      </a:endParaRPr>
                    </a:p>
                  </a:txBody>
                  <a:tcPr/>
                </a:tc>
                <a:tc>
                  <a:txBody>
                    <a:bodyPr/>
                    <a:lstStyle>
                      <a:lvl1pPr marL="0" algn="l" defTabSz="514337" rtl="0" eaLnBrk="1" latinLnBrk="0" hangingPunct="1">
                        <a:defRPr sz="1013" kern="1200">
                          <a:solidFill>
                            <a:schemeClr val="dk1"/>
                          </a:solidFill>
                          <a:latin typeface="Montserrat Light"/>
                        </a:defRPr>
                      </a:lvl1pPr>
                      <a:lvl2pPr marL="257168" algn="l" defTabSz="514337" rtl="0" eaLnBrk="1" latinLnBrk="0" hangingPunct="1">
                        <a:defRPr sz="1013" kern="1200">
                          <a:solidFill>
                            <a:schemeClr val="dk1"/>
                          </a:solidFill>
                          <a:latin typeface="Montserrat Light"/>
                        </a:defRPr>
                      </a:lvl2pPr>
                      <a:lvl3pPr marL="514337" algn="l" defTabSz="514337" rtl="0" eaLnBrk="1" latinLnBrk="0" hangingPunct="1">
                        <a:defRPr sz="1013" kern="1200">
                          <a:solidFill>
                            <a:schemeClr val="dk1"/>
                          </a:solidFill>
                          <a:latin typeface="Montserrat Light"/>
                        </a:defRPr>
                      </a:lvl3pPr>
                      <a:lvl4pPr marL="771503" algn="l" defTabSz="514337" rtl="0" eaLnBrk="1" latinLnBrk="0" hangingPunct="1">
                        <a:defRPr sz="1013" kern="1200">
                          <a:solidFill>
                            <a:schemeClr val="dk1"/>
                          </a:solidFill>
                          <a:latin typeface="Montserrat Light"/>
                        </a:defRPr>
                      </a:lvl4pPr>
                      <a:lvl5pPr marL="1028672" algn="l" defTabSz="514337" rtl="0" eaLnBrk="1" latinLnBrk="0" hangingPunct="1">
                        <a:defRPr sz="1013" kern="1200">
                          <a:solidFill>
                            <a:schemeClr val="dk1"/>
                          </a:solidFill>
                          <a:latin typeface="Montserrat Light"/>
                        </a:defRPr>
                      </a:lvl5pPr>
                      <a:lvl6pPr marL="1285839" algn="l" defTabSz="514337" rtl="0" eaLnBrk="1" latinLnBrk="0" hangingPunct="1">
                        <a:defRPr sz="1013" kern="1200">
                          <a:solidFill>
                            <a:schemeClr val="dk1"/>
                          </a:solidFill>
                          <a:latin typeface="Montserrat Light"/>
                        </a:defRPr>
                      </a:lvl6pPr>
                      <a:lvl7pPr marL="1543007" algn="l" defTabSz="514337" rtl="0" eaLnBrk="1" latinLnBrk="0" hangingPunct="1">
                        <a:defRPr sz="1013" kern="1200">
                          <a:solidFill>
                            <a:schemeClr val="dk1"/>
                          </a:solidFill>
                          <a:latin typeface="Montserrat Light"/>
                        </a:defRPr>
                      </a:lvl7pPr>
                      <a:lvl8pPr marL="1800174" algn="l" defTabSz="514337" rtl="0" eaLnBrk="1" latinLnBrk="0" hangingPunct="1">
                        <a:defRPr sz="1013" kern="1200">
                          <a:solidFill>
                            <a:schemeClr val="dk1"/>
                          </a:solidFill>
                          <a:latin typeface="Montserrat Light"/>
                        </a:defRPr>
                      </a:lvl8pPr>
                      <a:lvl9pPr marL="2057342" algn="l" defTabSz="514337" rtl="0" eaLnBrk="1" latinLnBrk="0" hangingPunct="1">
                        <a:defRPr sz="1013" kern="1200">
                          <a:solidFill>
                            <a:schemeClr val="dk1"/>
                          </a:solidFill>
                          <a:latin typeface="Montserrat Light"/>
                        </a:defRPr>
                      </a:lvl9p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School Finance</a:t>
                      </a:r>
                    </a:p>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Financial Terminology</a:t>
                      </a:r>
                    </a:p>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Procurement</a:t>
                      </a:r>
                    </a:p>
                  </a:txBody>
                  <a:tcPr/>
                </a:tc>
                <a:extLst>
                  <a:ext uri="{0D108BD9-81ED-4DB2-BD59-A6C34878D82A}">
                    <a16:rowId xmlns:a16="http://schemas.microsoft.com/office/drawing/2014/main" val="1713902876"/>
                  </a:ext>
                </a:extLst>
              </a:tr>
              <a:tr h="454360">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2.3 Achieving</a:t>
                      </a:r>
                      <a:r>
                        <a:rPr lang="en-AU" sz="1050" baseline="0" dirty="0">
                          <a:latin typeface="Arial Narrow" panose="020B0606020202030204" pitchFamily="34" charset="0"/>
                          <a:cs typeface="Arial" panose="020B0604020202020204" pitchFamily="34" charset="0"/>
                        </a:rPr>
                        <a:t> team objectives</a:t>
                      </a:r>
                      <a:endParaRPr lang="en-AU" sz="1050" dirty="0">
                        <a:latin typeface="Arial Narrow" panose="020B0606020202030204" pitchFamily="34" charset="0"/>
                        <a:cs typeface="Arial" panose="020B0604020202020204" pitchFamily="34" charset="0"/>
                      </a:endParaRPr>
                    </a:p>
                    <a:p>
                      <a:endParaRPr lang="en-AU" sz="1050" dirty="0">
                        <a:latin typeface="Arial Narrow" panose="020B0606020202030204" pitchFamily="34" charset="0"/>
                        <a:cs typeface="Arial" panose="020B0604020202020204" pitchFamily="34" charset="0"/>
                      </a:endParaRP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Team Objectives</a:t>
                      </a:r>
                    </a:p>
                    <a:p>
                      <a:pPr marL="228600" indent="-228600">
                        <a:buFont typeface="+mj-lt"/>
                        <a:buAutoNum type="alphaLcPeriod"/>
                      </a:pP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4115679247"/>
                  </a:ext>
                </a:extLst>
              </a:tr>
              <a:tr h="451520">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2.4 Supporting change</a:t>
                      </a:r>
                    </a:p>
                    <a:p>
                      <a:endParaRPr lang="en-AU" sz="1050" dirty="0">
                        <a:latin typeface="Arial Narrow" panose="020B0606020202030204" pitchFamily="34" charset="0"/>
                        <a:cs typeface="Arial" panose="020B0604020202020204" pitchFamily="34" charset="0"/>
                      </a:endParaRP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Change in the Workplace</a:t>
                      </a:r>
                    </a:p>
                    <a:p>
                      <a:pPr marL="228600" indent="-228600">
                        <a:buFont typeface="+mj-lt"/>
                        <a:buAutoNum type="alphaLcPeriod"/>
                      </a:pP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396477863"/>
                  </a:ext>
                </a:extLst>
              </a:tr>
              <a:tr h="640820">
                <a:tc>
                  <a:txBody>
                    <a:bodyPr/>
                    <a:lstStyle/>
                    <a:p>
                      <a:pPr algn="l"/>
                      <a:r>
                        <a:rPr lang="en-AU" sz="1050" dirty="0">
                          <a:latin typeface="Arial Narrow" panose="020B0606020202030204" pitchFamily="34" charset="0"/>
                          <a:cs typeface="Arial" panose="020B0604020202020204" pitchFamily="34" charset="0"/>
                        </a:rPr>
                        <a:t>2.5 Systems improvement</a:t>
                      </a: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Technology</a:t>
                      </a:r>
                      <a:r>
                        <a:rPr lang="en-AU" sz="1050" baseline="0" dirty="0">
                          <a:latin typeface="Arial Narrow" panose="020B0606020202030204" pitchFamily="34" charset="0"/>
                          <a:cs typeface="Arial" panose="020B0604020202020204" pitchFamily="34" charset="0"/>
                        </a:rPr>
                        <a:t> and Systems</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913790530"/>
                  </a:ext>
                </a:extLst>
              </a:tr>
            </a:tbl>
          </a:graphicData>
        </a:graphic>
      </p:graphicFrame>
      <p:sp>
        <p:nvSpPr>
          <p:cNvPr id="6" name="Rectangle 5"/>
          <p:cNvSpPr/>
          <p:nvPr/>
        </p:nvSpPr>
        <p:spPr>
          <a:xfrm>
            <a:off x="292099" y="56607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for Non-Teaching Staff (PLNTS)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14</a:t>
            </a:r>
            <a:endParaRPr lang="en-US" dirty="0"/>
          </a:p>
        </p:txBody>
      </p:sp>
    </p:spTree>
    <p:extLst>
      <p:ext uri="{BB962C8B-B14F-4D97-AF65-F5344CB8AC3E}">
        <p14:creationId xmlns:p14="http://schemas.microsoft.com/office/powerpoint/2010/main" val="12630099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15</a:t>
            </a:r>
            <a:endParaRPr lang="en-US" dirty="0"/>
          </a:p>
        </p:txBody>
      </p:sp>
    </p:spTree>
    <p:extLst>
      <p:ext uri="{BB962C8B-B14F-4D97-AF65-F5344CB8AC3E}">
        <p14:creationId xmlns:p14="http://schemas.microsoft.com/office/powerpoint/2010/main" val="13848266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for non-teaching staff (PLNTS) catalogue</a:t>
            </a:r>
          </a:p>
        </p:txBody>
      </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a:solidFill>
                  <a:prstClr val="black"/>
                </a:solidFill>
                <a:latin typeface="Arial" panose="020B0604020202020204" pitchFamily="34" charset="0"/>
                <a:cs typeface="Arial" panose="020B0604020202020204" pitchFamily="34" charset="0"/>
                <a:hlinkClick r:id="rId3"/>
              </a:rPr>
              <a:t>PLNTS catalogue</a:t>
            </a:r>
            <a:endParaRPr lang="en-AU" sz="1400" dirty="0">
              <a:solidFill>
                <a:prstClr val="black"/>
              </a:solidFill>
              <a:latin typeface="Arial" panose="020B0604020202020204" pitchFamily="34" charset="0"/>
              <a:cs typeface="Arial" panose="020B0604020202020204" pitchFamily="34" charset="0"/>
            </a:endParaRP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4"/>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a:t>
            </a:r>
            <a:r>
              <a:rPr lang="en-AU" dirty="0" smtClean="0"/>
              <a:t>Slide 16 </a:t>
            </a:r>
            <a:endParaRPr lang="en-US" dirty="0"/>
          </a:p>
        </p:txBody>
      </p:sp>
    </p:spTree>
    <p:extLst>
      <p:ext uri="{BB962C8B-B14F-4D97-AF65-F5344CB8AC3E}">
        <p14:creationId xmlns:p14="http://schemas.microsoft.com/office/powerpoint/2010/main" val="38479781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Structure of the module</a:t>
            </a:r>
          </a:p>
        </p:txBody>
      </p:sp>
      <p:sp>
        <p:nvSpPr>
          <p:cNvPr id="2" name="Text Placeholder 1"/>
          <p:cNvSpPr>
            <a:spLocks noGrp="1"/>
          </p:cNvSpPr>
          <p:nvPr>
            <p:ph type="body" sz="quarter" idx="15"/>
          </p:nvPr>
        </p:nvSpPr>
        <p:spPr>
          <a:xfrm>
            <a:off x="292100" y="1364374"/>
            <a:ext cx="5018087" cy="4369452"/>
          </a:xfrm>
        </p:spPr>
        <p:txBody>
          <a:bodyPr/>
          <a:lstStyle/>
          <a:p>
            <a:r>
              <a:rPr lang="en-AU" sz="1600" b="0" dirty="0">
                <a:solidFill>
                  <a:schemeClr val="tx2"/>
                </a:solidFill>
              </a:rPr>
              <a:t>This module contains 1 session and has a total delivery time of 40 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691744" lvl="2" indent="-285750">
              <a:buFont typeface="Courier New" panose="02070309020205020404" pitchFamily="49" charset="0"/>
              <a:buChar char="o"/>
            </a:pPr>
            <a:r>
              <a:rPr lang="en-AU" sz="1400" b="0" dirty="0">
                <a:solidFill>
                  <a:schemeClr val="tx2"/>
                </a:solidFill>
              </a:rPr>
              <a:t>Session 1 – Team Objectives – 40  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496050" y="1364374"/>
            <a:ext cx="2305050"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a:solidFill>
                  <a:schemeClr val="tx2"/>
                </a:solidFill>
              </a:rPr>
              <a:t>Purpose</a:t>
            </a:r>
          </a:p>
          <a:p>
            <a:r>
              <a:rPr lang="en-AU" sz="1600" b="0">
                <a:solidFill>
                  <a:schemeClr val="tx2"/>
                </a:solidFill>
              </a:rPr>
              <a:t>This module is one of a series of modules which have been developed to support the implementation of the Excellence in School Administration Framework</a:t>
            </a:r>
          </a:p>
          <a:p>
            <a:endParaRPr lang="en-AU"/>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2</a:t>
            </a:r>
            <a:endParaRPr lang="en-US" dirty="0"/>
          </a:p>
        </p:txBody>
      </p:sp>
    </p:spTree>
    <p:extLst>
      <p:ext uri="{BB962C8B-B14F-4D97-AF65-F5344CB8AC3E}">
        <p14:creationId xmlns:p14="http://schemas.microsoft.com/office/powerpoint/2010/main" val="2589097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latin typeface="Arial"/>
                <a:cs typeface="Arial"/>
              </a:rPr>
              <a:t>Outcome of this module – team objectives</a:t>
            </a:r>
          </a:p>
        </p:txBody>
      </p:sp>
      <p:sp>
        <p:nvSpPr>
          <p:cNvPr id="5" name="Text Placeholder 4"/>
          <p:cNvSpPr>
            <a:spLocks noGrp="1"/>
          </p:cNvSpPr>
          <p:nvPr>
            <p:ph type="body" sz="quarter" idx="15"/>
          </p:nvPr>
        </p:nvSpPr>
        <p:spPr>
          <a:xfrm>
            <a:off x="3655830" y="1492975"/>
            <a:ext cx="5297670" cy="958412"/>
          </a:xfrm>
        </p:spPr>
        <p:txBody>
          <a:bodyPr vert="horz" wrap="square" lIns="0" tIns="45720" rIns="91440" bIns="45720" rtlCol="0" anchor="t">
            <a:noAutofit/>
          </a:bodyPr>
          <a:lstStyle/>
          <a:p>
            <a:r>
              <a:rPr lang="en-AU" b="0" dirty="0">
                <a:solidFill>
                  <a:schemeClr val="tx2"/>
                </a:solidFill>
                <a:latin typeface="Arial"/>
                <a:cs typeface="Arial"/>
              </a:rPr>
              <a:t>At the completion of this module, participants should be able to:</a:t>
            </a:r>
          </a:p>
          <a:p>
            <a:endParaRPr lang="en-AU"/>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understand and contribute to team objectives</a:t>
            </a:r>
          </a:p>
          <a:p>
            <a:pPr marL="285750" indent="-285750">
              <a:buFont typeface="Arial" panose="020B0604020202020204" pitchFamily="34" charset="0"/>
              <a:buChar char="•"/>
            </a:pPr>
            <a:r>
              <a:rPr lang="en-AU" b="0" dirty="0">
                <a:solidFill>
                  <a:schemeClr val="tx2"/>
                </a:solidFill>
              </a:rPr>
              <a:t>prioritise allocated tasks </a:t>
            </a:r>
          </a:p>
          <a:p>
            <a:pPr marL="285750" indent="-285750">
              <a:buFont typeface="Arial" panose="020B0604020202020204" pitchFamily="34" charset="0"/>
              <a:buChar char="•"/>
            </a:pPr>
            <a:r>
              <a:rPr lang="en-AU" b="0" dirty="0">
                <a:solidFill>
                  <a:schemeClr val="tx2"/>
                </a:solidFill>
              </a:rPr>
              <a:t>respond flexibly to changing circumstances.</a:t>
            </a: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4</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What is a team? </a:t>
            </a:r>
          </a:p>
        </p:txBody>
      </p:sp>
      <p:sp>
        <p:nvSpPr>
          <p:cNvPr id="7" name="Rectangle 6"/>
          <p:cNvSpPr/>
          <p:nvPr/>
        </p:nvSpPr>
        <p:spPr>
          <a:xfrm>
            <a:off x="2217416" y="1379686"/>
            <a:ext cx="4772416" cy="646331"/>
          </a:xfrm>
          <a:prstGeom prst="rect">
            <a:avLst/>
          </a:prstGeom>
        </p:spPr>
        <p:txBody>
          <a:bodyPr wrap="square">
            <a:spAutoFit/>
          </a:bodyPr>
          <a:lstStyle/>
          <a:p>
            <a:pPr algn="ctr"/>
            <a:r>
              <a:rPr lang="en-AU" dirty="0">
                <a:solidFill>
                  <a:srgbClr val="D70C3D"/>
                </a:solidFill>
                <a:latin typeface="Arial" panose="020B0604020202020204" pitchFamily="34" charset="0"/>
                <a:cs typeface="Arial" panose="020B0604020202020204" pitchFamily="34" charset="0"/>
              </a:rPr>
              <a:t>A team is a group of people who come together to achieve a common goal</a:t>
            </a:r>
          </a:p>
        </p:txBody>
      </p:sp>
      <p:pic>
        <p:nvPicPr>
          <p:cNvPr id="6" name="Picture 5" descr="decorative"/>
          <p:cNvPicPr>
            <a:picLocks noChangeAspect="1"/>
          </p:cNvPicPr>
          <p:nvPr/>
        </p:nvPicPr>
        <p:blipFill>
          <a:blip r:embed="rId3"/>
          <a:stretch>
            <a:fillRect/>
          </a:stretch>
        </p:blipFill>
        <p:spPr>
          <a:xfrm>
            <a:off x="1494395" y="2160075"/>
            <a:ext cx="6218459" cy="3700593"/>
          </a:xfrm>
          <a:prstGeom prst="rect">
            <a:avLst/>
          </a:prstGeom>
          <a:effectLst>
            <a:outerShdw blurRad="50800" dist="38100" dir="18900000" algn="bl" rotWithShape="0">
              <a:prstClr val="black">
                <a:alpha val="4000"/>
              </a:prstClr>
            </a:outerShdw>
          </a:effectLst>
        </p:spPr>
      </p:pic>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5</a:t>
            </a:r>
            <a:endParaRPr lang="en-US" dirty="0"/>
          </a:p>
        </p:txBody>
      </p:sp>
    </p:spTree>
    <p:extLst>
      <p:ext uri="{BB962C8B-B14F-4D97-AF65-F5344CB8AC3E}">
        <p14:creationId xmlns:p14="http://schemas.microsoft.com/office/powerpoint/2010/main" val="3734815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What teams could be in schools?</a:t>
            </a:r>
          </a:p>
        </p:txBody>
      </p:sp>
      <p:pic>
        <p:nvPicPr>
          <p:cNvPr id="7" name="Picture 6" descr="decorative"/>
          <p:cNvPicPr>
            <a:picLocks noChangeAspect="1"/>
          </p:cNvPicPr>
          <p:nvPr/>
        </p:nvPicPr>
        <p:blipFill>
          <a:blip r:embed="rId3"/>
          <a:stretch>
            <a:fillRect/>
          </a:stretch>
        </p:blipFill>
        <p:spPr>
          <a:xfrm>
            <a:off x="2675095" y="1823348"/>
            <a:ext cx="3857059" cy="3857059"/>
          </a:xfrm>
          <a:prstGeom prst="rect">
            <a:avLst/>
          </a:prstGeom>
        </p:spPr>
      </p:pic>
      <p:sp>
        <p:nvSpPr>
          <p:cNvPr id="8" name="TextBox 7"/>
          <p:cNvSpPr txBox="1"/>
          <p:nvPr/>
        </p:nvSpPr>
        <p:spPr>
          <a:xfrm>
            <a:off x="6188179" y="2123835"/>
            <a:ext cx="1112320" cy="369332"/>
          </a:xfrm>
          <a:prstGeom prst="rect">
            <a:avLst/>
          </a:prstGeom>
          <a:noFill/>
        </p:spPr>
        <p:txBody>
          <a:bodyPr wrap="square" rtlCol="0">
            <a:spAutoFit/>
          </a:bodyPr>
          <a:lstStyle/>
          <a:p>
            <a:r>
              <a:rPr lang="en-AU" dirty="0">
                <a:solidFill>
                  <a:schemeClr val="tx2"/>
                </a:solidFill>
                <a:latin typeface="Arial" panose="020B0604020202020204" pitchFamily="34" charset="0"/>
                <a:cs typeface="Arial" panose="020B0604020202020204" pitchFamily="34" charset="0"/>
              </a:rPr>
              <a:t>welfare</a:t>
            </a:r>
          </a:p>
        </p:txBody>
      </p:sp>
      <p:sp>
        <p:nvSpPr>
          <p:cNvPr id="9" name="TextBox 8"/>
          <p:cNvSpPr txBox="1"/>
          <p:nvPr/>
        </p:nvSpPr>
        <p:spPr>
          <a:xfrm>
            <a:off x="6532154" y="4110038"/>
            <a:ext cx="1699918" cy="369332"/>
          </a:xfrm>
          <a:prstGeom prst="rect">
            <a:avLst/>
          </a:prstGeom>
          <a:noFill/>
        </p:spPr>
        <p:txBody>
          <a:bodyPr wrap="square" rtlCol="0">
            <a:spAutoFit/>
          </a:bodyPr>
          <a:lstStyle/>
          <a:p>
            <a:r>
              <a:rPr lang="en-AU" dirty="0">
                <a:solidFill>
                  <a:schemeClr val="tx2"/>
                </a:solidFill>
                <a:latin typeface="Arial" panose="020B0604020202020204" pitchFamily="34" charset="0"/>
                <a:cs typeface="Arial" panose="020B0604020202020204" pitchFamily="34" charset="0"/>
              </a:rPr>
              <a:t>administration</a:t>
            </a:r>
          </a:p>
        </p:txBody>
      </p:sp>
      <p:sp>
        <p:nvSpPr>
          <p:cNvPr id="10" name="Rectangle 9"/>
          <p:cNvSpPr/>
          <p:nvPr/>
        </p:nvSpPr>
        <p:spPr>
          <a:xfrm>
            <a:off x="1634970" y="4479370"/>
            <a:ext cx="1159292" cy="369332"/>
          </a:xfrm>
          <a:prstGeom prst="rect">
            <a:avLst/>
          </a:prstGeom>
        </p:spPr>
        <p:txBody>
          <a:bodyPr wrap="none">
            <a:spAutoFit/>
          </a:bodyPr>
          <a:lstStyle/>
          <a:p>
            <a:r>
              <a:rPr lang="en-AU" dirty="0">
                <a:solidFill>
                  <a:schemeClr val="tx2"/>
                </a:solidFill>
                <a:latin typeface="Arial" panose="020B0604020202020204" pitchFamily="34" charset="0"/>
                <a:cs typeface="Arial" panose="020B0604020202020204" pitchFamily="34" charset="0"/>
              </a:rPr>
              <a:t>executive</a:t>
            </a:r>
          </a:p>
        </p:txBody>
      </p:sp>
      <p:sp>
        <p:nvSpPr>
          <p:cNvPr id="11" name="Rectangle 10"/>
          <p:cNvSpPr/>
          <p:nvPr/>
        </p:nvSpPr>
        <p:spPr>
          <a:xfrm>
            <a:off x="675241" y="3287748"/>
            <a:ext cx="1787669" cy="369332"/>
          </a:xfrm>
          <a:prstGeom prst="rect">
            <a:avLst/>
          </a:prstGeom>
        </p:spPr>
        <p:txBody>
          <a:bodyPr wrap="none">
            <a:spAutoFit/>
          </a:bodyPr>
          <a:lstStyle/>
          <a:p>
            <a:r>
              <a:rPr lang="en-AU" dirty="0">
                <a:solidFill>
                  <a:schemeClr val="tx2"/>
                </a:solidFill>
                <a:latin typeface="Arial" panose="020B0604020202020204" pitchFamily="34" charset="0"/>
                <a:cs typeface="Arial" panose="020B0604020202020204" pitchFamily="34" charset="0"/>
              </a:rPr>
              <a:t>Health &amp; Safety</a:t>
            </a:r>
          </a:p>
        </p:txBody>
      </p:sp>
      <p:sp>
        <p:nvSpPr>
          <p:cNvPr id="12" name="Rectangle 11"/>
          <p:cNvSpPr/>
          <p:nvPr/>
        </p:nvSpPr>
        <p:spPr>
          <a:xfrm>
            <a:off x="1998680" y="2096126"/>
            <a:ext cx="928459" cy="369332"/>
          </a:xfrm>
          <a:prstGeom prst="rect">
            <a:avLst/>
          </a:prstGeom>
        </p:spPr>
        <p:txBody>
          <a:bodyPr wrap="none">
            <a:spAutoFit/>
          </a:bodyPr>
          <a:lstStyle/>
          <a:p>
            <a:r>
              <a:rPr lang="en-AU" dirty="0">
                <a:solidFill>
                  <a:schemeClr val="tx2"/>
                </a:solidFill>
                <a:latin typeface="Arial" panose="020B0604020202020204" pitchFamily="34" charset="0"/>
                <a:cs typeface="Arial" panose="020B0604020202020204" pitchFamily="34" charset="0"/>
              </a:rPr>
              <a:t>finance</a:t>
            </a:r>
          </a:p>
        </p:txBody>
      </p:sp>
      <p:sp>
        <p:nvSpPr>
          <p:cNvPr id="13" name="Rectangle 12"/>
          <p:cNvSpPr/>
          <p:nvPr/>
        </p:nvSpPr>
        <p:spPr>
          <a:xfrm>
            <a:off x="1852274" y="5853039"/>
            <a:ext cx="5502700" cy="410882"/>
          </a:xfrm>
          <a:prstGeom prst="rect">
            <a:avLst/>
          </a:prstGeom>
        </p:spPr>
        <p:txBody>
          <a:bodyPr wrap="square">
            <a:spAutoFit/>
          </a:bodyPr>
          <a:lstStyle/>
          <a:p>
            <a:pPr algn="ctr">
              <a:lnSpc>
                <a:spcPct val="115000"/>
              </a:lnSpc>
            </a:pPr>
            <a:r>
              <a:rPr lang="en-AU" dirty="0">
                <a:solidFill>
                  <a:schemeClr val="accent5"/>
                </a:solidFill>
                <a:latin typeface="Arial" panose="020B0604020202020204" pitchFamily="34" charset="0"/>
                <a:ea typeface="Calibri"/>
                <a:cs typeface="Arial" panose="020B0604020202020204" pitchFamily="34" charset="0"/>
              </a:rPr>
              <a:t>Remember - a team can be as small as two people</a:t>
            </a:r>
            <a:endParaRPr lang="en-AU" dirty="0">
              <a:solidFill>
                <a:schemeClr val="accent5"/>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6 </a:t>
            </a:r>
            <a:endParaRPr lang="en-US" dirty="0"/>
          </a:p>
        </p:txBody>
      </p:sp>
    </p:spTree>
    <p:extLst>
      <p:ext uri="{BB962C8B-B14F-4D97-AF65-F5344CB8AC3E}">
        <p14:creationId xmlns:p14="http://schemas.microsoft.com/office/powerpoint/2010/main" val="911465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Teams need</a:t>
            </a:r>
          </a:p>
        </p:txBody>
      </p:sp>
      <p:pic>
        <p:nvPicPr>
          <p:cNvPr id="14" name="disability2.png" descr="Speech bubbles"/>
          <p:cNvPicPr>
            <a:picLocks noChangeAspect="1"/>
          </p:cNvPicPr>
          <p:nvPr/>
        </p:nvPicPr>
        <p:blipFill>
          <a:blip r:embed="rId3"/>
          <a:stretch>
            <a:fillRect/>
          </a:stretch>
        </p:blipFill>
        <p:spPr>
          <a:xfrm>
            <a:off x="1927887" y="1288047"/>
            <a:ext cx="5005170" cy="4080346"/>
          </a:xfrm>
          <a:prstGeom prst="rect">
            <a:avLst/>
          </a:prstGeom>
          <a:ln w="12700">
            <a:miter lim="400000"/>
          </a:ln>
          <a:effectLst>
            <a:outerShdw blurRad="76200" dir="13500000" sy="23000" kx="1200000" algn="br" rotWithShape="0">
              <a:prstClr val="black">
                <a:alpha val="14000"/>
              </a:prstClr>
            </a:outerShdw>
          </a:effectLst>
        </p:spPr>
      </p:pic>
      <p:sp>
        <p:nvSpPr>
          <p:cNvPr id="15" name="TextBox 14"/>
          <p:cNvSpPr txBox="1"/>
          <p:nvPr/>
        </p:nvSpPr>
        <p:spPr>
          <a:xfrm>
            <a:off x="3684073" y="2006311"/>
            <a:ext cx="1666592" cy="769441"/>
          </a:xfrm>
          <a:prstGeom prst="rect">
            <a:avLst/>
          </a:prstGeom>
          <a:noFill/>
        </p:spPr>
        <p:txBody>
          <a:bodyPr wrap="square" rtlCol="0">
            <a:spAutoFit/>
          </a:bodyPr>
          <a:lstStyle/>
          <a:p>
            <a:pPr algn="ctr"/>
            <a:r>
              <a:rPr lang="en-AU" sz="2200" dirty="0">
                <a:solidFill>
                  <a:schemeClr val="tx2"/>
                </a:solidFill>
                <a:latin typeface="Arial" panose="020B0604020202020204" pitchFamily="34" charset="0"/>
                <a:cs typeface="Arial" panose="020B0604020202020204" pitchFamily="34" charset="0"/>
              </a:rPr>
              <a:t>clear objectives</a:t>
            </a:r>
          </a:p>
        </p:txBody>
      </p:sp>
      <p:sp>
        <p:nvSpPr>
          <p:cNvPr id="17" name="Rectangle 16"/>
          <p:cNvSpPr/>
          <p:nvPr/>
        </p:nvSpPr>
        <p:spPr>
          <a:xfrm>
            <a:off x="4262570" y="3709218"/>
            <a:ext cx="2176189" cy="769441"/>
          </a:xfrm>
          <a:prstGeom prst="rect">
            <a:avLst/>
          </a:prstGeom>
        </p:spPr>
        <p:txBody>
          <a:bodyPr wrap="square">
            <a:spAutoFit/>
          </a:bodyPr>
          <a:lstStyle/>
          <a:p>
            <a:pPr algn="ctr"/>
            <a:r>
              <a:rPr lang="en-AU" sz="2200" dirty="0">
                <a:solidFill>
                  <a:schemeClr val="tx2"/>
                </a:solidFill>
                <a:latin typeface="Arial" panose="020B0604020202020204" pitchFamily="34" charset="0"/>
                <a:cs typeface="Arial" panose="020B0604020202020204" pitchFamily="34" charset="0"/>
              </a:rPr>
              <a:t>open and clear communication</a:t>
            </a:r>
          </a:p>
        </p:txBody>
      </p:sp>
      <p:sp>
        <p:nvSpPr>
          <p:cNvPr id="16" name="Rectangle 15"/>
          <p:cNvSpPr/>
          <p:nvPr/>
        </p:nvSpPr>
        <p:spPr>
          <a:xfrm>
            <a:off x="2644895" y="3588256"/>
            <a:ext cx="1110241" cy="769441"/>
          </a:xfrm>
          <a:prstGeom prst="rect">
            <a:avLst/>
          </a:prstGeom>
        </p:spPr>
        <p:txBody>
          <a:bodyPr wrap="square">
            <a:spAutoFit/>
          </a:bodyPr>
          <a:lstStyle/>
          <a:p>
            <a:pPr algn="ctr"/>
            <a:r>
              <a:rPr lang="en-AU" sz="2200" dirty="0">
                <a:solidFill>
                  <a:schemeClr val="tx2"/>
                </a:solidFill>
                <a:latin typeface="Arial" panose="020B0604020202020204" pitchFamily="34" charset="0"/>
                <a:cs typeface="Arial" panose="020B0604020202020204" pitchFamily="34" charset="0"/>
              </a:rPr>
              <a:t>defined roles</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7</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Teams require</a:t>
            </a:r>
          </a:p>
        </p:txBody>
      </p:sp>
      <p:pic>
        <p:nvPicPr>
          <p:cNvPr id="13" name="576.png" descr="Post-it notes"/>
          <p:cNvPicPr>
            <a:picLocks/>
          </p:cNvPicPr>
          <p:nvPr/>
        </p:nvPicPr>
        <p:blipFill>
          <a:blip r:embed="rId3"/>
          <a:stretch>
            <a:fillRect/>
          </a:stretch>
        </p:blipFill>
        <p:spPr>
          <a:xfrm>
            <a:off x="442773" y="1553059"/>
            <a:ext cx="8682426" cy="3435535"/>
          </a:xfrm>
          <a:prstGeom prst="rect">
            <a:avLst/>
          </a:prstGeom>
          <a:ln w="12700">
            <a:miter lim="400000"/>
          </a:ln>
        </p:spPr>
      </p:pic>
      <p:grpSp>
        <p:nvGrpSpPr>
          <p:cNvPr id="7" name="Group 6" descr="decorative"/>
          <p:cNvGrpSpPr/>
          <p:nvPr/>
        </p:nvGrpSpPr>
        <p:grpSpPr>
          <a:xfrm>
            <a:off x="329111" y="3270826"/>
            <a:ext cx="8586039" cy="830997"/>
            <a:chOff x="322157" y="2827569"/>
            <a:chExt cx="8586039" cy="830997"/>
          </a:xfrm>
        </p:grpSpPr>
        <p:sp>
          <p:nvSpPr>
            <p:cNvPr id="8" name="TextBox 7"/>
            <p:cNvSpPr txBox="1"/>
            <p:nvPr/>
          </p:nvSpPr>
          <p:spPr>
            <a:xfrm>
              <a:off x="322157" y="2966069"/>
              <a:ext cx="1455551" cy="58477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effective leadership</a:t>
              </a:r>
            </a:p>
          </p:txBody>
        </p:sp>
        <p:sp>
          <p:nvSpPr>
            <p:cNvPr id="9" name="TextBox 8"/>
            <p:cNvSpPr txBox="1"/>
            <p:nvPr/>
          </p:nvSpPr>
          <p:spPr>
            <a:xfrm>
              <a:off x="2411760" y="2827569"/>
              <a:ext cx="1080120"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effective decision making</a:t>
              </a:r>
            </a:p>
          </p:txBody>
        </p:sp>
        <p:sp>
          <p:nvSpPr>
            <p:cNvPr id="10" name="TextBox 9"/>
            <p:cNvSpPr txBox="1"/>
            <p:nvPr/>
          </p:nvSpPr>
          <p:spPr>
            <a:xfrm>
              <a:off x="4017255" y="3117917"/>
              <a:ext cx="1291504"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cooperation</a:t>
              </a:r>
            </a:p>
          </p:txBody>
        </p:sp>
        <p:sp>
          <p:nvSpPr>
            <p:cNvPr id="11" name="TextBox 10"/>
            <p:cNvSpPr txBox="1"/>
            <p:nvPr/>
          </p:nvSpPr>
          <p:spPr>
            <a:xfrm>
              <a:off x="5705353" y="3086743"/>
              <a:ext cx="143220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collaboration</a:t>
              </a:r>
            </a:p>
          </p:txBody>
        </p:sp>
        <p:sp>
          <p:nvSpPr>
            <p:cNvPr id="12" name="TextBox 11"/>
            <p:cNvSpPr txBox="1"/>
            <p:nvPr/>
          </p:nvSpPr>
          <p:spPr>
            <a:xfrm>
              <a:off x="7398362" y="3086743"/>
              <a:ext cx="1509834"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coordination</a:t>
              </a:r>
            </a:p>
          </p:txBody>
        </p:sp>
      </p:gr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8</a:t>
            </a:r>
            <a:endParaRPr lang="en-US" dirty="0"/>
          </a:p>
        </p:txBody>
      </p:sp>
    </p:spTree>
    <p:extLst>
      <p:ext uri="{BB962C8B-B14F-4D97-AF65-F5344CB8AC3E}">
        <p14:creationId xmlns:p14="http://schemas.microsoft.com/office/powerpoint/2010/main" val="55149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Effective meetings</a:t>
            </a:r>
          </a:p>
        </p:txBody>
      </p:sp>
      <p:sp>
        <p:nvSpPr>
          <p:cNvPr id="3" name="Text Placeholder 2"/>
          <p:cNvSpPr>
            <a:spLocks noGrp="1"/>
          </p:cNvSpPr>
          <p:nvPr>
            <p:ph type="body" sz="quarter" idx="15"/>
          </p:nvPr>
        </p:nvSpPr>
        <p:spPr/>
        <p:txBody>
          <a:bodyPr/>
          <a:lstStyle/>
          <a:p>
            <a:r>
              <a:rPr lang="en-AU" dirty="0"/>
              <a:t>Effective meetings increase motivation and strengthen teamwork</a:t>
            </a:r>
          </a:p>
        </p:txBody>
      </p:sp>
      <p:pic>
        <p:nvPicPr>
          <p:cNvPr id="6" name="Picture 5" descr="decorative"/>
          <p:cNvPicPr>
            <a:picLocks noChangeAspect="1"/>
          </p:cNvPicPr>
          <p:nvPr/>
        </p:nvPicPr>
        <p:blipFill>
          <a:blip r:embed="rId3"/>
          <a:stretch>
            <a:fillRect/>
          </a:stretch>
        </p:blipFill>
        <p:spPr>
          <a:xfrm>
            <a:off x="2909395" y="2263810"/>
            <a:ext cx="3388459" cy="3395794"/>
          </a:xfrm>
          <a:prstGeom prst="rect">
            <a:avLst/>
          </a:prstGeom>
        </p:spPr>
      </p:pic>
      <p:sp>
        <p:nvSpPr>
          <p:cNvPr id="7" name="Rectangle 6"/>
          <p:cNvSpPr/>
          <p:nvPr/>
        </p:nvSpPr>
        <p:spPr>
          <a:xfrm>
            <a:off x="5974961" y="2463501"/>
            <a:ext cx="2339102"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encourage feedback </a:t>
            </a:r>
          </a:p>
        </p:txBody>
      </p:sp>
      <p:sp>
        <p:nvSpPr>
          <p:cNvPr id="8" name="Rectangle 7"/>
          <p:cNvSpPr/>
          <p:nvPr/>
        </p:nvSpPr>
        <p:spPr>
          <a:xfrm>
            <a:off x="5974961" y="5010664"/>
            <a:ext cx="1415772" cy="410882"/>
          </a:xfrm>
          <a:prstGeom prst="rect">
            <a:avLst/>
          </a:prstGeom>
        </p:spPr>
        <p:txBody>
          <a:bodyPr wrap="none">
            <a:spAutoFit/>
          </a:bodyPr>
          <a:lstStyle/>
          <a:p>
            <a:pPr lvl="0">
              <a:lnSpc>
                <a:spcPct val="115000"/>
              </a:lnSpc>
              <a:spcAft>
                <a:spcPts val="0"/>
              </a:spcAft>
            </a:pPr>
            <a:r>
              <a:rPr lang="en-AU" dirty="0">
                <a:latin typeface="Arial" panose="020B0604020202020204" pitchFamily="34" charset="0"/>
                <a:ea typeface="Calibri"/>
                <a:cs typeface="Arial" panose="020B0604020202020204" pitchFamily="34" charset="0"/>
              </a:rPr>
              <a:t>action items</a:t>
            </a:r>
          </a:p>
        </p:txBody>
      </p:sp>
      <p:sp>
        <p:nvSpPr>
          <p:cNvPr id="9" name="Rectangle 8"/>
          <p:cNvSpPr/>
          <p:nvPr/>
        </p:nvSpPr>
        <p:spPr>
          <a:xfrm>
            <a:off x="1421617" y="4364695"/>
            <a:ext cx="1492716" cy="410882"/>
          </a:xfrm>
          <a:prstGeom prst="rect">
            <a:avLst/>
          </a:prstGeom>
        </p:spPr>
        <p:txBody>
          <a:bodyPr wrap="none">
            <a:spAutoFit/>
          </a:bodyPr>
          <a:lstStyle/>
          <a:p>
            <a:pPr lvl="0">
              <a:lnSpc>
                <a:spcPct val="115000"/>
              </a:lnSpc>
              <a:spcAft>
                <a:spcPts val="0"/>
              </a:spcAft>
            </a:pPr>
            <a:r>
              <a:rPr lang="en-AU" dirty="0">
                <a:latin typeface="Arial" panose="020B0604020202020204" pitchFamily="34" charset="0"/>
                <a:ea typeface="Calibri"/>
                <a:cs typeface="Arial" panose="020B0604020202020204" pitchFamily="34" charset="0"/>
              </a:rPr>
              <a:t>stay on track</a:t>
            </a:r>
          </a:p>
        </p:txBody>
      </p:sp>
      <p:sp>
        <p:nvSpPr>
          <p:cNvPr id="10" name="Rectangle 9"/>
          <p:cNvSpPr/>
          <p:nvPr/>
        </p:nvSpPr>
        <p:spPr>
          <a:xfrm>
            <a:off x="1976250" y="2368769"/>
            <a:ext cx="1338828" cy="410882"/>
          </a:xfrm>
          <a:prstGeom prst="rect">
            <a:avLst/>
          </a:prstGeom>
        </p:spPr>
        <p:txBody>
          <a:bodyPr wrap="none">
            <a:spAutoFit/>
          </a:bodyPr>
          <a:lstStyle/>
          <a:p>
            <a:pPr lvl="0">
              <a:lnSpc>
                <a:spcPct val="115000"/>
              </a:lnSpc>
              <a:spcAft>
                <a:spcPts val="0"/>
              </a:spcAft>
            </a:pPr>
            <a:r>
              <a:rPr lang="en-AU" dirty="0">
                <a:latin typeface="Arial" panose="020B0604020202020204" pitchFamily="34" charset="0"/>
                <a:ea typeface="Calibri"/>
                <a:cs typeface="Arial" panose="020B0604020202020204" pitchFamily="34" charset="0"/>
              </a:rPr>
              <a:t>stay simple</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a:t>
            </a:r>
            <a:r>
              <a:rPr lang="en-AU" dirty="0">
                <a:latin typeface="Arial"/>
                <a:cs typeface="Arial"/>
              </a:rPr>
              <a:t>2.3 (a) Achieving Team Objectives </a:t>
            </a:r>
            <a:r>
              <a:rPr lang="en-AU" dirty="0"/>
              <a:t>- Team objectives</a:t>
            </a:r>
            <a:r>
              <a:rPr lang="en-AU" dirty="0">
                <a:latin typeface="Arial"/>
                <a:cs typeface="Arial"/>
              </a:rPr>
              <a:t> </a:t>
            </a:r>
            <a:r>
              <a:rPr lang="en-AU" dirty="0"/>
              <a:t>V10.1 | Slide </a:t>
            </a:r>
            <a:r>
              <a:rPr lang="en-AU" dirty="0" smtClean="0"/>
              <a:t>9</a:t>
            </a:r>
            <a:endParaRPr lang="en-US" dirty="0"/>
          </a:p>
        </p:txBody>
      </p:sp>
    </p:spTree>
    <p:extLst>
      <p:ext uri="{BB962C8B-B14F-4D97-AF65-F5344CB8AC3E}">
        <p14:creationId xmlns:p14="http://schemas.microsoft.com/office/powerpoint/2010/main" val="29741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Props1.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2.xml><?xml version="1.0" encoding="utf-8"?>
<ds:datastoreItem xmlns:ds="http://schemas.openxmlformats.org/officeDocument/2006/customXml" ds:itemID="{A815E90B-4741-422F-B8EC-A754EA9FD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DD30B-CA59-4EEC-A550-AA922C70C246}">
  <ds:schemaRefs>
    <ds:schemaRef ds:uri="3fb53b4d-be8c-4e66-9b8a-01aabc82ba27"/>
    <ds:schemaRef ds:uri="http://schemas.microsoft.com/office/2006/documentManagement/types"/>
    <ds:schemaRef ds:uri="http://purl.org/dc/terms/"/>
    <ds:schemaRef ds:uri="5e2542fd-97c6-4ce3-ac10-03ab57539718"/>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7a1bc004-e012-4e16-96bc-814d70b60342"/>
  </ds:schemaRefs>
</ds:datastoreItem>
</file>

<file path=docProps/app.xml><?xml version="1.0" encoding="utf-8"?>
<Properties xmlns="http://schemas.openxmlformats.org/officeDocument/2006/extended-properties" xmlns:vt="http://schemas.openxmlformats.org/officeDocument/2006/docPropsVTypes">
  <Template>Presentation1</Template>
  <TotalTime>661</TotalTime>
  <Words>3368</Words>
  <Application>Microsoft Office PowerPoint</Application>
  <PresentationFormat>On-screen Show (4:3)</PresentationFormat>
  <Paragraphs>315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Monaco</vt:lpstr>
      <vt:lpstr>System Font Regular</vt:lpstr>
      <vt:lpstr>Arial</vt:lpstr>
      <vt:lpstr>Arial Narrow</vt:lpstr>
      <vt:lpstr>Calibri</vt:lpstr>
      <vt:lpstr>Courier New</vt:lpstr>
      <vt:lpstr>Montserrat Medium</vt:lpstr>
      <vt:lpstr>Symbol</vt:lpstr>
      <vt:lpstr>Times New Roman</vt:lpstr>
      <vt:lpstr>Office Theme</vt:lpstr>
      <vt:lpstr>Excellence in School Administration framework – Administrative Practices</vt:lpstr>
      <vt:lpstr>Structure of the module</vt:lpstr>
      <vt:lpstr>Delivery</vt:lpstr>
      <vt:lpstr>Outcome of this module – team objectives</vt:lpstr>
      <vt:lpstr>What is a team? </vt:lpstr>
      <vt:lpstr>What teams could be in schools?</vt:lpstr>
      <vt:lpstr>Teams need</vt:lpstr>
      <vt:lpstr>Teams require</vt:lpstr>
      <vt:lpstr>Effective meetings</vt:lpstr>
      <vt:lpstr>Prioritising allocated tasks</vt:lpstr>
      <vt:lpstr>Activity</vt:lpstr>
      <vt:lpstr>Responding flexibly</vt:lpstr>
      <vt:lpstr>Reflecting on this session – team objectives</vt:lpstr>
      <vt:lpstr>ESA administrative practices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Administrative Practices – 2.3 (a) Team objectives</dc:title>
  <dc:creator>Deefholts, John</dc:creator>
  <cp:lastModifiedBy>Martha Tromboukis</cp:lastModifiedBy>
  <cp:revision>78</cp:revision>
  <cp:lastPrinted>2018-09-13T06:50:27Z</cp:lastPrinted>
  <dcterms:created xsi:type="dcterms:W3CDTF">2019-10-24T03:18:37Z</dcterms:created>
  <dcterms:modified xsi:type="dcterms:W3CDTF">2020-04-20T00:38:40Z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170200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