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0"/>
  </p:notesMasterIdLst>
  <p:handoutMasterIdLst>
    <p:handoutMasterId r:id="rId21"/>
  </p:handoutMasterIdLst>
  <p:sldIdLst>
    <p:sldId id="258" r:id="rId5"/>
    <p:sldId id="261" r:id="rId6"/>
    <p:sldId id="262" r:id="rId7"/>
    <p:sldId id="265" r:id="rId8"/>
    <p:sldId id="267" r:id="rId9"/>
    <p:sldId id="280" r:id="rId10"/>
    <p:sldId id="286" r:id="rId11"/>
    <p:sldId id="281" r:id="rId12"/>
    <p:sldId id="289" r:id="rId13"/>
    <p:sldId id="290" r:id="rId14"/>
    <p:sldId id="288" r:id="rId15"/>
    <p:sldId id="292" r:id="rId16"/>
    <p:sldId id="293" r:id="rId17"/>
    <p:sldId id="284" r:id="rId18"/>
    <p:sldId id="283" r:id="rId19"/>
  </p:sldIdLst>
  <p:sldSz cx="9144000" cy="6858000" type="screen4x3"/>
  <p:notesSz cx="9939338" cy="6805613"/>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8B311-C59C-3EC1-F6C6-A8EE07860D97}" v="2" dt="2019-11-05T21:30:27.917"/>
    <p1510:client id="{E640F585-2D59-396C-4888-6E3D8293144B}" v="4" dt="2019-11-06T01:12:08.020"/>
    <p1510:client id="{EED7CFE3-77FE-F493-02AD-EA5D6C8BC8B5}" v="7" dt="2019-12-19T12:11:49.425"/>
    <p1510:client id="{F5A8EC65-C9C2-F368-4724-6E49F3BAAE7C}" v="2" dt="2019-12-19T12:14:22.00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86" autoAdjust="0"/>
  </p:normalViewPr>
  <p:slideViewPr>
    <p:cSldViewPr snapToGrid="0">
      <p:cViewPr varScale="1">
        <p:scale>
          <a:sx n="62" d="100"/>
          <a:sy n="62" d="100"/>
        </p:scale>
        <p:origin x="1320" y="42"/>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50" d="100"/>
        <a:sy n="1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Tromboukis" userId="S::martha.tromboukis@det.nsw.edu.au::7194e940-2487-4cde-8d9e-b494798b4718" providerId="AD" clId="Web-{F5A8EC65-C9C2-F368-4724-6E49F3BAAE7C}"/>
    <pc:docChg chg="modSld">
      <pc:chgData name="Martha Tromboukis" userId="S::martha.tromboukis@det.nsw.edu.au::7194e940-2487-4cde-8d9e-b494798b4718" providerId="AD" clId="Web-{F5A8EC65-C9C2-F368-4724-6E49F3BAAE7C}" dt="2019-12-19T12:14:16.415" v="0" actId="20577"/>
      <pc:docMkLst>
        <pc:docMk/>
      </pc:docMkLst>
      <pc:sldChg chg="modSp">
        <pc:chgData name="Martha Tromboukis" userId="S::martha.tromboukis@det.nsw.edu.au::7194e940-2487-4cde-8d9e-b494798b4718" providerId="AD" clId="Web-{F5A8EC65-C9C2-F368-4724-6E49F3BAAE7C}" dt="2019-12-19T12:14:16.415" v="0" actId="20577"/>
        <pc:sldMkLst>
          <pc:docMk/>
          <pc:sldMk cId="1719980376" sldId="258"/>
        </pc:sldMkLst>
        <pc:spChg chg="mod">
          <ac:chgData name="Martha Tromboukis" userId="S::martha.tromboukis@det.nsw.edu.au::7194e940-2487-4cde-8d9e-b494798b4718" providerId="AD" clId="Web-{F5A8EC65-C9C2-F368-4724-6E49F3BAAE7C}" dt="2019-12-19T12:14:16.415" v="0" actId="20577"/>
          <ac:spMkLst>
            <pc:docMk/>
            <pc:sldMk cId="1719980376" sldId="258"/>
            <ac:spMk id="2" creationId="{00000000-0000-0000-0000-000000000000}"/>
          </ac:spMkLst>
        </pc:spChg>
      </pc:sldChg>
    </pc:docChg>
  </pc:docChgLst>
  <pc:docChgLst>
    <pc:chgData name="Johnny Deefholts" userId="S::john.deefholts@det.nsw.edu.au::42a04efa-92c8-4c02-8aa2-e8e16f7ec2ba" providerId="AD" clId="Web-{E640F585-2D59-396C-4888-6E3D8293144B}"/>
    <pc:docChg chg="modSld">
      <pc:chgData name="Johnny Deefholts" userId="S::john.deefholts@det.nsw.edu.au::42a04efa-92c8-4c02-8aa2-e8e16f7ec2ba" providerId="AD" clId="Web-{E640F585-2D59-396C-4888-6E3D8293144B}" dt="2019-11-06T01:12:08.020" v="3"/>
      <pc:docMkLst>
        <pc:docMk/>
      </pc:docMkLst>
      <pc:sldChg chg="modNotes">
        <pc:chgData name="Johnny Deefholts" userId="S::john.deefholts@det.nsw.edu.au::42a04efa-92c8-4c02-8aa2-e8e16f7ec2ba" providerId="AD" clId="Web-{E640F585-2D59-396C-4888-6E3D8293144B}" dt="2019-11-06T01:12:08.020" v="3"/>
        <pc:sldMkLst>
          <pc:docMk/>
          <pc:sldMk cId="3847978144" sldId="283"/>
        </pc:sldMkLst>
      </pc:sldChg>
    </pc:docChg>
  </pc:docChgLst>
  <pc:docChgLst>
    <pc:chgData name="Martha Tromboukis" userId="S::martha.tromboukis@det.nsw.edu.au::7194e940-2487-4cde-8d9e-b494798b4718" providerId="AD" clId="Web-{EED7CFE3-77FE-F493-02AD-EA5D6C8BC8B5}"/>
    <pc:docChg chg="modSld">
      <pc:chgData name="Martha Tromboukis" userId="S::martha.tromboukis@det.nsw.edu.au::7194e940-2487-4cde-8d9e-b494798b4718" providerId="AD" clId="Web-{EED7CFE3-77FE-F493-02AD-EA5D6C8BC8B5}" dt="2019-12-19T12:11:49.425" v="6" actId="20577"/>
      <pc:docMkLst>
        <pc:docMk/>
      </pc:docMkLst>
      <pc:sldChg chg="modSp">
        <pc:chgData name="Martha Tromboukis" userId="S::martha.tromboukis@det.nsw.edu.au::7194e940-2487-4cde-8d9e-b494798b4718" providerId="AD" clId="Web-{EED7CFE3-77FE-F493-02AD-EA5D6C8BC8B5}" dt="2019-12-19T12:11:48.034" v="4" actId="20577"/>
        <pc:sldMkLst>
          <pc:docMk/>
          <pc:sldMk cId="3847978144" sldId="283"/>
        </pc:sldMkLst>
        <pc:spChg chg="mod">
          <ac:chgData name="Martha Tromboukis" userId="S::martha.tromboukis@det.nsw.edu.au::7194e940-2487-4cde-8d9e-b494798b4718" providerId="AD" clId="Web-{EED7CFE3-77FE-F493-02AD-EA5D6C8BC8B5}" dt="2019-12-19T12:10:12.459" v="1" actId="20577"/>
          <ac:spMkLst>
            <pc:docMk/>
            <pc:sldMk cId="3847978144" sldId="283"/>
            <ac:spMk id="4" creationId="{00000000-0000-0000-0000-000000000000}"/>
          </ac:spMkLst>
        </pc:spChg>
        <pc:spChg chg="mod">
          <ac:chgData name="Martha Tromboukis" userId="S::martha.tromboukis@det.nsw.edu.au::7194e940-2487-4cde-8d9e-b494798b4718" providerId="AD" clId="Web-{EED7CFE3-77FE-F493-02AD-EA5D6C8BC8B5}" dt="2019-12-19T12:11:48.034" v="4" actId="20577"/>
          <ac:spMkLst>
            <pc:docMk/>
            <pc:sldMk cId="3847978144" sldId="283"/>
            <ac:spMk id="10" creationId="{00000000-0000-0000-0000-000000000000}"/>
          </ac:spMkLst>
        </pc:spChg>
      </pc:sldChg>
    </pc:docChg>
  </pc:docChgLst>
  <pc:docChgLst>
    <pc:chgData name="Johnny Deefholts" userId="S::john.deefholts@det.nsw.edu.au::42a04efa-92c8-4c02-8aa2-e8e16f7ec2ba" providerId="AD" clId="Web-{77D8B311-C59C-3EC1-F6C6-A8EE07860D97}"/>
    <pc:docChg chg="delSld">
      <pc:chgData name="Johnny Deefholts" userId="S::john.deefholts@det.nsw.edu.au::42a04efa-92c8-4c02-8aa2-e8e16f7ec2ba" providerId="AD" clId="Web-{77D8B311-C59C-3EC1-F6C6-A8EE07860D97}" dt="2019-11-05T21:30:27.917" v="1"/>
      <pc:docMkLst>
        <pc:docMk/>
      </pc:docMkLst>
      <pc:sldChg chg="del">
        <pc:chgData name="Johnny Deefholts" userId="S::john.deefholts@det.nsw.edu.au::42a04efa-92c8-4c02-8aa2-e8e16f7ec2ba" providerId="AD" clId="Web-{77D8B311-C59C-3EC1-F6C6-A8EE07860D97}" dt="2019-11-05T21:30:27.917" v="1"/>
        <pc:sldMkLst>
          <pc:docMk/>
          <pc:sldMk cId="2669189487" sldId="276"/>
        </pc:sldMkLst>
      </pc:sldChg>
      <pc:sldChg chg="del">
        <pc:chgData name="Johnny Deefholts" userId="S::john.deefholts@det.nsw.edu.au::42a04efa-92c8-4c02-8aa2-e8e16f7ec2ba" providerId="AD" clId="Web-{77D8B311-C59C-3EC1-F6C6-A8EE07860D97}" dt="2019-11-05T21:30:27.901" v="0"/>
        <pc:sldMkLst>
          <pc:docMk/>
          <pc:sldMk cId="3572744146" sldId="2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a:solidFill>
                  <a:srgbClr val="19233E"/>
                </a:solidFill>
                <a:effectLst/>
                <a:latin typeface="Arial" panose="020B0604020202020204" pitchFamily="34" charset="0"/>
                <a:cs typeface="Arial" panose="020B0604020202020204" pitchFamily="34" charset="0"/>
              </a:rPr>
              <a:t>Chart Title</a:t>
            </a:r>
            <a:endParaRPr lang="en-AU" sz="1600" b="1" i="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42729" cy="1166525"/>
          </a:xfrm>
          <a:prstGeom prst="rect">
            <a:avLst/>
          </a:prstGeom>
        </p:spPr>
        <p:txBody>
          <a:bodyPr vert="horz" lIns="172657" tIns="86329" rIns="172657" bIns="86329" rtlCol="0"/>
          <a:lstStyle>
            <a:lvl1pPr algn="l">
              <a:defRPr sz="2300"/>
            </a:lvl1pPr>
          </a:lstStyle>
          <a:p>
            <a:endParaRPr lang="en-US"/>
          </a:p>
        </p:txBody>
      </p:sp>
      <p:sp>
        <p:nvSpPr>
          <p:cNvPr id="3" name="Date Placeholder 2"/>
          <p:cNvSpPr>
            <a:spLocks noGrp="1"/>
          </p:cNvSpPr>
          <p:nvPr>
            <p:ph type="dt" sz="quarter" idx="1"/>
          </p:nvPr>
        </p:nvSpPr>
        <p:spPr>
          <a:xfrm>
            <a:off x="7507422" y="0"/>
            <a:ext cx="5742729" cy="1166525"/>
          </a:xfrm>
          <a:prstGeom prst="rect">
            <a:avLst/>
          </a:prstGeom>
        </p:spPr>
        <p:txBody>
          <a:bodyPr vert="horz" lIns="172657" tIns="86329" rIns="172657" bIns="86329" rtlCol="0"/>
          <a:lstStyle>
            <a:lvl1pPr algn="r">
              <a:defRPr sz="2300"/>
            </a:lvl1pPr>
          </a:lstStyle>
          <a:p>
            <a:fld id="{2B186FB7-8198-2C41-9C7F-A67099EBC713}" type="datetimeFigureOut">
              <a:rPr lang="en-US" smtClean="0"/>
              <a:t>4/22/2020</a:t>
            </a:fld>
            <a:endParaRPr lang="en-US"/>
          </a:p>
        </p:txBody>
      </p:sp>
      <p:sp>
        <p:nvSpPr>
          <p:cNvPr id="4" name="Footer Placeholder 3"/>
          <p:cNvSpPr>
            <a:spLocks noGrp="1"/>
          </p:cNvSpPr>
          <p:nvPr>
            <p:ph type="ftr" sz="quarter" idx="2"/>
          </p:nvPr>
        </p:nvSpPr>
        <p:spPr>
          <a:xfrm>
            <a:off x="0" y="22056425"/>
            <a:ext cx="5742729" cy="1166521"/>
          </a:xfrm>
          <a:prstGeom prst="rect">
            <a:avLst/>
          </a:prstGeom>
        </p:spPr>
        <p:txBody>
          <a:bodyPr vert="horz" lIns="172657" tIns="86329" rIns="172657" bIns="86329" rtlCol="0" anchor="b"/>
          <a:lstStyle>
            <a:lvl1pPr algn="l">
              <a:defRPr sz="2300"/>
            </a:lvl1pPr>
          </a:lstStyle>
          <a:p>
            <a:endParaRPr lang="en-US"/>
          </a:p>
        </p:txBody>
      </p:sp>
      <p:sp>
        <p:nvSpPr>
          <p:cNvPr id="5" name="Slide Number Placeholder 4"/>
          <p:cNvSpPr>
            <a:spLocks noGrp="1"/>
          </p:cNvSpPr>
          <p:nvPr>
            <p:ph type="sldNum" sz="quarter" idx="3"/>
          </p:nvPr>
        </p:nvSpPr>
        <p:spPr>
          <a:xfrm>
            <a:off x="7507422" y="22056425"/>
            <a:ext cx="5742729" cy="1166521"/>
          </a:xfrm>
          <a:prstGeom prst="rect">
            <a:avLst/>
          </a:prstGeom>
        </p:spPr>
        <p:txBody>
          <a:bodyPr vert="horz" lIns="172657" tIns="86329" rIns="172657" bIns="86329" rtlCol="0" anchor="b"/>
          <a:lstStyle>
            <a:lvl1pPr algn="r">
              <a:defRPr sz="23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5742729" cy="1165180"/>
          </a:xfrm>
          <a:prstGeom prst="rect">
            <a:avLst/>
          </a:prstGeom>
        </p:spPr>
        <p:txBody>
          <a:bodyPr vert="horz" lIns="172657" tIns="86329" rIns="172657" bIns="86329" rtlCol="0"/>
          <a:lstStyle>
            <a:lvl1pPr algn="l">
              <a:defRPr sz="2300"/>
            </a:lvl1pPr>
          </a:lstStyle>
          <a:p>
            <a:endParaRPr lang="en-AU"/>
          </a:p>
        </p:txBody>
      </p:sp>
      <p:sp>
        <p:nvSpPr>
          <p:cNvPr id="3" name="Date Placeholder 2"/>
          <p:cNvSpPr>
            <a:spLocks noGrp="1"/>
          </p:cNvSpPr>
          <p:nvPr>
            <p:ph type="dt" idx="1"/>
          </p:nvPr>
        </p:nvSpPr>
        <p:spPr>
          <a:xfrm>
            <a:off x="7506655" y="2"/>
            <a:ext cx="5742729" cy="1165180"/>
          </a:xfrm>
          <a:prstGeom prst="rect">
            <a:avLst/>
          </a:prstGeom>
        </p:spPr>
        <p:txBody>
          <a:bodyPr vert="horz" lIns="172657" tIns="86329" rIns="172657" bIns="86329" rtlCol="0"/>
          <a:lstStyle>
            <a:lvl1pPr algn="r">
              <a:defRPr sz="2300"/>
            </a:lvl1pPr>
          </a:lstStyle>
          <a:p>
            <a:fld id="{5832F91E-6BD3-4F0D-9CA3-7829EAE64D63}" type="datetimeFigureOut">
              <a:rPr lang="en-AU" smtClean="0"/>
              <a:t>22/04/2020</a:t>
            </a:fld>
            <a:endParaRPr lang="en-AU"/>
          </a:p>
        </p:txBody>
      </p:sp>
      <p:sp>
        <p:nvSpPr>
          <p:cNvPr id="4" name="Slide Image Placeholder 3"/>
          <p:cNvSpPr>
            <a:spLocks noGrp="1" noRot="1" noChangeAspect="1"/>
          </p:cNvSpPr>
          <p:nvPr>
            <p:ph type="sldImg" idx="2"/>
          </p:nvPr>
        </p:nvSpPr>
        <p:spPr>
          <a:xfrm>
            <a:off x="1401763" y="2903538"/>
            <a:ext cx="10448925" cy="7837487"/>
          </a:xfrm>
          <a:prstGeom prst="rect">
            <a:avLst/>
          </a:prstGeom>
          <a:noFill/>
          <a:ln w="12700">
            <a:solidFill>
              <a:prstClr val="black"/>
            </a:solidFill>
          </a:ln>
        </p:spPr>
        <p:txBody>
          <a:bodyPr vert="horz" lIns="172657" tIns="86329" rIns="172657" bIns="86329" rtlCol="0" anchor="ctr"/>
          <a:lstStyle/>
          <a:p>
            <a:endParaRPr lang="en-AU"/>
          </a:p>
        </p:txBody>
      </p:sp>
      <p:sp>
        <p:nvSpPr>
          <p:cNvPr id="5" name="Notes Placeholder 4"/>
          <p:cNvSpPr>
            <a:spLocks noGrp="1"/>
          </p:cNvSpPr>
          <p:nvPr>
            <p:ph type="body" sz="quarter" idx="3"/>
          </p:nvPr>
        </p:nvSpPr>
        <p:spPr>
          <a:xfrm>
            <a:off x="1325245" y="11176041"/>
            <a:ext cx="10601961" cy="9144036"/>
          </a:xfrm>
          <a:prstGeom prst="rect">
            <a:avLst/>
          </a:prstGeom>
        </p:spPr>
        <p:txBody>
          <a:bodyPr vert="horz" lIns="172657" tIns="86329" rIns="172657" bIns="8632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22057768"/>
            <a:ext cx="5742729" cy="1165177"/>
          </a:xfrm>
          <a:prstGeom prst="rect">
            <a:avLst/>
          </a:prstGeom>
        </p:spPr>
        <p:txBody>
          <a:bodyPr vert="horz" lIns="172657" tIns="86329" rIns="172657" bIns="86329" rtlCol="0" anchor="b"/>
          <a:lstStyle>
            <a:lvl1pPr algn="l">
              <a:defRPr sz="2300"/>
            </a:lvl1pPr>
          </a:lstStyle>
          <a:p>
            <a:endParaRPr lang="en-AU"/>
          </a:p>
        </p:txBody>
      </p:sp>
      <p:sp>
        <p:nvSpPr>
          <p:cNvPr id="7" name="Slide Number Placeholder 6"/>
          <p:cNvSpPr>
            <a:spLocks noGrp="1"/>
          </p:cNvSpPr>
          <p:nvPr>
            <p:ph type="sldNum" sz="quarter" idx="5"/>
          </p:nvPr>
        </p:nvSpPr>
        <p:spPr>
          <a:xfrm>
            <a:off x="7506655" y="22057768"/>
            <a:ext cx="5742729" cy="1165177"/>
          </a:xfrm>
          <a:prstGeom prst="rect">
            <a:avLst/>
          </a:prstGeom>
        </p:spPr>
        <p:txBody>
          <a:bodyPr vert="horz" lIns="172657" tIns="86329" rIns="172657" bIns="86329" rtlCol="0" anchor="b"/>
          <a:lstStyle>
            <a:lvl1pPr algn="r">
              <a:defRPr sz="23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inside-the-department/communication-and-engagement/services-and-support/planning-your-communication/360-reflection-too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ducation.nsw.gov.au/content/dam/main-education/en/home/inside-the-department/communication-and-engagement/media/documents/Excellence_in_School_Customer_Service_-_Framework_FINAL_Sep_16_cwZwpaIzpz.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course-catalogue-for-non-teaching-staf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2300" b="1" dirty="0"/>
              <a:t>Note to presenter</a:t>
            </a:r>
          </a:p>
          <a:p>
            <a:pPr>
              <a:lnSpc>
                <a:spcPct val="120000"/>
              </a:lnSpc>
              <a:defRPr sz="1800" i="1"/>
            </a:pPr>
            <a:endParaRPr lang="en-AU" sz="2300" b="1" dirty="0"/>
          </a:p>
          <a:p>
            <a:pPr>
              <a:lnSpc>
                <a:spcPct val="120000"/>
              </a:lnSpc>
              <a:defRPr sz="1800" i="1"/>
            </a:pPr>
            <a:r>
              <a:rPr lang="en-AU" sz="2300" b="1" dirty="0"/>
              <a:t>Before commencing this module please read the separate Presenter Notes which outline all  preparation required to successfully present each session </a:t>
            </a:r>
          </a:p>
          <a:p>
            <a:pPr>
              <a:lnSpc>
                <a:spcPct val="120000"/>
              </a:lnSpc>
              <a:defRPr sz="1800" i="1"/>
            </a:pPr>
            <a:endParaRPr lang="en-AU" sz="2300" dirty="0"/>
          </a:p>
          <a:p>
            <a:pPr>
              <a:lnSpc>
                <a:spcPct val="120000"/>
              </a:lnSpc>
              <a:defRPr sz="1800" i="1"/>
            </a:pPr>
            <a:r>
              <a:rPr lang="en-AU" sz="2300" dirty="0"/>
              <a:t>Welcome to the Customer Feedback module supporting the Building Relationships focus area of the Excellence in School Administration Framework.</a:t>
            </a:r>
          </a:p>
          <a:p>
            <a:pPr>
              <a:lnSpc>
                <a:spcPct val="120000"/>
              </a:lnSpc>
              <a:defRPr sz="1800" i="1"/>
            </a:pPr>
            <a:r>
              <a:rPr lang="en-AU" sz="2300" dirty="0"/>
              <a:t> </a:t>
            </a:r>
          </a:p>
          <a:p>
            <a:pPr>
              <a:lnSpc>
                <a:spcPct val="120000"/>
              </a:lnSpc>
              <a:defRPr sz="1800" i="1"/>
            </a:pPr>
            <a:r>
              <a:rPr lang="en-AU" sz="2300" dirty="0"/>
              <a:t>This module is one of a series of modules which have been developed to support the implementation of the Framework and contains notes for the presenter and identifies resources for the participants.</a:t>
            </a:r>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48210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2300" dirty="0"/>
              <a:t>The DoE Communication and Engagement (C&amp;E) directorate has developed the Excellence in School Customer Service 360 Reflection Tool which is a survey tool. The tool is based on the Excellence in School Customer Service Framework which identifies staff capabilities along a continuum and provides principals and school staff with the opportunity to: </a:t>
            </a:r>
          </a:p>
          <a:p>
            <a:pPr marL="323732" indent="-323732">
              <a:buFont typeface="Arial" panose="020B0604020202020204" pitchFamily="34" charset="0"/>
              <a:buChar char="•"/>
            </a:pPr>
            <a:r>
              <a:rPr lang="en-AU" sz="2300" dirty="0"/>
              <a:t>reflect on their capacity to deliver exceptional customer service and identify and explore opportunities for improvement </a:t>
            </a:r>
          </a:p>
          <a:p>
            <a:pPr marL="323732" indent="-323732">
              <a:buFont typeface="Arial" panose="020B0604020202020204" pitchFamily="34" charset="0"/>
              <a:buChar char="•"/>
            </a:pPr>
            <a:r>
              <a:rPr lang="en-AU" sz="2300" dirty="0"/>
              <a:t>reflect on their capacity to effectively communicate and engage with the school community </a:t>
            </a:r>
          </a:p>
          <a:p>
            <a:pPr marL="323732" indent="-323732">
              <a:buFont typeface="Arial" panose="020B0604020202020204" pitchFamily="34" charset="0"/>
              <a:buChar char="•"/>
            </a:pPr>
            <a:r>
              <a:rPr lang="en-AU" sz="2300" dirty="0"/>
              <a:t>monitor change in the behaviour and actions of groups of school staff and learn more about the school’s strengths </a:t>
            </a:r>
          </a:p>
          <a:p>
            <a:pPr marL="323732" indent="-323732">
              <a:buFont typeface="Arial" panose="020B0604020202020204" pitchFamily="34" charset="0"/>
              <a:buChar char="•"/>
            </a:pPr>
            <a:r>
              <a:rPr lang="en-AU" sz="2300" dirty="0"/>
              <a:t>gather feedback on the customer service provided by the school and use it to reflect on leadership and the direction of communication and engagement at the school and plan professional learning and development opportunities.</a:t>
            </a:r>
          </a:p>
          <a:p>
            <a:pPr>
              <a:lnSpc>
                <a:spcPct val="100000"/>
              </a:lnSpc>
            </a:pPr>
            <a:r>
              <a:rPr lang="en-AU" sz="2300" dirty="0"/>
              <a:t> </a:t>
            </a:r>
            <a:endParaRPr lang="en-AU" sz="1500" dirty="0"/>
          </a:p>
          <a:p>
            <a:pPr>
              <a:lnSpc>
                <a:spcPct val="100000"/>
              </a:lnSpc>
            </a:pPr>
            <a:r>
              <a:rPr lang="en-AU" sz="2300" dirty="0"/>
              <a:t>If you don’t have a benchmark for these services and procedures, how do you know that they are working? </a:t>
            </a:r>
          </a:p>
          <a:p>
            <a:pPr>
              <a:lnSpc>
                <a:spcPct val="100000"/>
              </a:lnSpc>
            </a:pPr>
            <a:r>
              <a:rPr lang="en-AU" sz="1500" b="1" dirty="0"/>
              <a:t> </a:t>
            </a:r>
            <a:endParaRPr lang="en-AU" sz="1500" dirty="0"/>
          </a:p>
          <a:p>
            <a:pPr>
              <a:lnSpc>
                <a:spcPct val="100000"/>
              </a:lnSpc>
            </a:pPr>
            <a:r>
              <a:rPr lang="en-AU" sz="2300" b="1" dirty="0"/>
              <a:t>Hand out the Customer Service Framework (1 page) refer to pre-reading link</a:t>
            </a:r>
            <a:endParaRPr lang="en-AU" sz="2300" dirty="0"/>
          </a:p>
          <a:p>
            <a:pPr>
              <a:lnSpc>
                <a:spcPct val="100000"/>
              </a:lnSpc>
            </a:pPr>
            <a:r>
              <a:rPr lang="en-AU" sz="2300" dirty="0"/>
              <a:t> </a:t>
            </a:r>
          </a:p>
          <a:p>
            <a:pPr>
              <a:lnSpc>
                <a:spcPct val="100000"/>
              </a:lnSpc>
            </a:pPr>
            <a:r>
              <a:rPr lang="en-AU" sz="2300" b="1" dirty="0"/>
              <a:t>Give participants 3 minutes to read Framework</a:t>
            </a:r>
          </a:p>
          <a:p>
            <a:pPr>
              <a:lnSpc>
                <a:spcPct val="100000"/>
              </a:lnSpc>
            </a:pPr>
            <a:endParaRPr lang="en-AU" sz="2300" b="1" dirty="0"/>
          </a:p>
          <a:p>
            <a:r>
              <a:rPr lang="en-AU" sz="1200" b="1" kern="1200" dirty="0" smtClean="0">
                <a:solidFill>
                  <a:schemeClr val="tx1"/>
                </a:solidFill>
                <a:effectLst/>
                <a:latin typeface="+mn-lt"/>
                <a:ea typeface="+mn-ea"/>
                <a:cs typeface="+mn-cs"/>
              </a:rPr>
              <a:t>DoE Schools Communication and Engagement - Excellence in School Customer Service 360 Reflection Tool</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https://education.nsw.gov.au/inside-the-department/communication-and-engagement/services-and-support/planning-your-communication/360-reflection-tool</a:t>
            </a:r>
            <a:endParaRPr lang="en-AU" sz="1200" u="sng"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Excellence in School Customer Service Framework</a:t>
            </a:r>
            <a:endParaRPr lang="en-AU" sz="1200" kern="1200" dirty="0" smtClean="0">
              <a:solidFill>
                <a:schemeClr val="tx1"/>
              </a:solidFill>
              <a:effectLst/>
              <a:latin typeface="+mn-lt"/>
              <a:ea typeface="+mn-ea"/>
              <a:cs typeface="+mn-cs"/>
            </a:endParaRPr>
          </a:p>
          <a:p>
            <a:r>
              <a:rPr lang="en-AU" dirty="0" smtClean="0">
                <a:hlinkClick r:id="rId4"/>
              </a:rPr>
              <a:t>https://education.nsw.gov.au/content/dam/main-education/en/home/inside-the-department/communication-and-engagement/media/documents/Excellence_in_School_Customer_Service_-_Framework_FINAL_Sep_16_cwZwpaIzpz.pdf</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350697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2300" dirty="0"/>
              <a:t>Let’s look at some of the benchmarks in the 360 Reflection Tool as a way of understanding how to act on positive and negative feedback.</a:t>
            </a:r>
          </a:p>
          <a:p>
            <a:pPr>
              <a:lnSpc>
                <a:spcPct val="120000"/>
              </a:lnSpc>
              <a:defRPr sz="1800" i="1"/>
            </a:pPr>
            <a:endParaRPr lang="en-AU" sz="2300" dirty="0"/>
          </a:p>
          <a:p>
            <a:pPr defTabSz="1667866">
              <a:lnSpc>
                <a:spcPct val="120000"/>
              </a:lnSpc>
              <a:defRPr sz="1800" b="1"/>
            </a:pPr>
            <a:r>
              <a:rPr lang="en-AU" sz="2300" b="1" dirty="0"/>
              <a:t>Select relevant activities for group discussion</a:t>
            </a:r>
          </a:p>
          <a:p>
            <a:pPr>
              <a:lnSpc>
                <a:spcPct val="120000"/>
              </a:lnSpc>
              <a:defRPr sz="1800" b="1"/>
            </a:pPr>
            <a:endParaRPr lang="en-AU" sz="2300" dirty="0"/>
          </a:p>
          <a:p>
            <a:pPr>
              <a:lnSpc>
                <a:spcPct val="120000"/>
              </a:lnSpc>
              <a:defRPr sz="1800" b="1"/>
            </a:pPr>
            <a:r>
              <a:rPr lang="en-AU" sz="2300" dirty="0"/>
              <a:t>Activity </a:t>
            </a:r>
          </a:p>
          <a:p>
            <a:pPr>
              <a:lnSpc>
                <a:spcPct val="120000"/>
              </a:lnSpc>
              <a:defRPr sz="1800" i="1"/>
            </a:pPr>
            <a:r>
              <a:rPr lang="en-AU" sz="2300" b="1" dirty="0"/>
              <a:t>Read out sample benchmark</a:t>
            </a:r>
          </a:p>
          <a:p>
            <a:pPr>
              <a:lnSpc>
                <a:spcPct val="120000"/>
              </a:lnSpc>
              <a:defRPr sz="1800" i="1"/>
            </a:pPr>
            <a:r>
              <a:rPr lang="en-AU" sz="2300" dirty="0"/>
              <a:t>‘Staff use positive and confident gestures, facial expressions and body language.’</a:t>
            </a:r>
          </a:p>
          <a:p>
            <a:pPr>
              <a:lnSpc>
                <a:spcPct val="120000"/>
              </a:lnSpc>
              <a:defRPr sz="1800" i="1"/>
            </a:pPr>
            <a:r>
              <a:rPr lang="en-AU" sz="2300" dirty="0"/>
              <a:t>Positive feedback received by the SAM:  ‘I always feel welcome when I come to the office by the person at the front counter; she always has a smile for me.’</a:t>
            </a:r>
          </a:p>
          <a:p>
            <a:pPr>
              <a:lnSpc>
                <a:spcPct val="120000"/>
              </a:lnSpc>
              <a:defRPr sz="1800" i="1"/>
            </a:pPr>
            <a:endParaRPr lang="en-AU" sz="2300" dirty="0"/>
          </a:p>
          <a:p>
            <a:pPr>
              <a:lnSpc>
                <a:spcPct val="120000"/>
              </a:lnSpc>
              <a:defRPr sz="1800" i="1"/>
            </a:pPr>
            <a:r>
              <a:rPr lang="en-AU" sz="2300" b="1" dirty="0"/>
              <a:t>Q: </a:t>
            </a:r>
            <a:r>
              <a:rPr lang="en-AU" sz="2300" dirty="0"/>
              <a:t>How would you action that feedback?</a:t>
            </a:r>
          </a:p>
          <a:p>
            <a:pPr>
              <a:lnSpc>
                <a:spcPct val="120000"/>
              </a:lnSpc>
              <a:defRPr sz="1800" b="1"/>
            </a:pPr>
            <a:r>
              <a:rPr lang="en-AU" sz="2300" dirty="0"/>
              <a:t>A: Share it with the staff and use it as a benchmark for everyone</a:t>
            </a:r>
          </a:p>
          <a:p>
            <a:pPr>
              <a:lnSpc>
                <a:spcPct val="120000"/>
              </a:lnSpc>
              <a:defRPr sz="1800" i="1"/>
            </a:pPr>
            <a:endParaRPr lang="en-AU" sz="2300" dirty="0"/>
          </a:p>
          <a:p>
            <a:pPr>
              <a:lnSpc>
                <a:spcPct val="120000"/>
              </a:lnSpc>
              <a:defRPr sz="1800" i="1"/>
            </a:pPr>
            <a:r>
              <a:rPr lang="en-AU" sz="2300" dirty="0"/>
              <a:t>Negative feedback received by the SAM: ‘The person on the front counter always keeps me waiting when I come to the office and makes me feel like I am interrupting her with my enquiry.’</a:t>
            </a:r>
          </a:p>
          <a:p>
            <a:pPr>
              <a:lnSpc>
                <a:spcPct val="120000"/>
              </a:lnSpc>
              <a:defRPr sz="1800" b="1"/>
            </a:pPr>
            <a:r>
              <a:rPr lang="en-AU" sz="2300" dirty="0"/>
              <a:t>Q: How would you action that feedback?</a:t>
            </a:r>
          </a:p>
          <a:p>
            <a:pPr>
              <a:lnSpc>
                <a:spcPct val="120000"/>
              </a:lnSpc>
              <a:defRPr sz="1800" b="1"/>
            </a:pPr>
            <a:r>
              <a:rPr lang="en-AU" sz="2300" dirty="0"/>
              <a:t>A: Privately discuss with staff member concerned and review what is expected in greeting customers at the front counter.</a:t>
            </a:r>
          </a:p>
          <a:p>
            <a:pPr>
              <a:lnSpc>
                <a:spcPct val="120000"/>
              </a:lnSpc>
              <a:defRPr sz="1800" b="1"/>
            </a:pPr>
            <a:endParaRPr lang="en-AU" sz="2300" dirty="0"/>
          </a:p>
          <a:p>
            <a:pPr>
              <a:lnSpc>
                <a:spcPct val="120000"/>
              </a:lnSpc>
              <a:defRPr sz="1800" i="1"/>
            </a:pPr>
            <a:r>
              <a:rPr lang="en-AU" sz="2300" dirty="0"/>
              <a:t>Conduct professional learning for all staff on face-to-face customer service - see module 1.1(a) Face-to-Face Communication</a:t>
            </a:r>
          </a:p>
          <a:p>
            <a:pPr>
              <a:lnSpc>
                <a:spcPct val="120000"/>
              </a:lnSpc>
              <a:defRPr sz="1800" i="1"/>
            </a:pPr>
            <a:endParaRPr lang="en-AU" sz="2300" dirty="0"/>
          </a:p>
          <a:p>
            <a:pPr>
              <a:lnSpc>
                <a:spcPct val="120000"/>
              </a:lnSpc>
              <a:defRPr sz="1800" b="1"/>
            </a:pPr>
            <a:r>
              <a:rPr lang="en-AU" sz="2300" dirty="0"/>
              <a:t>Activity</a:t>
            </a:r>
          </a:p>
          <a:p>
            <a:pPr>
              <a:lnSpc>
                <a:spcPct val="120000"/>
              </a:lnSpc>
              <a:defRPr sz="1800" i="1"/>
            </a:pPr>
            <a:r>
              <a:rPr lang="en-AU" sz="2300" b="1" dirty="0"/>
              <a:t>Read out sample benchmark</a:t>
            </a:r>
          </a:p>
          <a:p>
            <a:pPr>
              <a:lnSpc>
                <a:spcPct val="120000"/>
              </a:lnSpc>
              <a:defRPr sz="1800" i="1"/>
            </a:pPr>
            <a:r>
              <a:rPr lang="en-AU" sz="2300" dirty="0"/>
              <a:t>‘Customers are invited to provide feedback and are viewed as partners.’</a:t>
            </a:r>
          </a:p>
          <a:p>
            <a:pPr>
              <a:lnSpc>
                <a:spcPct val="120000"/>
              </a:lnSpc>
              <a:defRPr sz="1800" b="1"/>
            </a:pPr>
            <a:endParaRPr lang="en-AU" sz="2300" dirty="0"/>
          </a:p>
          <a:p>
            <a:pPr>
              <a:lnSpc>
                <a:spcPct val="120000"/>
              </a:lnSpc>
              <a:defRPr sz="1800" b="1"/>
            </a:pPr>
            <a:r>
              <a:rPr lang="en-AU" sz="2300" dirty="0"/>
              <a:t>Q: In what ways could customers be invited to provide feedback or viewed as partners?</a:t>
            </a:r>
          </a:p>
          <a:p>
            <a:pPr>
              <a:lnSpc>
                <a:spcPct val="120000"/>
              </a:lnSpc>
              <a:defRPr sz="1800" b="1"/>
            </a:pPr>
            <a:r>
              <a:rPr lang="en-AU" sz="2300" dirty="0"/>
              <a:t>A:</a:t>
            </a:r>
          </a:p>
          <a:p>
            <a:pPr marL="454526" indent="-454526">
              <a:lnSpc>
                <a:spcPct val="120000"/>
              </a:lnSpc>
              <a:buSzPct val="75000"/>
              <a:buChar char="•"/>
              <a:defRPr sz="1800" i="1"/>
            </a:pPr>
            <a:r>
              <a:rPr lang="en-AU" sz="2300" dirty="0"/>
              <a:t>online surveys</a:t>
            </a:r>
          </a:p>
          <a:p>
            <a:pPr marL="454526" indent="-454526">
              <a:lnSpc>
                <a:spcPct val="120000"/>
              </a:lnSpc>
              <a:buSzPct val="75000"/>
              <a:buChar char="•"/>
              <a:defRPr sz="1800" i="1"/>
            </a:pPr>
            <a:r>
              <a:rPr lang="en-AU" sz="2300" dirty="0"/>
              <a:t>customer focus groups</a:t>
            </a:r>
          </a:p>
          <a:p>
            <a:pPr marL="454526" indent="-454526">
              <a:lnSpc>
                <a:spcPct val="120000"/>
              </a:lnSpc>
              <a:buSzPct val="75000"/>
              <a:buChar char="•"/>
              <a:defRPr sz="1800" i="1"/>
            </a:pPr>
            <a:r>
              <a:rPr lang="en-AU" sz="2300" dirty="0"/>
              <a:t>newsletter responses</a:t>
            </a:r>
          </a:p>
          <a:p>
            <a:pPr marL="454526" indent="-454526">
              <a:lnSpc>
                <a:spcPct val="120000"/>
              </a:lnSpc>
              <a:buSzPct val="75000"/>
              <a:buChar char="•"/>
              <a:defRPr sz="1800" i="1"/>
            </a:pPr>
            <a:r>
              <a:rPr lang="en-AU" sz="2300" dirty="0"/>
              <a:t>verbally</a:t>
            </a:r>
          </a:p>
          <a:p>
            <a:pPr>
              <a:lnSpc>
                <a:spcPct val="120000"/>
              </a:lnSpc>
              <a:defRPr sz="1800" i="1"/>
            </a:pPr>
            <a:endParaRPr lang="en-AU" sz="2300" dirty="0"/>
          </a:p>
          <a:p>
            <a:pPr>
              <a:lnSpc>
                <a:spcPct val="120000"/>
              </a:lnSpc>
              <a:defRPr sz="1800" b="1"/>
            </a:pPr>
            <a:r>
              <a:rPr lang="en-AU" sz="2300" dirty="0"/>
              <a:t>Activity</a:t>
            </a:r>
          </a:p>
          <a:p>
            <a:pPr>
              <a:lnSpc>
                <a:spcPct val="120000"/>
              </a:lnSpc>
              <a:defRPr sz="1800" b="1" i="1"/>
            </a:pPr>
            <a:r>
              <a:rPr lang="en-AU" sz="2300" dirty="0"/>
              <a:t>Read out sample benchmark</a:t>
            </a:r>
          </a:p>
          <a:p>
            <a:pPr>
              <a:lnSpc>
                <a:spcPct val="120000"/>
              </a:lnSpc>
              <a:defRPr sz="1800" i="1"/>
            </a:pPr>
            <a:r>
              <a:rPr lang="en-AU" sz="2300" dirty="0"/>
              <a:t>‘Relationships between the school and wider community strengthen the ability to support student learning outcomes.’</a:t>
            </a:r>
          </a:p>
          <a:p>
            <a:pPr>
              <a:lnSpc>
                <a:spcPct val="120000"/>
              </a:lnSpc>
              <a:defRPr sz="1800" b="1"/>
            </a:pPr>
            <a:endParaRPr lang="en-AU" sz="2300" dirty="0"/>
          </a:p>
          <a:p>
            <a:pPr>
              <a:lnSpc>
                <a:spcPct val="120000"/>
              </a:lnSpc>
              <a:defRPr sz="1800" b="1"/>
            </a:pPr>
            <a:r>
              <a:rPr lang="en-AU" sz="2300" dirty="0"/>
              <a:t>Q: What types of relationships with the school and wider community does this relate to?</a:t>
            </a:r>
          </a:p>
          <a:p>
            <a:pPr>
              <a:lnSpc>
                <a:spcPct val="120000"/>
              </a:lnSpc>
              <a:defRPr sz="1800" b="1"/>
            </a:pPr>
            <a:r>
              <a:rPr lang="en-AU" sz="2300" dirty="0"/>
              <a:t>A:</a:t>
            </a:r>
          </a:p>
          <a:p>
            <a:pPr marL="454526" indent="-454526">
              <a:lnSpc>
                <a:spcPct val="120000"/>
              </a:lnSpc>
              <a:buSzPct val="75000"/>
              <a:buChar char="•"/>
              <a:defRPr sz="1800" i="1"/>
            </a:pPr>
            <a:r>
              <a:rPr lang="en-AU" sz="2300" dirty="0"/>
              <a:t>inviting parents/carers to be part of the celebrations at school events</a:t>
            </a:r>
          </a:p>
          <a:p>
            <a:pPr marL="454526" indent="-454526">
              <a:lnSpc>
                <a:spcPct val="120000"/>
              </a:lnSpc>
              <a:buSzPct val="75000"/>
              <a:buChar char="•"/>
              <a:defRPr sz="1800" i="1"/>
            </a:pPr>
            <a:r>
              <a:rPr lang="en-AU" sz="2300" dirty="0"/>
              <a:t>inviting parents/carers to be volunteer readers at the school.</a:t>
            </a:r>
          </a:p>
          <a:p>
            <a:pPr>
              <a:lnSpc>
                <a:spcPct val="120000"/>
              </a:lnSpc>
              <a:defRPr sz="1800" i="1"/>
            </a:pPr>
            <a:endParaRPr lang="en-AU" sz="2300" dirty="0"/>
          </a:p>
          <a:p>
            <a:pPr>
              <a:lnSpc>
                <a:spcPct val="120000"/>
              </a:lnSpc>
              <a:defRPr sz="1800" b="1"/>
            </a:pPr>
            <a:r>
              <a:rPr lang="en-AU" sz="2300" dirty="0"/>
              <a:t>Activity</a:t>
            </a:r>
          </a:p>
          <a:p>
            <a:pPr>
              <a:lnSpc>
                <a:spcPct val="120000"/>
              </a:lnSpc>
              <a:defRPr sz="1800" b="1" i="1"/>
            </a:pPr>
            <a:r>
              <a:rPr lang="en-AU" sz="2300" dirty="0"/>
              <a:t>Read out sample benchmark</a:t>
            </a:r>
          </a:p>
          <a:p>
            <a:pPr>
              <a:lnSpc>
                <a:spcPct val="120000"/>
              </a:lnSpc>
              <a:defRPr sz="1800" i="1"/>
            </a:pPr>
            <a:r>
              <a:rPr lang="en-AU" sz="2300" dirty="0"/>
              <a:t>‘Staff work as supportive and cooperative team members, share information and acknowledge others efforts.’</a:t>
            </a:r>
          </a:p>
          <a:p>
            <a:pPr>
              <a:lnSpc>
                <a:spcPct val="120000"/>
              </a:lnSpc>
              <a:defRPr sz="1800" i="1"/>
            </a:pPr>
            <a:endParaRPr lang="en-AU" sz="2300" dirty="0"/>
          </a:p>
          <a:p>
            <a:pPr>
              <a:lnSpc>
                <a:spcPct val="120000"/>
              </a:lnSpc>
              <a:defRPr sz="1800" i="1"/>
            </a:pPr>
            <a:r>
              <a:rPr lang="en-AU" sz="2300" b="1" dirty="0"/>
              <a:t>Q:</a:t>
            </a:r>
            <a:r>
              <a:rPr lang="en-AU" sz="2300" dirty="0"/>
              <a:t> In what ways can staff work as supportive and cooperative team members?</a:t>
            </a:r>
          </a:p>
          <a:p>
            <a:pPr>
              <a:lnSpc>
                <a:spcPct val="120000"/>
              </a:lnSpc>
              <a:defRPr sz="1800" b="1"/>
            </a:pPr>
            <a:r>
              <a:rPr lang="en-AU" sz="2300" dirty="0"/>
              <a:t>A:</a:t>
            </a:r>
          </a:p>
          <a:p>
            <a:pPr marL="454526" indent="-454526">
              <a:lnSpc>
                <a:spcPct val="120000"/>
              </a:lnSpc>
              <a:buSzPct val="75000"/>
              <a:buChar char="•"/>
              <a:defRPr sz="1800" i="1"/>
            </a:pPr>
            <a:r>
              <a:rPr lang="en-AU" sz="2300" dirty="0"/>
              <a:t>sharing information on processes in the front office</a:t>
            </a:r>
          </a:p>
          <a:p>
            <a:pPr marL="454526" indent="-454526">
              <a:lnSpc>
                <a:spcPct val="120000"/>
              </a:lnSpc>
              <a:buSzPct val="75000"/>
              <a:buChar char="•"/>
              <a:defRPr sz="1800" i="1"/>
            </a:pPr>
            <a:r>
              <a:rPr lang="en-AU" sz="2300" dirty="0"/>
              <a:t>covering the front desk and phone during breaks</a:t>
            </a:r>
          </a:p>
          <a:p>
            <a:pPr marL="454526" indent="-454526">
              <a:lnSpc>
                <a:spcPct val="120000"/>
              </a:lnSpc>
              <a:buSzPct val="75000"/>
              <a:buChar char="•"/>
              <a:defRPr sz="1800" i="1"/>
            </a:pPr>
            <a:r>
              <a:rPr lang="en-AU" sz="2300" dirty="0"/>
              <a:t>working together to get tasks done such as a big mail-out or printing and collating reports</a:t>
            </a:r>
          </a:p>
          <a:p>
            <a:pPr>
              <a:lnSpc>
                <a:spcPct val="120000"/>
              </a:lnSpc>
              <a:defRPr sz="1800" i="1"/>
            </a:pPr>
            <a:endParaRPr lang="en-AU" sz="2300" b="1" dirty="0"/>
          </a:p>
          <a:p>
            <a:pPr>
              <a:lnSpc>
                <a:spcPct val="120000"/>
              </a:lnSpc>
              <a:defRPr sz="1800" i="1"/>
            </a:pPr>
            <a:r>
              <a:rPr lang="en-AU" sz="2300" b="1" dirty="0"/>
              <a:t>Q:</a:t>
            </a:r>
            <a:r>
              <a:rPr lang="en-AU" sz="2300" dirty="0"/>
              <a:t> In what ways can staff be acknowledged for their work?</a:t>
            </a:r>
          </a:p>
          <a:p>
            <a:pPr>
              <a:lnSpc>
                <a:spcPct val="120000"/>
              </a:lnSpc>
              <a:defRPr sz="1800" b="1"/>
            </a:pPr>
            <a:r>
              <a:rPr lang="en-AU" sz="2300" dirty="0"/>
              <a:t>A:</a:t>
            </a:r>
          </a:p>
          <a:p>
            <a:pPr marL="454526" indent="-454526">
              <a:lnSpc>
                <a:spcPct val="120000"/>
              </a:lnSpc>
              <a:buSzPct val="75000"/>
              <a:buChar char="•"/>
              <a:defRPr sz="1800" i="1"/>
            </a:pPr>
            <a:r>
              <a:rPr lang="en-AU" sz="2300" dirty="0"/>
              <a:t>positive feedback from customers to the principal/SAM</a:t>
            </a:r>
          </a:p>
          <a:p>
            <a:pPr marL="454526" indent="-454526">
              <a:lnSpc>
                <a:spcPct val="120000"/>
              </a:lnSpc>
              <a:buSzPct val="75000"/>
              <a:buChar char="•"/>
              <a:defRPr sz="1800" i="1"/>
            </a:pPr>
            <a:r>
              <a:rPr lang="en-AU" sz="2300" dirty="0"/>
              <a:t>staff reward program that encourages staff to nominate someone who they would like to see acknowledged for good work</a:t>
            </a:r>
          </a:p>
          <a:p>
            <a:pPr marL="454526" indent="-454526">
              <a:lnSpc>
                <a:spcPct val="120000"/>
              </a:lnSpc>
              <a:buSzPct val="75000"/>
              <a:buChar char="•"/>
              <a:defRPr sz="1800" i="1"/>
            </a:pPr>
            <a:r>
              <a:rPr lang="en-AU" sz="2300" dirty="0"/>
              <a:t>a simple thank you to the staff member when they have done a good job, gone beyond</a:t>
            </a:r>
          </a:p>
          <a:p>
            <a:pPr>
              <a:lnSpc>
                <a:spcPct val="120000"/>
              </a:lnSpc>
              <a:defRPr sz="1800" i="1"/>
            </a:pPr>
            <a:endParaRPr lang="en-AU" sz="2300" dirty="0"/>
          </a:p>
          <a:p>
            <a:pPr>
              <a:lnSpc>
                <a:spcPct val="120000"/>
              </a:lnSpc>
              <a:defRPr sz="1800" b="1"/>
            </a:pPr>
            <a:r>
              <a:rPr lang="en-AU" sz="2300" dirty="0"/>
              <a:t>Activity</a:t>
            </a:r>
          </a:p>
          <a:p>
            <a:pPr>
              <a:lnSpc>
                <a:spcPct val="120000"/>
              </a:lnSpc>
              <a:defRPr sz="1800" b="1" i="1"/>
            </a:pPr>
            <a:r>
              <a:rPr lang="en-AU" sz="2300" dirty="0"/>
              <a:t>Read out sample benchmark</a:t>
            </a:r>
          </a:p>
          <a:p>
            <a:pPr>
              <a:lnSpc>
                <a:spcPct val="120000"/>
              </a:lnSpc>
              <a:defRPr sz="1800" i="1"/>
            </a:pPr>
            <a:r>
              <a:rPr lang="en-AU" sz="2300" dirty="0"/>
              <a:t>‘Staff observe all relevant departmental polices.’</a:t>
            </a:r>
          </a:p>
          <a:p>
            <a:pPr>
              <a:lnSpc>
                <a:spcPct val="120000"/>
              </a:lnSpc>
              <a:defRPr sz="1800" b="1"/>
            </a:pPr>
            <a:endParaRPr lang="en-AU" sz="2300" dirty="0"/>
          </a:p>
          <a:p>
            <a:pPr>
              <a:lnSpc>
                <a:spcPct val="120000"/>
              </a:lnSpc>
              <a:defRPr sz="1800" b="1"/>
            </a:pPr>
            <a:r>
              <a:rPr lang="en-AU" sz="2300" dirty="0"/>
              <a:t>Q: </a:t>
            </a:r>
          </a:p>
          <a:p>
            <a:pPr marL="323702" indent="-323702">
              <a:lnSpc>
                <a:spcPct val="120000"/>
              </a:lnSpc>
              <a:buFont typeface="Arial" panose="020B0604020202020204" pitchFamily="34" charset="0"/>
              <a:buChar char="•"/>
              <a:defRPr sz="1800" b="1"/>
            </a:pPr>
            <a:r>
              <a:rPr lang="en-AU" sz="2300" dirty="0"/>
              <a:t>what policies should all SAS staff be aware of</a:t>
            </a:r>
          </a:p>
          <a:p>
            <a:pPr marL="323702" indent="-323702">
              <a:lnSpc>
                <a:spcPct val="120000"/>
              </a:lnSpc>
              <a:buFont typeface="Arial" panose="020B0604020202020204" pitchFamily="34" charset="0"/>
              <a:buChar char="•"/>
              <a:defRPr sz="1800" i="1"/>
            </a:pPr>
            <a:r>
              <a:rPr lang="en-AU" sz="2300" dirty="0"/>
              <a:t>why is this important</a:t>
            </a:r>
          </a:p>
          <a:p>
            <a:pPr marL="323702" indent="-323702">
              <a:lnSpc>
                <a:spcPct val="120000"/>
              </a:lnSpc>
              <a:buFont typeface="Arial" panose="020B0604020202020204" pitchFamily="34" charset="0"/>
              <a:buChar char="•"/>
              <a:defRPr sz="1800" i="1"/>
            </a:pPr>
            <a:r>
              <a:rPr lang="en-AU" sz="2300" dirty="0"/>
              <a:t>how does this relate to good customer service?</a:t>
            </a:r>
          </a:p>
          <a:p>
            <a:pPr>
              <a:lnSpc>
                <a:spcPct val="120000"/>
              </a:lnSpc>
              <a:defRPr sz="1800" b="1"/>
            </a:pPr>
            <a:r>
              <a:rPr lang="en-AU" sz="2300" dirty="0"/>
              <a:t>A:</a:t>
            </a:r>
          </a:p>
          <a:p>
            <a:pPr marL="454526" indent="-454526">
              <a:lnSpc>
                <a:spcPct val="120000"/>
              </a:lnSpc>
              <a:buSzPct val="75000"/>
              <a:buChar char="•"/>
              <a:defRPr sz="1800" i="1"/>
            </a:pPr>
            <a:r>
              <a:rPr lang="en-AU" sz="2300" dirty="0"/>
              <a:t>Code of Conduct</a:t>
            </a:r>
          </a:p>
          <a:p>
            <a:pPr marL="454526" indent="-454526">
              <a:lnSpc>
                <a:spcPct val="120000"/>
              </a:lnSpc>
              <a:buSzPct val="75000"/>
              <a:buChar char="•"/>
              <a:defRPr sz="1800" i="1"/>
            </a:pPr>
            <a:r>
              <a:rPr lang="en-AU" sz="2300" dirty="0"/>
              <a:t>dress policy</a:t>
            </a:r>
          </a:p>
          <a:p>
            <a:pPr marL="454526" indent="-454526">
              <a:lnSpc>
                <a:spcPct val="120000"/>
              </a:lnSpc>
              <a:buSzPct val="75000"/>
              <a:buChar char="•"/>
              <a:defRPr sz="1800" i="1"/>
            </a:pPr>
            <a:r>
              <a:rPr lang="en-AU" sz="2300" dirty="0"/>
              <a:t>all emergency plans and policies</a:t>
            </a:r>
          </a:p>
          <a:p>
            <a:pPr marL="454526" indent="-454526">
              <a:lnSpc>
                <a:spcPct val="120000"/>
              </a:lnSpc>
              <a:buSzPct val="75000"/>
              <a:buChar char="•"/>
              <a:defRPr sz="1800" i="1"/>
            </a:pPr>
            <a:r>
              <a:rPr lang="en-AU" sz="2300" dirty="0"/>
              <a:t>H&amp;S mandatory </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3738078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386">
              <a:lnSpc>
                <a:spcPct val="120000"/>
              </a:lnSpc>
              <a:defRPr sz="1800" i="1"/>
            </a:pPr>
            <a:r>
              <a:rPr lang="en-AU" sz="1200" b="1" i="0" dirty="0"/>
              <a:t>Ask participants to reflect on what they have learned in this session</a:t>
            </a:r>
            <a:endParaRPr lang="en-AU" sz="1200" i="0" dirty="0"/>
          </a:p>
          <a:p>
            <a:pPr>
              <a:lnSpc>
                <a:spcPct val="120000"/>
              </a:lnSpc>
              <a:defRPr sz="1800" i="1"/>
            </a:pPr>
            <a:endParaRPr lang="en-AU" sz="1200" i="0" dirty="0"/>
          </a:p>
          <a:p>
            <a:pPr>
              <a:lnSpc>
                <a:spcPct val="120000"/>
              </a:lnSpc>
              <a:defRPr sz="1800" i="1"/>
            </a:pPr>
            <a:r>
              <a:rPr lang="en-AU" sz="1200" i="0" dirty="0"/>
              <a:t>Has this session given you an understanding of:</a:t>
            </a:r>
          </a:p>
          <a:p>
            <a:pPr marL="240719" indent="-240719">
              <a:lnSpc>
                <a:spcPct val="120000"/>
              </a:lnSpc>
              <a:buSzPct val="75000"/>
              <a:buChar char="•"/>
              <a:defRPr sz="1800" i="1"/>
            </a:pPr>
            <a:r>
              <a:rPr lang="en-AU" sz="1200" i="0" dirty="0"/>
              <a:t>the value of customer feedback</a:t>
            </a:r>
          </a:p>
          <a:p>
            <a:pPr marL="240719" indent="-240719">
              <a:lnSpc>
                <a:spcPct val="120000"/>
              </a:lnSpc>
              <a:buSzPct val="75000"/>
              <a:buChar char="•"/>
              <a:defRPr sz="1800" i="1"/>
            </a:pPr>
            <a:r>
              <a:rPr lang="en-AU" sz="1200" i="0" dirty="0"/>
              <a:t>how to use  feedback to improve and build customer relationships</a:t>
            </a:r>
          </a:p>
          <a:p>
            <a:pPr marL="240719" indent="-240719">
              <a:lnSpc>
                <a:spcPct val="120000"/>
              </a:lnSpc>
              <a:buSzPct val="75000"/>
              <a:buChar char="•"/>
              <a:defRPr sz="1800" i="1"/>
            </a:pPr>
            <a:r>
              <a:rPr lang="en-AU" sz="1200" i="0" dirty="0"/>
              <a:t>how to use feedback to build staff performance and skills?</a:t>
            </a:r>
          </a:p>
          <a:p>
            <a:pPr marL="240719" indent="-240719">
              <a:lnSpc>
                <a:spcPct val="120000"/>
              </a:lnSpc>
              <a:buSzPct val="75000"/>
              <a:buChar char="•"/>
              <a:defRPr sz="1800" i="1"/>
            </a:pPr>
            <a:endParaRPr lang="en-AU" sz="1200" i="0" dirty="0"/>
          </a:p>
          <a:p>
            <a:pPr>
              <a:lnSpc>
                <a:spcPct val="120000"/>
              </a:lnSpc>
              <a:buSzPct val="75000"/>
              <a:defRPr sz="1800" i="1"/>
            </a:pPr>
            <a:r>
              <a:rPr lang="en-AU" sz="1200" b="1" i="0" dirty="0"/>
              <a:t>Ask  participants to reflect individually and then share with the person next to them </a:t>
            </a: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8161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i="0" dirty="0"/>
              <a:t>This module is one of a series of developed resources to support the Excellence in school administration customer relationships framework.</a:t>
            </a:r>
          </a:p>
          <a:p>
            <a:endParaRPr lang="en-AU" sz="2400" i="0" dirty="0"/>
          </a:p>
          <a:p>
            <a:r>
              <a:rPr lang="en-AU" sz="2400" i="0" dirty="0"/>
              <a:t>These are all located on the DoE Professional learning</a:t>
            </a:r>
            <a:r>
              <a:rPr lang="en-AU" sz="2400" i="0" baseline="0" dirty="0"/>
              <a:t> website, School Administrative and Support webpage which can be accessed via the portal, Inside the department A-Z</a:t>
            </a:r>
            <a:r>
              <a:rPr lang="en-AU" sz="2400" i="0" dirty="0"/>
              <a:t>.</a:t>
            </a:r>
          </a:p>
          <a:p>
            <a:r>
              <a:rPr lang="en-AU" sz="24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24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44908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 learning information, resources and course catalogue for non</a:t>
            </a:r>
            <a:r>
              <a:rPr lang="en-US" b="1" baseline="0" dirty="0"/>
              <a:t>-t</a:t>
            </a:r>
            <a:r>
              <a:rPr lang="en-US" b="1" dirty="0"/>
              <a:t>eaching staff.</a:t>
            </a:r>
            <a:endParaRPr lang="en-AU" b="1" dirty="0">
              <a:hlinkClick r:id="" action="ppaction://noaction"/>
            </a:endParaRPr>
          </a:p>
          <a:p>
            <a:endParaRPr lang="en-AU" b="1" dirty="0">
              <a:hlinkClick r:id="" action="ppaction://noaction"/>
            </a:endParaRPr>
          </a:p>
          <a:p>
            <a:r>
              <a:rPr lang="en-AU" b="1" dirty="0">
                <a:hlinkClick r:id="" action="ppaction://noaction"/>
              </a:rPr>
              <a:t>Professional learning for non</a:t>
            </a:r>
            <a:r>
              <a:rPr lang="en-AU" b="1" baseline="0" dirty="0">
                <a:hlinkClick r:id="" action="ppaction://noaction"/>
              </a:rPr>
              <a:t>-</a:t>
            </a:r>
            <a:r>
              <a:rPr lang="en-AU" b="1" dirty="0">
                <a:hlinkClick r:id="" action="ppaction://noaction"/>
              </a:rPr>
              <a:t>teaching staff</a:t>
            </a:r>
            <a:endParaRPr lang="en-AU" b="1" dirty="0"/>
          </a:p>
          <a:p>
            <a:r>
              <a:rPr lang="en-AU" sz="2300" dirty="0"/>
              <a:t>Information about </a:t>
            </a:r>
            <a:r>
              <a:rPr lang="en-AU" sz="2300" b="1" dirty="0"/>
              <a:t>professional learning for non-teaching staff </a:t>
            </a:r>
            <a:r>
              <a:rPr lang="en-AU" sz="2300" dirty="0"/>
              <a:t>including links to a course catalogue and resources, can be found on the professional learning site of the intranet.</a:t>
            </a:r>
          </a:p>
          <a:p>
            <a:r>
              <a:rPr lang="en-AU" dirty="0"/>
              <a:t>From the </a:t>
            </a:r>
            <a:r>
              <a:rPr lang="en-AU" b="1" dirty="0"/>
              <a:t>Inside the department A-Z </a:t>
            </a:r>
            <a:r>
              <a:rPr lang="en-AU" dirty="0"/>
              <a:t>tab select:</a:t>
            </a:r>
          </a:p>
          <a:p>
            <a:pPr marL="404675" indent="-404675">
              <a:buFont typeface="Arial" panose="020B0604020202020204" pitchFamily="34" charset="0"/>
              <a:buChar char="•"/>
            </a:pPr>
            <a:r>
              <a:rPr lang="en-AU" sz="2300" dirty="0"/>
              <a:t>Professional learning</a:t>
            </a:r>
          </a:p>
          <a:p>
            <a:pPr marL="404675" indent="-404675">
              <a:buFont typeface="Arial" panose="020B0604020202020204" pitchFamily="34" charset="0"/>
              <a:buChar char="•"/>
            </a:pPr>
            <a:r>
              <a:rPr lang="en-AU" sz="2300" dirty="0">
                <a:hlinkClick r:id="rId3"/>
              </a:rPr>
              <a:t>Professional learning for non-teaching staff</a:t>
            </a:r>
            <a:endParaRPr lang="en-AU" sz="2300" dirty="0"/>
          </a:p>
          <a:p>
            <a:pPr marL="404675" indent="-404675">
              <a:buFont typeface="Arial" panose="020B0604020202020204" pitchFamily="34" charset="0"/>
              <a:buChar char="•"/>
            </a:pPr>
            <a:r>
              <a:rPr lang="en-AU" sz="2300" dirty="0">
                <a:hlinkClick r:id="rId4"/>
              </a:rPr>
              <a:t>Course catalogue</a:t>
            </a:r>
            <a:endParaRPr lang="en-AU" sz="2300" dirty="0"/>
          </a:p>
          <a:p>
            <a:endParaRPr lang="en-AU" dirty="0"/>
          </a:p>
          <a:p>
            <a:r>
              <a:rPr lang="en-AU" dirty="0"/>
              <a:t>Our course</a:t>
            </a:r>
            <a:r>
              <a:rPr lang="en-AU" baseline="0" dirty="0"/>
              <a:t> catalogue </a:t>
            </a:r>
            <a:r>
              <a:rPr lang="en-AU" dirty="0"/>
              <a:t>has a large range of professional learning events available for non</a:t>
            </a:r>
            <a:r>
              <a:rPr lang="en-AU" baseline="0" dirty="0"/>
              <a:t> </a:t>
            </a:r>
            <a:r>
              <a:rPr lang="en-AU" dirty="0"/>
              <a:t>teaching staff in your area and are a great resource to keep you up to date so you don’t miss out.</a:t>
            </a:r>
          </a:p>
          <a:p>
            <a:endParaRPr lang="en-AU" dirty="0"/>
          </a:p>
          <a:p>
            <a:r>
              <a:rPr lang="en-AU" sz="2300" u="sng" dirty="0">
                <a:hlinkClick r:id="rId3"/>
              </a:rPr>
              <a:t>https://education.nsw.gov.au/teaching-and-learning/professional-learning/professional-learning-for-non-teaching-staff</a:t>
            </a:r>
            <a:endParaRPr lang="en-AU" sz="2300" u="sng" dirty="0"/>
          </a:p>
          <a:p>
            <a:endParaRPr lang="en-AU" sz="2300" dirty="0"/>
          </a:p>
          <a:p>
            <a:r>
              <a:rPr lang="en-AU" sz="2300" u="sng" dirty="0">
                <a:hlinkClick r:id="rId4"/>
              </a:rPr>
              <a:t>https://education.nsw.gov.au/teaching-and-learning/professional-learning/professional-learning-for-non-teaching-staff/course-catalogue-for-non-teaching-staff</a:t>
            </a:r>
            <a:endParaRPr lang="en-AU" sz="2300" dirty="0"/>
          </a:p>
          <a:p>
            <a:endParaRPr lang="en-US" dirty="0"/>
          </a:p>
          <a:p>
            <a:endParaRPr lang="en-AU" dirty="0"/>
          </a:p>
        </p:txBody>
      </p:sp>
      <p:sp>
        <p:nvSpPr>
          <p:cNvPr id="4" name="Slide Number Placeholder 3"/>
          <p:cNvSpPr>
            <a:spLocks noGrp="1"/>
          </p:cNvSpPr>
          <p:nvPr>
            <p:ph type="sldNum" sz="quarter" idx="10"/>
          </p:nvPr>
        </p:nvSpPr>
        <p:spPr/>
        <p:txBody>
          <a:bodyPr/>
          <a:lstStyle/>
          <a:p>
            <a:pPr defTabSz="863234">
              <a:defRPr/>
            </a:pPr>
            <a:fld id="{D09C5488-DD16-4714-9519-7BE21BA11D4E}" type="slidenum">
              <a:rPr lang="en-AU">
                <a:solidFill>
                  <a:prstClr val="black"/>
                </a:solidFill>
                <a:latin typeface="Calibri" panose="020F0502020204030204"/>
              </a:rPr>
              <a:pPr defTabSz="863234">
                <a:defRPr/>
              </a:pPr>
              <a:t>14</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1993935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2300" dirty="0"/>
              <a:t>The Professional Learning non-teaching </a:t>
            </a:r>
            <a:r>
              <a:rPr lang="en-AU" i="0" dirty="0"/>
              <a:t>staff </a:t>
            </a:r>
            <a:r>
              <a:rPr lang="en-AU" sz="2300" dirty="0"/>
              <a:t>(PLNTS) team’s schedule of professional learning caters for all categories of non-teaching staff in schools across the state.</a:t>
            </a:r>
            <a:r>
              <a:rPr lang="en-AU" dirty="0"/>
              <a:t> </a:t>
            </a:r>
          </a:p>
          <a:p>
            <a:pPr>
              <a:lnSpc>
                <a:spcPct val="120000"/>
              </a:lnSpc>
              <a:defRPr sz="1800" i="1"/>
            </a:pPr>
            <a:r>
              <a:rPr lang="en-AU" sz="2300" dirty="0"/>
              <a:t>Please refer to the professional learning catalogue for events that build your skills.</a:t>
            </a:r>
            <a:r>
              <a:rPr lang="en-AU" dirty="0"/>
              <a:t> </a:t>
            </a:r>
            <a:endParaRPr lang="en-AU" sz="2300" dirty="0">
              <a:cs typeface="Calibri"/>
            </a:endParaRPr>
          </a:p>
          <a:p>
            <a:pPr>
              <a:lnSpc>
                <a:spcPct val="120000"/>
              </a:lnSpc>
              <a:defRPr sz="1800" i="1"/>
            </a:pPr>
            <a:endParaRPr lang="en-AU" sz="2300" dirty="0"/>
          </a:p>
          <a:p>
            <a:pPr>
              <a:lnSpc>
                <a:spcPct val="120000"/>
              </a:lnSpc>
              <a:defRPr sz="1800" i="1"/>
            </a:pPr>
            <a:r>
              <a:rPr lang="en-AU" sz="2300" dirty="0"/>
              <a:t>The catalogue is easy to use to find the course you need:</a:t>
            </a:r>
            <a:endParaRPr lang="en-AU" sz="2300" dirty="0">
              <a:cs typeface="Calibri"/>
            </a:endParaRPr>
          </a:p>
          <a:p>
            <a:pPr marL="323732" indent="-323732">
              <a:lnSpc>
                <a:spcPct val="120000"/>
              </a:lnSpc>
              <a:buFont typeface="Arial" panose="020B0604020202020204" pitchFamily="34" charset="0"/>
              <a:buChar char="•"/>
              <a:defRPr sz="1800" i="1"/>
            </a:pPr>
            <a:r>
              <a:rPr lang="en-AU" sz="2300" dirty="0"/>
              <a:t>you can display as a grid or as a list</a:t>
            </a:r>
            <a:endParaRPr lang="en-AU" sz="2300" dirty="0">
              <a:cs typeface="Calibri"/>
            </a:endParaRPr>
          </a:p>
          <a:p>
            <a:pPr marL="323732" indent="-323732">
              <a:lnSpc>
                <a:spcPct val="120000"/>
              </a:lnSpc>
              <a:buFont typeface="Arial" panose="020B0604020202020204" pitchFamily="34" charset="0"/>
              <a:buChar char="•"/>
              <a:defRPr sz="1800" i="1"/>
            </a:pPr>
            <a:r>
              <a:rPr lang="en-AU" sz="2300" dirty="0"/>
              <a:t>you can also browse by your region or</a:t>
            </a:r>
            <a:r>
              <a:rPr lang="en-AU" dirty="0"/>
              <a:t> </a:t>
            </a:r>
            <a:endParaRPr lang="en-AU" sz="2300" dirty="0">
              <a:cs typeface="Calibri"/>
            </a:endParaRPr>
          </a:p>
          <a:p>
            <a:pPr marL="323732" indent="-323732">
              <a:lnSpc>
                <a:spcPct val="120000"/>
              </a:lnSpc>
              <a:buFont typeface="Arial" panose="020B0604020202020204" pitchFamily="34" charset="0"/>
              <a:buChar char="•"/>
              <a:defRPr sz="1800" i="1"/>
            </a:pPr>
            <a:r>
              <a:rPr lang="en-AU" sz="2300" dirty="0"/>
              <a:t>simply focus on new courses</a:t>
            </a:r>
            <a:endParaRPr lang="en-AU" sz="2300" dirty="0">
              <a:cs typeface="Calibri"/>
            </a:endParaRPr>
          </a:p>
          <a:p>
            <a:pPr marL="323732" indent="-323732">
              <a:lnSpc>
                <a:spcPct val="120000"/>
              </a:lnSpc>
              <a:buFont typeface="Arial" panose="020B0604020202020204" pitchFamily="34" charset="0"/>
              <a:buChar char="•"/>
              <a:defRPr sz="1800" i="1"/>
            </a:pPr>
            <a:endParaRPr lang="en-AU" sz="2300" dirty="0"/>
          </a:p>
          <a:p>
            <a:pPr>
              <a:lnSpc>
                <a:spcPct val="120000"/>
              </a:lnSpc>
              <a:defRPr sz="1800" i="1"/>
            </a:pPr>
            <a:r>
              <a:rPr lang="en-AU" sz="2300" dirty="0"/>
              <a:t>Once you select a course, you will see</a:t>
            </a:r>
            <a:endParaRPr lang="en-AU" sz="2300" dirty="0">
              <a:cs typeface="Calibri"/>
            </a:endParaRPr>
          </a:p>
          <a:p>
            <a:pPr marL="323732" indent="-323732">
              <a:lnSpc>
                <a:spcPct val="120000"/>
              </a:lnSpc>
              <a:buFont typeface="Arial" panose="020B0604020202020204" pitchFamily="34" charset="0"/>
              <a:buChar char="•"/>
              <a:defRPr sz="1800" i="1"/>
            </a:pPr>
            <a:r>
              <a:rPr lang="en-AU" sz="2300" dirty="0"/>
              <a:t>the course details and location</a:t>
            </a:r>
            <a:endParaRPr lang="en-AU" sz="2300" dirty="0">
              <a:cs typeface="Calibri"/>
            </a:endParaRPr>
          </a:p>
          <a:p>
            <a:pPr marL="323732" indent="-323732">
              <a:lnSpc>
                <a:spcPct val="120000"/>
              </a:lnSpc>
              <a:buFont typeface="Arial" panose="020B0604020202020204" pitchFamily="34" charset="0"/>
              <a:buChar char="•"/>
              <a:defRPr sz="1800" i="1"/>
            </a:pPr>
            <a:r>
              <a:rPr lang="en-AU" sz="2300" dirty="0"/>
              <a:t>the dates the course is being presented and</a:t>
            </a:r>
            <a:r>
              <a:rPr lang="en-AU" dirty="0"/>
              <a:t> </a:t>
            </a:r>
            <a:endParaRPr lang="en-AU" sz="2300" dirty="0">
              <a:cs typeface="Calibri"/>
            </a:endParaRPr>
          </a:p>
          <a:p>
            <a:pPr marL="323732" indent="-323732">
              <a:lnSpc>
                <a:spcPct val="120000"/>
              </a:lnSpc>
              <a:buFont typeface="Arial" panose="020B0604020202020204" pitchFamily="34" charset="0"/>
              <a:buChar char="•"/>
              <a:defRPr sz="1800" i="1"/>
            </a:pPr>
            <a:r>
              <a:rPr lang="en-AU" sz="2300" dirty="0"/>
              <a:t>the </a:t>
            </a:r>
            <a:r>
              <a:rPr lang="en-AU" sz="2300" dirty="0" err="1"/>
              <a:t>MyPL</a:t>
            </a:r>
            <a:r>
              <a:rPr lang="en-AU" sz="2300" dirty="0"/>
              <a:t> reference code.</a:t>
            </a:r>
            <a:endParaRPr lang="en-AU" sz="2300" dirty="0">
              <a:cs typeface="Calibri"/>
            </a:endParaRPr>
          </a:p>
          <a:p>
            <a:pPr>
              <a:lnSpc>
                <a:spcPct val="120000"/>
              </a:lnSpc>
              <a:defRPr sz="1800" i="1"/>
            </a:pPr>
            <a:endParaRPr lang="en-AU" sz="2300" dirty="0"/>
          </a:p>
          <a:p>
            <a:pPr defTabSz="1726470">
              <a:defRPr/>
            </a:pPr>
            <a:r>
              <a:rPr lang="en-US" sz="2300" u="sng" dirty="0">
                <a:hlinkClick r:id="rId3"/>
              </a:rPr>
              <a:t>https://education.nsw.gov.au/teaching-and-learning/professional-learning/professional-learning-for-non-teaching-staff/course-catalogue-for-non-teaching-staff</a:t>
            </a:r>
            <a:endParaRPr lang="en-AU" sz="2300" dirty="0"/>
          </a:p>
          <a:p>
            <a:endParaRPr lang="en-US"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225860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a:t>
            </a:r>
            <a:r>
              <a:rPr lang="en-AU" b="1" baseline="0"/>
              <a:t> to give an overview as per slide</a:t>
            </a:r>
            <a:endParaRPr lang="en-AU" b="1"/>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02367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 to give an overview as per</a:t>
            </a:r>
            <a:r>
              <a:rPr lang="en-AU" b="1" baseline="0"/>
              <a:t> slide</a:t>
            </a:r>
            <a:endParaRPr lang="en-AU" b="1"/>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3171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2300" dirty="0"/>
              <a:t>At the completion of this module, you should be able to:</a:t>
            </a:r>
          </a:p>
          <a:p>
            <a:pPr>
              <a:lnSpc>
                <a:spcPct val="120000"/>
              </a:lnSpc>
              <a:defRPr sz="1800" i="1"/>
            </a:pPr>
            <a:endParaRPr lang="en-AU" sz="2300" dirty="0"/>
          </a:p>
          <a:p>
            <a:pPr marL="405147" indent="-405147">
              <a:lnSpc>
                <a:spcPct val="120000"/>
              </a:lnSpc>
              <a:buSzPct val="75000"/>
              <a:buChar char="•"/>
              <a:defRPr sz="1800" i="1"/>
            </a:pPr>
            <a:r>
              <a:rPr lang="en-AU" sz="2300" dirty="0"/>
              <a:t>describe strategies which build positive relationships with customers and apply these to develop relationships that are authentic and supportive.</a:t>
            </a:r>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4081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2300" dirty="0"/>
              <a:t>At the completion of this session, you should be able to:</a:t>
            </a:r>
          </a:p>
          <a:p>
            <a:pPr>
              <a:lnSpc>
                <a:spcPct val="120000"/>
              </a:lnSpc>
              <a:defRPr sz="1800" i="1"/>
            </a:pPr>
            <a:endParaRPr lang="en-AU" sz="2300" dirty="0"/>
          </a:p>
          <a:p>
            <a:pPr marL="454526" indent="-454526">
              <a:lnSpc>
                <a:spcPct val="120000"/>
              </a:lnSpc>
              <a:buSzPct val="75000"/>
              <a:buChar char="•"/>
              <a:defRPr sz="1800" i="1"/>
            </a:pPr>
            <a:r>
              <a:rPr lang="en-AU" sz="2300" dirty="0"/>
              <a:t>understand the value of customer feedback</a:t>
            </a:r>
          </a:p>
          <a:p>
            <a:pPr marL="454526" indent="-454526">
              <a:lnSpc>
                <a:spcPct val="120000"/>
              </a:lnSpc>
              <a:buSzPct val="75000"/>
              <a:buChar char="•"/>
              <a:defRPr sz="1800" i="1"/>
            </a:pPr>
            <a:r>
              <a:rPr lang="en-AU" sz="2300" dirty="0"/>
              <a:t>use feedback to improve and build customer relationships in the school</a:t>
            </a:r>
          </a:p>
          <a:p>
            <a:pPr marL="454526" indent="-454526">
              <a:lnSpc>
                <a:spcPct val="120000"/>
              </a:lnSpc>
              <a:buSzPct val="75000"/>
              <a:buChar char="•"/>
              <a:defRPr sz="1800" i="1"/>
            </a:pPr>
            <a:r>
              <a:rPr lang="en-AU" sz="2300" dirty="0"/>
              <a:t>use feedback to build staff performance and skills.</a:t>
            </a:r>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2645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2300" dirty="0"/>
              <a:t>Customer feedback provides a way to acquire ideas on how to improve customer service. It should be easy for customers to give their suggestions or ideas for improvement as it builds staff understanding of customers’ expectations of service.</a:t>
            </a:r>
          </a:p>
          <a:p>
            <a:pPr>
              <a:lnSpc>
                <a:spcPct val="120000"/>
              </a:lnSpc>
              <a:defRPr sz="1800" i="1"/>
            </a:pPr>
            <a:r>
              <a:rPr lang="en-AU" sz="2300" dirty="0"/>
              <a:t>All school staff should act on feedback and pass on positive feedback to the relevant area or staff and always thank customers for providing their feedback.</a:t>
            </a:r>
          </a:p>
          <a:p>
            <a:pPr>
              <a:lnSpc>
                <a:spcPct val="120000"/>
              </a:lnSpc>
              <a:defRPr sz="1800" i="1"/>
            </a:pPr>
            <a:r>
              <a:rPr lang="en-AU" sz="2300" dirty="0"/>
              <a:t>Improving your customer experiences should be the main purpose for gathering feedback.</a:t>
            </a:r>
          </a:p>
          <a:p>
            <a:pPr>
              <a:lnSpc>
                <a:spcPct val="120000"/>
              </a:lnSpc>
              <a:defRPr sz="1800" i="1"/>
            </a:pPr>
            <a:endParaRPr lang="en-AU" sz="2300" dirty="0"/>
          </a:p>
          <a:p>
            <a:pPr>
              <a:lnSpc>
                <a:spcPct val="120000"/>
              </a:lnSpc>
              <a:defRPr sz="1800" b="1"/>
            </a:pPr>
            <a:r>
              <a:rPr lang="en-AU" sz="2300" dirty="0"/>
              <a:t>Q: Why should schools encourage customer feedback?</a:t>
            </a:r>
          </a:p>
          <a:p>
            <a:pPr>
              <a:lnSpc>
                <a:spcPct val="120000"/>
              </a:lnSpc>
              <a:defRPr sz="1800" b="1"/>
            </a:pPr>
            <a:r>
              <a:rPr lang="en-AU" sz="2300" dirty="0"/>
              <a:t>A:</a:t>
            </a:r>
          </a:p>
          <a:p>
            <a:pPr marL="454526" indent="-454526">
              <a:lnSpc>
                <a:spcPct val="120000"/>
              </a:lnSpc>
              <a:buSzPct val="75000"/>
              <a:buChar char="•"/>
              <a:defRPr sz="1800" i="1"/>
            </a:pPr>
            <a:r>
              <a:rPr lang="en-AU" sz="2300" dirty="0"/>
              <a:t>customers feel their opinions are valued </a:t>
            </a:r>
          </a:p>
          <a:p>
            <a:pPr marL="454526" indent="-454526">
              <a:lnSpc>
                <a:spcPct val="120000"/>
              </a:lnSpc>
              <a:buSzPct val="75000"/>
              <a:buChar char="•"/>
              <a:defRPr sz="1800" i="1"/>
            </a:pPr>
            <a:r>
              <a:rPr lang="en-AU" sz="2300" dirty="0"/>
              <a:t>when listening to your customers you are being proactive, ensuring that the school is meeting their needs</a:t>
            </a:r>
          </a:p>
          <a:p>
            <a:pPr marL="454526" indent="-454526">
              <a:lnSpc>
                <a:spcPct val="120000"/>
              </a:lnSpc>
              <a:buSzPct val="75000"/>
              <a:buChar char="•"/>
              <a:defRPr sz="1800" i="1"/>
            </a:pPr>
            <a:r>
              <a:rPr lang="en-AU" sz="2300" dirty="0"/>
              <a:t>it provides a valuable insight into what customers think about the service provided by the school</a:t>
            </a:r>
          </a:p>
          <a:p>
            <a:pPr marL="454526" indent="-454526">
              <a:lnSpc>
                <a:spcPct val="120000"/>
              </a:lnSpc>
              <a:buSzPct val="75000"/>
              <a:buChar char="•"/>
              <a:defRPr sz="1800" i="1"/>
            </a:pPr>
            <a:r>
              <a:rPr lang="en-AU" sz="2300" dirty="0"/>
              <a:t>customers can highlight issues that may have otherwise been missed.</a:t>
            </a:r>
          </a:p>
          <a:p>
            <a:endParaRPr lang="en-AU"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233146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2300" dirty="0"/>
              <a:t>When requesting feedback, we need to have an understanding of what we are hoping to achieve. How do we know that our service is meeting our customer’s expectations unless we ask? </a:t>
            </a:r>
          </a:p>
          <a:p>
            <a:pPr>
              <a:lnSpc>
                <a:spcPct val="120000"/>
              </a:lnSpc>
              <a:defRPr sz="1800" i="1"/>
            </a:pPr>
            <a:endParaRPr lang="en-AU" sz="2300" dirty="0"/>
          </a:p>
          <a:p>
            <a:pPr>
              <a:lnSpc>
                <a:spcPct val="120000"/>
              </a:lnSpc>
              <a:defRPr sz="1800" i="1"/>
            </a:pPr>
            <a:r>
              <a:rPr lang="en-AU" sz="2300" dirty="0"/>
              <a:t>We often don’t want to ask for feedback as we may assume that it will be negative. Even if the feedback is negative, it may not be of a personal nature, so it’s not always about your personal performance, it could be about processes. Sometimes feedback can streamline a process or change a school policy. We can use this feedback to assist us in our growth and improvements in our customer service. If the feedback is negative, we may not be meeting our customer’s expectations. </a:t>
            </a:r>
          </a:p>
          <a:p>
            <a:pPr>
              <a:lnSpc>
                <a:spcPct val="120000"/>
              </a:lnSpc>
              <a:defRPr sz="1800" i="1"/>
            </a:pPr>
            <a:r>
              <a:rPr lang="en-AU" sz="2300" dirty="0"/>
              <a:t>Think about your audience and how they could best access the customer feedback questions. </a:t>
            </a:r>
          </a:p>
          <a:p>
            <a:pPr>
              <a:lnSpc>
                <a:spcPct val="120000"/>
              </a:lnSpc>
              <a:defRPr sz="1800" i="1"/>
            </a:pPr>
            <a:endParaRPr lang="en-AU" sz="2300" dirty="0"/>
          </a:p>
          <a:p>
            <a:pPr>
              <a:lnSpc>
                <a:spcPct val="120000"/>
              </a:lnSpc>
              <a:defRPr sz="1800" i="1"/>
            </a:pPr>
            <a:r>
              <a:rPr lang="en-AU" sz="2300" dirty="0"/>
              <a:t>How can we collect customer feedback and what methods do you think would work best in a school setting?</a:t>
            </a:r>
          </a:p>
          <a:p>
            <a:pPr>
              <a:lnSpc>
                <a:spcPct val="120000"/>
              </a:lnSpc>
              <a:defRPr sz="1800" i="1"/>
            </a:pPr>
            <a:endParaRPr lang="en-AU" sz="2300" b="1" dirty="0"/>
          </a:p>
          <a:p>
            <a:pPr>
              <a:lnSpc>
                <a:spcPct val="120000"/>
              </a:lnSpc>
              <a:defRPr sz="1800" i="1"/>
            </a:pPr>
            <a:r>
              <a:rPr lang="en-AU" sz="2300" b="1" dirty="0"/>
              <a:t>Q</a:t>
            </a:r>
            <a:r>
              <a:rPr lang="en-AU" sz="2300" dirty="0"/>
              <a:t>: Can you think of any suggestions for collection of customer feedback that would work in your school?</a:t>
            </a:r>
          </a:p>
          <a:p>
            <a:pPr>
              <a:lnSpc>
                <a:spcPct val="120000"/>
              </a:lnSpc>
              <a:defRPr sz="1800" b="1" i="1"/>
            </a:pPr>
            <a:r>
              <a:rPr lang="en-AU" sz="2300" dirty="0"/>
              <a:t>Answers provided on next slide</a:t>
            </a:r>
          </a:p>
          <a:p>
            <a:endParaRPr lang="en-AU"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393155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b="1"/>
            </a:pPr>
            <a:r>
              <a:rPr lang="en-AU" sz="2300" dirty="0"/>
              <a:t>A:</a:t>
            </a:r>
          </a:p>
          <a:p>
            <a:pPr>
              <a:lnSpc>
                <a:spcPct val="120000"/>
              </a:lnSpc>
              <a:defRPr sz="1800" i="1"/>
            </a:pPr>
            <a:r>
              <a:rPr lang="en-AU" sz="2300" dirty="0"/>
              <a:t>Some of the suggestions are:</a:t>
            </a:r>
          </a:p>
          <a:p>
            <a:pPr marL="454526" indent="-454526">
              <a:lnSpc>
                <a:spcPct val="120000"/>
              </a:lnSpc>
              <a:buSzPct val="75000"/>
              <a:buChar char="•"/>
              <a:defRPr sz="1800" i="1"/>
            </a:pPr>
            <a:r>
              <a:rPr lang="en-AU" sz="2300" dirty="0"/>
              <a:t>email </a:t>
            </a:r>
          </a:p>
          <a:p>
            <a:pPr marL="454526" indent="-454526">
              <a:lnSpc>
                <a:spcPct val="120000"/>
              </a:lnSpc>
              <a:buSzPct val="75000"/>
              <a:buChar char="•"/>
              <a:defRPr sz="1800" i="1"/>
            </a:pPr>
            <a:r>
              <a:rPr lang="en-AU" sz="2300" dirty="0"/>
              <a:t>paper surveys</a:t>
            </a:r>
          </a:p>
          <a:p>
            <a:pPr marL="454526" indent="-454526">
              <a:lnSpc>
                <a:spcPct val="120000"/>
              </a:lnSpc>
              <a:buSzPct val="75000"/>
              <a:buChar char="•"/>
              <a:defRPr sz="1800" i="1"/>
            </a:pPr>
            <a:r>
              <a:rPr lang="en-AU" sz="2300" dirty="0"/>
              <a:t>online surveys</a:t>
            </a:r>
          </a:p>
          <a:p>
            <a:pPr marL="454526" indent="-454526">
              <a:lnSpc>
                <a:spcPct val="120000"/>
              </a:lnSpc>
              <a:buSzPct val="75000"/>
              <a:buChar char="•"/>
              <a:defRPr sz="1800" i="1"/>
            </a:pPr>
            <a:r>
              <a:rPr lang="en-AU" sz="2300" dirty="0"/>
              <a:t>customer focus groups</a:t>
            </a:r>
          </a:p>
          <a:p>
            <a:pPr marL="454526" indent="-454526">
              <a:lnSpc>
                <a:spcPct val="120000"/>
              </a:lnSpc>
              <a:buSzPct val="75000"/>
              <a:buChar char="•"/>
              <a:defRPr sz="1800" i="1"/>
            </a:pPr>
            <a:r>
              <a:rPr lang="en-AU" sz="2300" dirty="0"/>
              <a:t>newsletter responses</a:t>
            </a:r>
          </a:p>
          <a:p>
            <a:pPr marL="454526" indent="-454526">
              <a:lnSpc>
                <a:spcPct val="120000"/>
              </a:lnSpc>
              <a:buSzPct val="75000"/>
              <a:buChar char="•"/>
              <a:defRPr sz="1800" i="1"/>
            </a:pPr>
            <a:r>
              <a:rPr lang="en-AU" sz="2300" dirty="0"/>
              <a:t>verbal</a:t>
            </a:r>
          </a:p>
          <a:p>
            <a:pPr marL="454526" indent="-454526">
              <a:lnSpc>
                <a:spcPct val="120000"/>
              </a:lnSpc>
              <a:buSzPct val="75000"/>
              <a:buChar char="•"/>
              <a:defRPr sz="1800" i="1"/>
            </a:pPr>
            <a:r>
              <a:rPr lang="en-AU" sz="2300" dirty="0"/>
              <a:t>apps</a:t>
            </a:r>
          </a:p>
          <a:p>
            <a:pPr marL="454526" indent="-454526">
              <a:lnSpc>
                <a:spcPct val="120000"/>
              </a:lnSpc>
              <a:buSzPct val="75000"/>
              <a:buChar char="•"/>
              <a:defRPr sz="1800" i="1"/>
            </a:pPr>
            <a:r>
              <a:rPr lang="en-AU" sz="2300" dirty="0"/>
              <a:t>Excellence in School Customer Service 360 Reflection Tool</a:t>
            </a:r>
          </a:p>
          <a:p>
            <a:pPr>
              <a:lnSpc>
                <a:spcPct val="120000"/>
              </a:lnSpc>
              <a:defRPr sz="1800" i="1"/>
            </a:pPr>
            <a:endParaRPr lang="en-AU" sz="2300" dirty="0"/>
          </a:p>
          <a:p>
            <a:pPr>
              <a:lnSpc>
                <a:spcPct val="120000"/>
              </a:lnSpc>
              <a:defRPr sz="1800" i="1"/>
            </a:pPr>
            <a:r>
              <a:rPr lang="en-AU" sz="2300" dirty="0"/>
              <a:t>These are some of the options your principal may employ to get customer feedback. We will look at the Excellence in School Customer Service 360 Reflection Tool later in this session. </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146412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2300" dirty="0"/>
              <a:t>Do school procedures provide feedback?</a:t>
            </a:r>
          </a:p>
          <a:p>
            <a:pPr>
              <a:lnSpc>
                <a:spcPct val="120000"/>
              </a:lnSpc>
              <a:defRPr sz="1800" i="1"/>
            </a:pPr>
            <a:r>
              <a:rPr lang="en-AU" sz="2300" dirty="0"/>
              <a:t>If your school has good communication with its community, ensures all parents/carers of the school are welcome and that their input is valued, this could result in increased parent/carer participation in school events such as graduation ceremonies or P&amp;C representation.</a:t>
            </a:r>
          </a:p>
          <a:p>
            <a:pPr>
              <a:lnSpc>
                <a:spcPct val="120000"/>
              </a:lnSpc>
              <a:defRPr sz="1800" i="1"/>
            </a:pPr>
            <a:endParaRPr lang="en-AU" sz="2300" dirty="0"/>
          </a:p>
          <a:p>
            <a:pPr>
              <a:lnSpc>
                <a:spcPct val="120000"/>
              </a:lnSpc>
              <a:defRPr sz="1800" i="1"/>
            </a:pPr>
            <a:r>
              <a:rPr lang="en-AU" sz="2300" dirty="0"/>
              <a:t>These successful processes are a reflection of good communication processes that are well understood by customers.</a:t>
            </a:r>
          </a:p>
          <a:p>
            <a:pPr>
              <a:lnSpc>
                <a:spcPct val="120000"/>
              </a:lnSpc>
              <a:defRPr sz="1800" i="1"/>
            </a:pPr>
            <a:endParaRPr lang="en-AU" sz="2300" dirty="0"/>
          </a:p>
          <a:p>
            <a:pPr>
              <a:lnSpc>
                <a:spcPct val="120000"/>
              </a:lnSpc>
              <a:defRPr sz="1800" i="1"/>
            </a:pPr>
            <a:r>
              <a:rPr lang="en-AU" sz="2300" dirty="0"/>
              <a:t>Other examples that communication is working could be when you are not chasing up permission notes and payments on the day of an excursion, or that fee payments are reaching your anticipated level. </a:t>
            </a:r>
          </a:p>
          <a:p>
            <a:pPr>
              <a:lnSpc>
                <a:spcPct val="120000"/>
              </a:lnSpc>
              <a:defRPr sz="1800" i="1"/>
            </a:pPr>
            <a:endParaRPr lang="en-AU" sz="2300" dirty="0"/>
          </a:p>
          <a:p>
            <a:pPr>
              <a:lnSpc>
                <a:spcPct val="120000"/>
              </a:lnSpc>
              <a:defRPr sz="1800" i="1"/>
            </a:pPr>
            <a:r>
              <a:rPr lang="en-AU" sz="2300" dirty="0"/>
              <a:t>When processes are not working ask your customers what would work better for them? Do they have any suggestions to streamline the processes?  (For example, different ways of making </a:t>
            </a:r>
          </a:p>
          <a:p>
            <a:pPr>
              <a:lnSpc>
                <a:spcPct val="120000"/>
              </a:lnSpc>
              <a:defRPr sz="1800" i="1"/>
            </a:pPr>
            <a:r>
              <a:rPr lang="en-AU" sz="2300" dirty="0"/>
              <a:t>payments or returning notes).</a:t>
            </a:r>
          </a:p>
          <a:p>
            <a:pPr>
              <a:lnSpc>
                <a:spcPct val="120000"/>
              </a:lnSpc>
              <a:defRPr sz="1800" b="1"/>
            </a:pPr>
            <a:endParaRPr lang="en-AU" sz="2300" dirty="0"/>
          </a:p>
          <a:p>
            <a:pPr>
              <a:lnSpc>
                <a:spcPct val="120000"/>
              </a:lnSpc>
              <a:defRPr sz="1800" b="1"/>
            </a:pPr>
            <a:r>
              <a:rPr lang="en-AU" sz="2300" dirty="0"/>
              <a:t>Q: How could the information or processes about payments and excursions be made easier for customers?</a:t>
            </a:r>
          </a:p>
          <a:p>
            <a:pPr>
              <a:lnSpc>
                <a:spcPct val="120000"/>
              </a:lnSpc>
              <a:defRPr sz="1800" b="1"/>
            </a:pPr>
            <a:r>
              <a:rPr lang="en-AU" sz="2300" dirty="0"/>
              <a:t>A:</a:t>
            </a:r>
          </a:p>
          <a:p>
            <a:pPr marL="454526" indent="-454526">
              <a:lnSpc>
                <a:spcPct val="120000"/>
              </a:lnSpc>
              <a:buSzPct val="75000"/>
              <a:buChar char="•"/>
              <a:defRPr sz="1800" i="1"/>
            </a:pPr>
            <a:r>
              <a:rPr lang="en-AU" sz="2300" dirty="0"/>
              <a:t>emailing the note to parents</a:t>
            </a:r>
          </a:p>
          <a:p>
            <a:pPr marL="454526" indent="-454526">
              <a:lnSpc>
                <a:spcPct val="120000"/>
              </a:lnSpc>
              <a:buSzPct val="75000"/>
              <a:buChar char="•"/>
              <a:defRPr sz="1800" i="1"/>
            </a:pPr>
            <a:r>
              <a:rPr lang="en-AU" sz="2300" dirty="0"/>
              <a:t>paper copy of the note</a:t>
            </a:r>
          </a:p>
          <a:p>
            <a:pPr marL="454526" indent="-454526">
              <a:lnSpc>
                <a:spcPct val="120000"/>
              </a:lnSpc>
              <a:buSzPct val="75000"/>
              <a:buChar char="•"/>
              <a:defRPr sz="1800" i="1"/>
            </a:pPr>
            <a:r>
              <a:rPr lang="en-AU" sz="2300" dirty="0"/>
              <a:t>one-off note at the start of the year to gain permission for small already planned excursions</a:t>
            </a:r>
          </a:p>
          <a:p>
            <a:pPr marL="454526" indent="-454526">
              <a:lnSpc>
                <a:spcPct val="120000"/>
              </a:lnSpc>
              <a:buSzPct val="75000"/>
              <a:buChar char="•"/>
              <a:defRPr sz="1800" i="1"/>
            </a:pPr>
            <a:r>
              <a:rPr lang="en-AU" sz="2300" dirty="0"/>
              <a:t>customised payment envelopes</a:t>
            </a:r>
          </a:p>
          <a:p>
            <a:pPr marL="454526" indent="-454526">
              <a:lnSpc>
                <a:spcPct val="120000"/>
              </a:lnSpc>
              <a:buSzPct val="75000"/>
              <a:buChar char="•"/>
              <a:defRPr sz="1800" i="1"/>
            </a:pPr>
            <a:r>
              <a:rPr lang="en-AU" sz="2300" dirty="0"/>
              <a:t>permission note on school app</a:t>
            </a:r>
          </a:p>
          <a:p>
            <a:pPr marL="454526" indent="-454526">
              <a:lnSpc>
                <a:spcPct val="120000"/>
              </a:lnSpc>
              <a:buSzPct val="75000"/>
              <a:buChar char="•"/>
              <a:defRPr sz="1800" i="1"/>
            </a:pPr>
            <a:r>
              <a:rPr lang="en-AU" sz="2300" dirty="0"/>
              <a:t>installation of the parent online payment system (POP)</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1593528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lvl1pPr>
              <a:defRPr>
                <a:solidFill>
                  <a:schemeClr val="tx2"/>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95536" y="1600201"/>
            <a:ext cx="8280920" cy="470911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a:t>Answer</a:t>
            </a:r>
          </a:p>
          <a:p>
            <a:pPr marL="1252538" lvl="2" indent="-363538">
              <a:lnSpc>
                <a:spcPct val="150000"/>
              </a:lnSpc>
              <a:spcBef>
                <a:spcPts val="0"/>
              </a:spcBef>
              <a:buFont typeface="+mj-lt"/>
              <a:buAutoNum type="alphaLcParenR"/>
            </a:pPr>
            <a:r>
              <a:rPr lang="en-AU" sz="1600"/>
              <a:t>Answer</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endParaRPr lang="en-AU"/>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a:t>Learning &amp; Business Systems | PLNTS | 1.1 (b) ii Telephone Communication - Telephone communication procedures V10.1 | Slide </a:t>
            </a:r>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a:t>Page </a:t>
            </a:r>
            <a:fld id="{4A2A1DA9-8CAF-4BCA-B496-545B076AED2D}" type="slidenum">
              <a:rPr lang="en-AU" smtClean="0"/>
              <a:pPr/>
              <a:t>‹#›</a:t>
            </a:fld>
            <a:endParaRPr lang="en-AU"/>
          </a:p>
        </p:txBody>
      </p:sp>
    </p:spTree>
    <p:extLst>
      <p:ext uri="{BB962C8B-B14F-4D97-AF65-F5344CB8AC3E}">
        <p14:creationId xmlns:p14="http://schemas.microsoft.com/office/powerpoint/2010/main" val="401442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91903" y="6188902"/>
            <a:ext cx="3086100" cy="365125"/>
          </a:xfrm>
          <a:prstGeom prst="rect">
            <a:avLst/>
          </a:prstGeom>
        </p:spPr>
        <p:txBody>
          <a:bodyPr vert="horz" lIns="0" tIns="0" rIns="0" bIns="0" rtlCol="0" anchor="b" anchorCtr="0"/>
          <a:lstStyle>
            <a:lvl1pPr algn="l">
              <a:defRPr sz="825"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sz="2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1902" y="1175569"/>
            <a:ext cx="8575485" cy="276999"/>
          </a:xfrm>
        </p:spPr>
        <p:txBody>
          <a:bodyPr wrap="square">
            <a:noAutofit/>
          </a:bodyPr>
          <a:lstStyle>
            <a:lvl1pPr>
              <a:defRPr sz="1350" b="0"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380471" y="5712680"/>
            <a:ext cx="2815459"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457" y="6102408"/>
            <a:ext cx="1824132"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7964" y="-2861078"/>
            <a:ext cx="3300164" cy="3529851"/>
          </a:xfrm>
          <a:prstGeom prst="rect">
            <a:avLst/>
          </a:prstGeom>
        </p:spPr>
      </p:pic>
      <p:sp>
        <p:nvSpPr>
          <p:cNvPr id="12" name="Content Placeholder 4"/>
          <p:cNvSpPr>
            <a:spLocks noGrp="1"/>
          </p:cNvSpPr>
          <p:nvPr>
            <p:ph sz="quarter" idx="18" hasCustomPrompt="1"/>
          </p:nvPr>
        </p:nvSpPr>
        <p:spPr>
          <a:xfrm>
            <a:off x="291614" y="1881188"/>
            <a:ext cx="8554915" cy="4030662"/>
          </a:xfrm>
        </p:spPr>
        <p:txBody>
          <a:bodyPr/>
          <a:lstStyle>
            <a:lvl1pPr marL="0" marR="0" indent="0" algn="l" defTabSz="685798" rtl="0" eaLnBrk="1" fontAlgn="auto" latinLnBrk="0" hangingPunct="1">
              <a:lnSpc>
                <a:spcPct val="120000"/>
              </a:lnSpc>
              <a:spcBef>
                <a:spcPts val="0"/>
              </a:spcBef>
              <a:spcAft>
                <a:spcPts val="600"/>
              </a:spcAft>
              <a:buClrTx/>
              <a:buSzTx/>
              <a:buFont typeface="Arial" charset="0"/>
              <a:buNone/>
              <a:tabLst/>
              <a:defRPr baseline="0">
                <a:solidFill>
                  <a:schemeClr val="tx1"/>
                </a:solidFill>
              </a:defRPr>
            </a:lvl1pPr>
            <a:lvl2pPr marL="108000" marR="0" indent="-108000" algn="l" defTabSz="685798" rtl="0" eaLnBrk="1" fontAlgn="auto" latinLnBrk="0" hangingPunct="1">
              <a:lnSpc>
                <a:spcPct val="120000"/>
              </a:lnSpc>
              <a:spcBef>
                <a:spcPts val="0"/>
              </a:spcBef>
              <a:spcAft>
                <a:spcPts val="600"/>
              </a:spcAft>
              <a:buClrTx/>
              <a:buSzTx/>
              <a:buFont typeface="Arial" panose="020B0604020202020204" pitchFamily="34" charset="0"/>
              <a:buChar char="•"/>
              <a:tabLst/>
              <a:defRPr>
                <a:solidFill>
                  <a:schemeClr val="tx1"/>
                </a:solidFill>
              </a:defRPr>
            </a:lvl2pPr>
            <a:lvl3pPr marL="215999" marR="0" indent="-108000" algn="l" defTabSz="685798" rtl="0" eaLnBrk="1" fontAlgn="auto" latinLnBrk="0" hangingPunct="1">
              <a:lnSpc>
                <a:spcPct val="120000"/>
              </a:lnSpc>
              <a:spcBef>
                <a:spcPts val="0"/>
              </a:spcBef>
              <a:spcAft>
                <a:spcPts val="600"/>
              </a:spcAft>
              <a:buClrTx/>
              <a:buSzTx/>
              <a:buFont typeface="Monaco" pitchFamily="2" charset="77"/>
              <a:buChar char="⎼"/>
              <a:tabLst/>
              <a:defRPr>
                <a:solidFill>
                  <a:schemeClr val="tx1"/>
                </a:solidFill>
              </a:defRPr>
            </a:lvl3pPr>
            <a:lvl4pPr marL="323999" marR="0" indent="-108000" algn="l" defTabSz="685798" rtl="0" eaLnBrk="1" fontAlgn="auto" latinLnBrk="0" hangingPunct="1">
              <a:lnSpc>
                <a:spcPct val="120000"/>
              </a:lnSpc>
              <a:spcBef>
                <a:spcPts val="0"/>
              </a:spcBef>
              <a:spcAft>
                <a:spcPts val="600"/>
              </a:spcAft>
              <a:buClrTx/>
              <a:buSzTx/>
              <a:buFont typeface="System Font Regular"/>
              <a:buChar char="»"/>
              <a:tabLst/>
              <a:defRPr>
                <a:solidFill>
                  <a:schemeClr val="tx1"/>
                </a:solidFill>
              </a:defRPr>
            </a:lvl4pPr>
            <a:lvl5pPr>
              <a:defRPr>
                <a:solidFill>
                  <a:schemeClr val="bg1"/>
                </a:solidFill>
              </a:defRPr>
            </a:lvl5pPr>
          </a:lstStyle>
          <a:p>
            <a:pPr lvl="0"/>
            <a:r>
              <a:rPr lang="en-US" dirty="0"/>
              <a:t>Arial Size 14</a:t>
            </a:r>
          </a:p>
          <a:p>
            <a:pPr lvl="1"/>
            <a:r>
              <a:rPr lang="en-US" dirty="0"/>
              <a:t>Arial Size 14</a:t>
            </a:r>
          </a:p>
          <a:p>
            <a:pPr lvl="2"/>
            <a:r>
              <a:rPr lang="en-US" dirty="0"/>
              <a:t>Arial Size 12</a:t>
            </a:r>
          </a:p>
          <a:p>
            <a:pPr lvl="3"/>
            <a:r>
              <a:rPr lang="en-US" dirty="0"/>
              <a:t>Arial Size 12</a:t>
            </a:r>
          </a:p>
        </p:txBody>
      </p:sp>
    </p:spTree>
    <p:extLst>
      <p:ext uri="{BB962C8B-B14F-4D97-AF65-F5344CB8AC3E}">
        <p14:creationId xmlns:p14="http://schemas.microsoft.com/office/powerpoint/2010/main" val="593188877"/>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3" r:id="rId20"/>
    <p:sldLayoutId id="2147483704" r:id="rId21"/>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education.nsw.gov.au/inside-the-department/communication-and-engagement/services-and-support/planning-your-communication/360-reflection-tool"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806" y="568174"/>
            <a:ext cx="6774301" cy="1107996"/>
          </a:xfrm>
        </p:spPr>
        <p:txBody>
          <a:bodyPr/>
          <a:lstStyle/>
          <a:p>
            <a:r>
              <a:rPr lang="en-AU"/>
              <a:t>Excellence in School Administration</a:t>
            </a:r>
            <a:br>
              <a:rPr lang="en-AU"/>
            </a:br>
            <a:r>
              <a:rPr lang="en-AU"/>
              <a:t>framework – Relationships</a:t>
            </a:r>
          </a:p>
        </p:txBody>
      </p:sp>
      <p:sp>
        <p:nvSpPr>
          <p:cNvPr id="2" name="Text Placeholder 1"/>
          <p:cNvSpPr>
            <a:spLocks noGrp="1"/>
          </p:cNvSpPr>
          <p:nvPr>
            <p:ph type="body" sz="quarter" idx="15"/>
          </p:nvPr>
        </p:nvSpPr>
        <p:spPr>
          <a:xfrm>
            <a:off x="263806" y="1806489"/>
            <a:ext cx="5278012" cy="1576185"/>
          </a:xfrm>
        </p:spPr>
        <p:txBody>
          <a:bodyPr vert="horz" wrap="square" lIns="0" tIns="45720" rIns="91440" bIns="45720" rtlCol="0" anchor="t">
            <a:noAutofit/>
          </a:bodyPr>
          <a:lstStyle/>
          <a:p>
            <a:r>
              <a:rPr lang="en-AU" dirty="0"/>
              <a:t>Aspect: Commit to customer service</a:t>
            </a:r>
          </a:p>
          <a:p>
            <a:r>
              <a:rPr lang="en-AU" dirty="0"/>
              <a:t>Focus: 1.3 Building relationships</a:t>
            </a:r>
          </a:p>
          <a:p>
            <a:r>
              <a:rPr lang="en-AU" dirty="0">
                <a:latin typeface="Arial"/>
                <a:cs typeface="Arial"/>
              </a:rPr>
              <a:t>Module: (c) Customer feedback </a:t>
            </a:r>
            <a:endParaRPr lang="en-AU" sz="1600" dirty="0"/>
          </a:p>
          <a:p>
            <a:endParaRPr lang="en-AU" sz="1600" dirty="0"/>
          </a:p>
        </p:txBody>
      </p:sp>
      <p:sp>
        <p:nvSpPr>
          <p:cNvPr id="4" name="Text Placeholder 1"/>
          <p:cNvSpPr txBox="1">
            <a:spLocks/>
          </p:cNvSpPr>
          <p:nvPr/>
        </p:nvSpPr>
        <p:spPr>
          <a:xfrm>
            <a:off x="263806" y="3382674"/>
            <a:ext cx="8562749" cy="1576185"/>
          </a:xfrm>
          <a:prstGeom prst="rect">
            <a:avLst/>
          </a:prstGeom>
        </p:spPr>
        <p:txBody>
          <a:bodyPr vert="horz" wrap="square" lIns="0" tIns="45720" rIns="91440" bIns="45720" rtlCol="0" anchor="t">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b="0" smtClean="0">
                <a:latin typeface="Arial"/>
                <a:cs typeface="Arial"/>
              </a:rPr>
              <a:t>Sessions </a:t>
            </a:r>
            <a:r>
              <a:rPr lang="en-AU" sz="1600" b="0" dirty="0">
                <a:latin typeface="Arial"/>
                <a:cs typeface="Arial"/>
              </a:rPr>
              <a:t>in this module</a:t>
            </a:r>
            <a:endParaRPr lang="en-US" b="0" dirty="0">
              <a:latin typeface="Arial"/>
              <a:cs typeface="Arial"/>
            </a:endParaRPr>
          </a:p>
          <a:p>
            <a:pPr marL="285750" indent="-285750">
              <a:buFont typeface="Arial" panose="020B0604020202020204" pitchFamily="34" charset="0"/>
              <a:buChar char="•"/>
            </a:pPr>
            <a:r>
              <a:rPr lang="en-AU" sz="1600" dirty="0">
                <a:latin typeface="Arial"/>
                <a:cs typeface="Arial"/>
              </a:rPr>
              <a:t>Customer feedback</a:t>
            </a:r>
          </a:p>
          <a:p>
            <a:endParaRPr lang="en-AU" sz="1600" dirty="0">
              <a:latin typeface="Arial"/>
              <a:cs typeface="Arial"/>
            </a:endParaRPr>
          </a:p>
          <a:p>
            <a:endParaRPr lang="en-AU" sz="1600" dirty="0">
              <a:solidFill>
                <a:schemeClr val="tx1"/>
              </a:solidFill>
              <a:latin typeface="Montserrat Medium"/>
            </a:endParaRPr>
          </a:p>
        </p:txBody>
      </p:sp>
    </p:spTree>
    <p:extLst>
      <p:ext uri="{BB962C8B-B14F-4D97-AF65-F5344CB8AC3E}">
        <p14:creationId xmlns:p14="http://schemas.microsoft.com/office/powerpoint/2010/main" val="171998037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Collecting customer feedback</a:t>
            </a:r>
          </a:p>
        </p:txBody>
      </p:sp>
      <p:sp>
        <p:nvSpPr>
          <p:cNvPr id="3" name="Text Placeholder 2"/>
          <p:cNvSpPr>
            <a:spLocks noGrp="1"/>
          </p:cNvSpPr>
          <p:nvPr>
            <p:ph type="body" sz="quarter" idx="15"/>
          </p:nvPr>
        </p:nvSpPr>
        <p:spPr/>
        <p:txBody>
          <a:bodyPr/>
          <a:lstStyle/>
          <a:p>
            <a:r>
              <a:rPr lang="en-AU" dirty="0"/>
              <a:t>360 Reflection Tool</a:t>
            </a:r>
          </a:p>
          <a:p>
            <a:endParaRPr lang="en-AU" dirty="0"/>
          </a:p>
        </p:txBody>
      </p:sp>
      <p:pic>
        <p:nvPicPr>
          <p:cNvPr id="7" name="Picture 6" descr="Excellence in School Customer Service Framework"/>
          <p:cNvPicPr>
            <a:picLocks noChangeAspect="1"/>
          </p:cNvPicPr>
          <p:nvPr/>
        </p:nvPicPr>
        <p:blipFill>
          <a:blip r:embed="rId3"/>
          <a:stretch>
            <a:fillRect/>
          </a:stretch>
        </p:blipFill>
        <p:spPr>
          <a:xfrm>
            <a:off x="1160258" y="1665288"/>
            <a:ext cx="7175614" cy="2341067"/>
          </a:xfrm>
          <a:prstGeom prst="rect">
            <a:avLst/>
          </a:prstGeom>
        </p:spPr>
      </p:pic>
      <p:pic>
        <p:nvPicPr>
          <p:cNvPr id="8" name="Picture 7" descr="Excellence in School Customer Service 360 Reflection Tool"/>
          <p:cNvPicPr>
            <a:picLocks noChangeAspect="1"/>
          </p:cNvPicPr>
          <p:nvPr/>
        </p:nvPicPr>
        <p:blipFill>
          <a:blip r:embed="rId4"/>
          <a:stretch>
            <a:fillRect/>
          </a:stretch>
        </p:blipFill>
        <p:spPr>
          <a:xfrm>
            <a:off x="453110" y="3231638"/>
            <a:ext cx="5249111" cy="2200847"/>
          </a:xfrm>
          <a:prstGeom prst="rect">
            <a:avLst/>
          </a:prstGeom>
        </p:spPr>
      </p:pic>
      <p:pic>
        <p:nvPicPr>
          <p:cNvPr id="9" name="Picture 8" descr="Excellence in School Customer Service 360 Reflection Tool: A Guide for Principals and School Administration Managers"/>
          <p:cNvPicPr>
            <a:picLocks noChangeAspect="1"/>
          </p:cNvPicPr>
          <p:nvPr/>
        </p:nvPicPr>
        <p:blipFill>
          <a:blip r:embed="rId5"/>
          <a:stretch>
            <a:fillRect/>
          </a:stretch>
        </p:blipFill>
        <p:spPr>
          <a:xfrm>
            <a:off x="3696066" y="2691888"/>
            <a:ext cx="4834547" cy="2773920"/>
          </a:xfrm>
          <a:prstGeom prst="rect">
            <a:avLst/>
          </a:prstGeom>
        </p:spPr>
      </p:pic>
      <p:sp>
        <p:nvSpPr>
          <p:cNvPr id="11" name="TextBox 10"/>
          <p:cNvSpPr txBox="1"/>
          <p:nvPr/>
        </p:nvSpPr>
        <p:spPr>
          <a:xfrm>
            <a:off x="292100" y="5466034"/>
            <a:ext cx="3711388" cy="339872"/>
          </a:xfrm>
          <a:prstGeom prst="rect">
            <a:avLst/>
          </a:prstGeom>
          <a:noFill/>
        </p:spPr>
        <p:txBody>
          <a:bodyPr wrap="none" lIns="0" tIns="0" rIns="0" bIns="0" rtlCol="0">
            <a:noAutofit/>
          </a:bodyPr>
          <a:lstStyle/>
          <a:p>
            <a:pPr algn="l"/>
            <a:r>
              <a:rPr lang="en-AU" sz="1400" dirty="0">
                <a:hlinkClick r:id="rId6"/>
              </a:rPr>
              <a:t>360 reflection tool</a:t>
            </a:r>
            <a:endParaRPr lang="en-AU" sz="1400" dirty="0"/>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1.3 (c) Building relationships – Customer feedback V10.1  | Slide 10</a:t>
            </a:r>
            <a:endParaRPr lang="en-US" dirty="0"/>
          </a:p>
        </p:txBody>
      </p:sp>
    </p:spTree>
    <p:extLst>
      <p:ext uri="{BB962C8B-B14F-4D97-AF65-F5344CB8AC3E}">
        <p14:creationId xmlns:p14="http://schemas.microsoft.com/office/powerpoint/2010/main" val="4077670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Activity</a:t>
            </a:r>
          </a:p>
        </p:txBody>
      </p:sp>
      <p:graphicFrame>
        <p:nvGraphicFramePr>
          <p:cNvPr id="7" name="Table 6" descr="Activity, Let's look at some of th benchmarks in the 360 reflection tool as a way of understanding how to act on positive and negative feedback."/>
          <p:cNvGraphicFramePr>
            <a:graphicFrameLocks noGrp="1"/>
          </p:cNvGraphicFramePr>
          <p:nvPr>
            <p:extLst>
              <p:ext uri="{D42A27DB-BD31-4B8C-83A1-F6EECF244321}">
                <p14:modId xmlns:p14="http://schemas.microsoft.com/office/powerpoint/2010/main" val="3172403539"/>
              </p:ext>
            </p:extLst>
          </p:nvPr>
        </p:nvGraphicFramePr>
        <p:xfrm>
          <a:off x="292099" y="1281704"/>
          <a:ext cx="7992000" cy="4957532"/>
        </p:xfrm>
        <a:graphic>
          <a:graphicData uri="http://schemas.openxmlformats.org/drawingml/2006/table">
            <a:tbl>
              <a:tblPr firstRow="1" bandRow="1">
                <a:tableStyleId>{69012ECD-51FC-41F1-AA8D-1B2483CD663E}</a:tableStyleId>
              </a:tblPr>
              <a:tblGrid>
                <a:gridCol w="1981621">
                  <a:extLst>
                    <a:ext uri="{9D8B030D-6E8A-4147-A177-3AD203B41FA5}">
                      <a16:colId xmlns:a16="http://schemas.microsoft.com/office/drawing/2014/main" val="567774868"/>
                    </a:ext>
                  </a:extLst>
                </a:gridCol>
                <a:gridCol w="2155157">
                  <a:extLst>
                    <a:ext uri="{9D8B030D-6E8A-4147-A177-3AD203B41FA5}">
                      <a16:colId xmlns:a16="http://schemas.microsoft.com/office/drawing/2014/main" val="1007827604"/>
                    </a:ext>
                  </a:extLst>
                </a:gridCol>
                <a:gridCol w="1857222">
                  <a:extLst>
                    <a:ext uri="{9D8B030D-6E8A-4147-A177-3AD203B41FA5}">
                      <a16:colId xmlns:a16="http://schemas.microsoft.com/office/drawing/2014/main" val="1466935022"/>
                    </a:ext>
                  </a:extLst>
                </a:gridCol>
                <a:gridCol w="1998000">
                  <a:extLst>
                    <a:ext uri="{9D8B030D-6E8A-4147-A177-3AD203B41FA5}">
                      <a16:colId xmlns:a16="http://schemas.microsoft.com/office/drawing/2014/main" val="2326284772"/>
                    </a:ext>
                  </a:extLst>
                </a:gridCol>
              </a:tblGrid>
              <a:tr h="716419">
                <a:tc>
                  <a:txBody>
                    <a:bodyPr/>
                    <a:lstStyle/>
                    <a:p>
                      <a:r>
                        <a:rPr lang="en-AU" sz="1450" b="1" dirty="0">
                          <a:latin typeface="Arial Narrow" panose="020B0606020202030204" pitchFamily="34" charset="0"/>
                          <a:cs typeface="Arial" panose="020B0604020202020204" pitchFamily="34" charset="0"/>
                        </a:rPr>
                        <a:t>Customer Service and Communication</a:t>
                      </a:r>
                    </a:p>
                    <a:p>
                      <a:endParaRPr lang="en-AU" sz="1450" b="1" dirty="0">
                        <a:latin typeface="Arial Narrow" panose="020B0606020202030204" pitchFamily="34" charset="0"/>
                        <a:cs typeface="Arial" panose="020B0604020202020204" pitchFamily="34" charset="0"/>
                      </a:endParaRPr>
                    </a:p>
                  </a:txBody>
                  <a:tcPr/>
                </a:tc>
                <a:tc>
                  <a:txBody>
                    <a:bodyPr/>
                    <a:lstStyle/>
                    <a:p>
                      <a:r>
                        <a:rPr lang="en-AU" sz="1450" b="1" dirty="0">
                          <a:latin typeface="Arial Narrow" panose="020B0606020202030204" pitchFamily="34" charset="0"/>
                          <a:cs typeface="Arial" panose="020B0604020202020204" pitchFamily="34" charset="0"/>
                        </a:rPr>
                        <a:t>Sometimes meets community expectations</a:t>
                      </a:r>
                    </a:p>
                    <a:p>
                      <a:endParaRPr lang="en-AU" sz="1450" b="1" dirty="0">
                        <a:latin typeface="Arial Narrow" panose="020B0606020202030204" pitchFamily="34" charset="0"/>
                        <a:cs typeface="Arial" panose="020B0604020202020204" pitchFamily="34" charset="0"/>
                      </a:endParaRPr>
                    </a:p>
                  </a:txBody>
                  <a:tcPr/>
                </a:tc>
                <a:tc>
                  <a:txBody>
                    <a:bodyPr/>
                    <a:lstStyle/>
                    <a:p>
                      <a:r>
                        <a:rPr lang="en-AU" sz="1450" b="1" dirty="0">
                          <a:latin typeface="Arial Narrow" panose="020B0606020202030204" pitchFamily="34" charset="0"/>
                          <a:cs typeface="Arial" panose="020B0604020202020204" pitchFamily="34" charset="0"/>
                        </a:rPr>
                        <a:t>Meets community expectations</a:t>
                      </a:r>
                    </a:p>
                    <a:p>
                      <a:endParaRPr lang="en-AU" sz="1450" b="1" dirty="0">
                        <a:latin typeface="Arial Narrow" panose="020B0606020202030204" pitchFamily="34" charset="0"/>
                        <a:cs typeface="Arial" panose="020B0604020202020204" pitchFamily="34" charset="0"/>
                      </a:endParaRPr>
                    </a:p>
                  </a:txBody>
                  <a:tcPr/>
                </a:tc>
                <a:tc>
                  <a:txBody>
                    <a:bodyPr/>
                    <a:lstStyle/>
                    <a:p>
                      <a:r>
                        <a:rPr lang="en-AU" sz="1450" b="1" dirty="0">
                          <a:latin typeface="Arial Narrow" panose="020B0606020202030204" pitchFamily="34" charset="0"/>
                          <a:cs typeface="Arial" panose="020B0604020202020204" pitchFamily="34" charset="0"/>
                        </a:rPr>
                        <a:t>Exceeds community expectations</a:t>
                      </a:r>
                    </a:p>
                    <a:p>
                      <a:endParaRPr lang="en-AU" sz="1450" b="1"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2499232931"/>
                  </a:ext>
                </a:extLst>
              </a:tr>
              <a:tr h="1056973">
                <a:tc>
                  <a:txBody>
                    <a:bodyPr/>
                    <a:lstStyle/>
                    <a:p>
                      <a:r>
                        <a:rPr lang="en-AU" sz="1450" b="1" dirty="0">
                          <a:latin typeface="Arial Narrow" panose="020B0606020202030204" pitchFamily="34" charset="0"/>
                          <a:cs typeface="Arial" panose="020B0604020202020204" pitchFamily="34" charset="0"/>
                        </a:rPr>
                        <a:t>Communicate effectively</a:t>
                      </a:r>
                    </a:p>
                    <a:p>
                      <a:endParaRPr lang="en-AU" sz="1450" b="1" dirty="0">
                        <a:latin typeface="Arial Narrow" panose="020B0606020202030204" pitchFamily="34" charset="0"/>
                        <a:cs typeface="Arial" panose="020B0604020202020204" pitchFamily="34" charset="0"/>
                      </a:endParaRPr>
                    </a:p>
                  </a:txBody>
                  <a:tcPr>
                    <a:solidFill>
                      <a:schemeClr val="accent3">
                        <a:lumMod val="20000"/>
                        <a:lumOff val="80000"/>
                      </a:schemeClr>
                    </a:solidFill>
                  </a:tcPr>
                </a:tc>
                <a:tc>
                  <a:txBody>
                    <a:bodyPr/>
                    <a:lstStyle/>
                    <a:p>
                      <a:r>
                        <a:rPr lang="en-AU" sz="1450" b="0" dirty="0">
                          <a:latin typeface="Arial Narrow" panose="020B0606020202030204" pitchFamily="34" charset="0"/>
                          <a:cs typeface="Arial" panose="020B0604020202020204" pitchFamily="34" charset="0"/>
                        </a:rPr>
                        <a:t>Staff use  positive and confident gestures, facial  expressions and body language</a:t>
                      </a:r>
                    </a:p>
                  </a:txBody>
                  <a:tcPr/>
                </a:tc>
                <a:tc>
                  <a:txBody>
                    <a:bodyPr/>
                    <a:lstStyle/>
                    <a:p>
                      <a:r>
                        <a:rPr lang="en-AU" sz="1450" b="0" dirty="0">
                          <a:latin typeface="Arial Narrow" panose="020B0606020202030204" pitchFamily="34" charset="0"/>
                          <a:cs typeface="Arial" panose="020B0604020202020204" pitchFamily="34" charset="0"/>
                        </a:rPr>
                        <a:t>Customers are invited to provide feedback and are viewed as partners</a:t>
                      </a:r>
                    </a:p>
                  </a:txBody>
                  <a:tcPr/>
                </a:tc>
                <a:tc>
                  <a:txBody>
                    <a:bodyPr/>
                    <a:lstStyle/>
                    <a:p>
                      <a:endParaRPr lang="en-AU" sz="1450" b="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622485436"/>
                  </a:ext>
                </a:extLst>
              </a:tr>
              <a:tr h="1280160">
                <a:tc>
                  <a:txBody>
                    <a:bodyPr/>
                    <a:lstStyle/>
                    <a:p>
                      <a:r>
                        <a:rPr lang="en-AU" sz="1450" b="1" dirty="0">
                          <a:latin typeface="Arial Narrow" panose="020B0606020202030204" pitchFamily="34" charset="0"/>
                          <a:cs typeface="Arial" panose="020B0604020202020204" pitchFamily="34" charset="0"/>
                        </a:rPr>
                        <a:t>Commit to customer service</a:t>
                      </a:r>
                    </a:p>
                    <a:p>
                      <a:endParaRPr lang="en-AU" sz="1450" b="1" dirty="0">
                        <a:latin typeface="Arial Narrow" panose="020B0606020202030204" pitchFamily="34" charset="0"/>
                        <a:cs typeface="Arial" panose="020B0604020202020204" pitchFamily="34" charset="0"/>
                      </a:endParaRPr>
                    </a:p>
                  </a:txBody>
                  <a:tcPr>
                    <a:solidFill>
                      <a:schemeClr val="accent3">
                        <a:lumMod val="20000"/>
                        <a:lumOff val="80000"/>
                      </a:schemeClr>
                    </a:solidFill>
                  </a:tcPr>
                </a:tc>
                <a:tc>
                  <a:txBody>
                    <a:bodyPr/>
                    <a:lstStyle/>
                    <a:p>
                      <a:endParaRPr lang="en-AU" sz="1450" b="0" dirty="0">
                        <a:latin typeface="Arial Narrow" panose="020B0606020202030204" pitchFamily="34" charset="0"/>
                        <a:cs typeface="Arial" panose="020B0604020202020204" pitchFamily="34" charset="0"/>
                      </a:endParaRPr>
                    </a:p>
                  </a:txBody>
                  <a:tcPr/>
                </a:tc>
                <a:tc>
                  <a:txBody>
                    <a:bodyPr/>
                    <a:lstStyle/>
                    <a:p>
                      <a:endParaRPr lang="en-AU" sz="1450" b="0" dirty="0">
                        <a:latin typeface="Arial Narrow" panose="020B0606020202030204" pitchFamily="34" charset="0"/>
                        <a:cs typeface="Arial" panose="020B0604020202020204" pitchFamily="34" charset="0"/>
                      </a:endParaRPr>
                    </a:p>
                  </a:txBody>
                  <a:tcPr/>
                </a:tc>
                <a:tc>
                  <a:txBody>
                    <a:bodyPr/>
                    <a:lstStyle/>
                    <a:p>
                      <a:r>
                        <a:rPr lang="en-AU" sz="1450" b="0" dirty="0">
                          <a:latin typeface="Arial Narrow" panose="020B0606020202030204" pitchFamily="34" charset="0"/>
                          <a:cs typeface="Arial" panose="020B0604020202020204" pitchFamily="34" charset="0"/>
                        </a:rPr>
                        <a:t>Relationships between the school and wider</a:t>
                      </a:r>
                      <a:r>
                        <a:rPr lang="en-AU" sz="1450" b="0" baseline="0" dirty="0">
                          <a:latin typeface="Arial Narrow" panose="020B0606020202030204" pitchFamily="34" charset="0"/>
                          <a:cs typeface="Arial" panose="020B0604020202020204" pitchFamily="34" charset="0"/>
                        </a:rPr>
                        <a:t> </a:t>
                      </a:r>
                      <a:r>
                        <a:rPr lang="en-AU" sz="1450" b="0" dirty="0">
                          <a:latin typeface="Arial Narrow" panose="020B0606020202030204" pitchFamily="34" charset="0"/>
                          <a:cs typeface="Arial" panose="020B0604020202020204" pitchFamily="34" charset="0"/>
                        </a:rPr>
                        <a:t>community strengthen the ability to support student learning outcomes</a:t>
                      </a:r>
                    </a:p>
                  </a:txBody>
                  <a:tcPr/>
                </a:tc>
                <a:extLst>
                  <a:ext uri="{0D108BD9-81ED-4DB2-BD59-A6C34878D82A}">
                    <a16:rowId xmlns:a16="http://schemas.microsoft.com/office/drawing/2014/main" val="2358555650"/>
                  </a:ext>
                </a:extLst>
              </a:tr>
              <a:tr h="1111639">
                <a:tc>
                  <a:txBody>
                    <a:bodyPr/>
                    <a:lstStyle/>
                    <a:p>
                      <a:r>
                        <a:rPr lang="en-AU" sz="1450" b="1" dirty="0">
                          <a:latin typeface="Arial Narrow" panose="020B0606020202030204" pitchFamily="34" charset="0"/>
                          <a:cs typeface="Arial" panose="020B0604020202020204" pitchFamily="34" charset="0"/>
                        </a:rPr>
                        <a:t>Work collaboratively</a:t>
                      </a:r>
                    </a:p>
                    <a:p>
                      <a:endParaRPr lang="en-AU" sz="1450" b="1" dirty="0">
                        <a:latin typeface="Arial Narrow" panose="020B0606020202030204" pitchFamily="34" charset="0"/>
                        <a:cs typeface="Arial" panose="020B0604020202020204" pitchFamily="34" charset="0"/>
                      </a:endParaRPr>
                    </a:p>
                  </a:txBody>
                  <a:tcPr>
                    <a:solidFill>
                      <a:schemeClr val="accent3">
                        <a:lumMod val="20000"/>
                        <a:lumOff val="80000"/>
                      </a:schemeClr>
                    </a:solidFill>
                  </a:tcPr>
                </a:tc>
                <a:tc>
                  <a:txBody>
                    <a:bodyPr/>
                    <a:lstStyle/>
                    <a:p>
                      <a:r>
                        <a:rPr lang="en-AU" sz="1450" b="0" dirty="0">
                          <a:latin typeface="Arial Narrow" panose="020B0606020202030204" pitchFamily="34" charset="0"/>
                          <a:cs typeface="Arial" panose="020B0604020202020204" pitchFamily="34" charset="0"/>
                        </a:rPr>
                        <a:t>Staff work as supportive and cooperative team members, share information and acknowledge others' efforts</a:t>
                      </a:r>
                    </a:p>
                  </a:txBody>
                  <a:tcPr/>
                </a:tc>
                <a:tc>
                  <a:txBody>
                    <a:bodyPr/>
                    <a:lstStyle/>
                    <a:p>
                      <a:endParaRPr lang="en-AU" sz="1450" b="0" dirty="0">
                        <a:latin typeface="Arial Narrow" panose="020B0606020202030204" pitchFamily="34" charset="0"/>
                        <a:cs typeface="Arial" panose="020B0604020202020204" pitchFamily="34" charset="0"/>
                      </a:endParaRPr>
                    </a:p>
                  </a:txBody>
                  <a:tcPr/>
                </a:tc>
                <a:tc>
                  <a:txBody>
                    <a:bodyPr/>
                    <a:lstStyle/>
                    <a:p>
                      <a:endParaRPr lang="en-AU" sz="1450" b="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956860635"/>
                  </a:ext>
                </a:extLst>
              </a:tr>
              <a:tr h="716419">
                <a:tc>
                  <a:txBody>
                    <a:bodyPr/>
                    <a:lstStyle/>
                    <a:p>
                      <a:r>
                        <a:rPr lang="en-AU" sz="1450" b="1" dirty="0">
                          <a:latin typeface="Arial Narrow" panose="020B0606020202030204" pitchFamily="34" charset="0"/>
                          <a:cs typeface="Arial" panose="020B0604020202020204" pitchFamily="34" charset="0"/>
                        </a:rPr>
                        <a:t>Consistency and vision in planning</a:t>
                      </a:r>
                    </a:p>
                    <a:p>
                      <a:endParaRPr lang="en-AU" sz="1450" b="1" dirty="0">
                        <a:latin typeface="Arial Narrow" panose="020B0606020202030204" pitchFamily="34" charset="0"/>
                        <a:cs typeface="Arial" panose="020B0604020202020204" pitchFamily="34" charset="0"/>
                      </a:endParaRPr>
                    </a:p>
                  </a:txBody>
                  <a:tcPr>
                    <a:solidFill>
                      <a:schemeClr val="accent3">
                        <a:lumMod val="20000"/>
                        <a:lumOff val="80000"/>
                      </a:schemeClr>
                    </a:solidFill>
                  </a:tcPr>
                </a:tc>
                <a:tc>
                  <a:txBody>
                    <a:bodyPr/>
                    <a:lstStyle/>
                    <a:p>
                      <a:r>
                        <a:rPr lang="en-AU" sz="1450" b="0" dirty="0">
                          <a:latin typeface="Arial Narrow" panose="020B0606020202030204" pitchFamily="34" charset="0"/>
                          <a:cs typeface="Arial" panose="020B0604020202020204" pitchFamily="34" charset="0"/>
                        </a:rPr>
                        <a:t>Staff observe all relevant departmental polices</a:t>
                      </a:r>
                    </a:p>
                    <a:p>
                      <a:endParaRPr lang="en-AU" sz="1450" b="0" dirty="0">
                        <a:latin typeface="Arial Narrow" panose="020B0606020202030204" pitchFamily="34" charset="0"/>
                        <a:cs typeface="Arial" panose="020B0604020202020204" pitchFamily="34" charset="0"/>
                      </a:endParaRPr>
                    </a:p>
                  </a:txBody>
                  <a:tcPr/>
                </a:tc>
                <a:tc>
                  <a:txBody>
                    <a:bodyPr/>
                    <a:lstStyle/>
                    <a:p>
                      <a:endParaRPr lang="en-AU" sz="1450" b="0" dirty="0">
                        <a:latin typeface="Arial Narrow" panose="020B0606020202030204" pitchFamily="34" charset="0"/>
                        <a:cs typeface="Arial" panose="020B0604020202020204" pitchFamily="34" charset="0"/>
                      </a:endParaRPr>
                    </a:p>
                  </a:txBody>
                  <a:tcPr/>
                </a:tc>
                <a:tc>
                  <a:txBody>
                    <a:bodyPr/>
                    <a:lstStyle/>
                    <a:p>
                      <a:endParaRPr lang="en-AU" sz="1450" b="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485574518"/>
                  </a:ext>
                </a:extLst>
              </a:tr>
            </a:tbl>
          </a:graphicData>
        </a:graphic>
      </p:graphicFrame>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1.3 (c) Building relationships – Customer feedback V10.1  | Slide 11 </a:t>
            </a:r>
            <a:endParaRPr lang="en-US" dirty="0"/>
          </a:p>
        </p:txBody>
      </p:sp>
    </p:spTree>
    <p:extLst>
      <p:ext uri="{BB962C8B-B14F-4D97-AF65-F5344CB8AC3E}">
        <p14:creationId xmlns:p14="http://schemas.microsoft.com/office/powerpoint/2010/main" val="3263215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74" y="730880"/>
            <a:ext cx="8629313" cy="553334"/>
          </a:xfrm>
        </p:spPr>
        <p:txBody>
          <a:bodyPr/>
          <a:lstStyle/>
          <a:p>
            <a:r>
              <a:rPr lang="en-AU" dirty="0"/>
              <a:t>Reflecting on this session – customer feedback</a:t>
            </a:r>
          </a:p>
        </p:txBody>
      </p:sp>
      <p:sp>
        <p:nvSpPr>
          <p:cNvPr id="5" name="Text Placeholder 1"/>
          <p:cNvSpPr txBox="1">
            <a:spLocks/>
          </p:cNvSpPr>
          <p:nvPr/>
        </p:nvSpPr>
        <p:spPr>
          <a:xfrm>
            <a:off x="292150" y="1572085"/>
            <a:ext cx="4822775" cy="749934"/>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indent="1588"/>
            <a:r>
              <a:rPr lang="en-AU" b="0" dirty="0">
                <a:solidFill>
                  <a:schemeClr val="tx2"/>
                </a:solidFill>
              </a:rPr>
              <a:t>Has this session given you an understanding </a:t>
            </a:r>
            <a:r>
              <a:rPr lang="en-AU" b="0" dirty="0" smtClean="0">
                <a:solidFill>
                  <a:schemeClr val="tx2"/>
                </a:solidFill>
              </a:rPr>
              <a:t>of:</a:t>
            </a:r>
            <a:endParaRPr lang="en-AU" b="0" dirty="0">
              <a:solidFill>
                <a:schemeClr val="tx2"/>
              </a:solidFill>
            </a:endParaRPr>
          </a:p>
        </p:txBody>
      </p:sp>
      <p:sp>
        <p:nvSpPr>
          <p:cNvPr id="2" name="Text Placeholder 1"/>
          <p:cNvSpPr>
            <a:spLocks noGrp="1"/>
          </p:cNvSpPr>
          <p:nvPr>
            <p:ph type="body" sz="quarter" idx="15"/>
          </p:nvPr>
        </p:nvSpPr>
        <p:spPr>
          <a:xfrm>
            <a:off x="292149" y="2600324"/>
            <a:ext cx="4822775" cy="2378929"/>
          </a:xfrm>
        </p:spPr>
        <p:txBody>
          <a:bodyPr/>
          <a:lstStyle/>
          <a:p>
            <a:pPr marL="285750" indent="-285750">
              <a:buFont typeface="Arial" panose="020B0604020202020204" pitchFamily="34" charset="0"/>
              <a:buChar char="•"/>
            </a:pPr>
            <a:r>
              <a:rPr lang="en-AU" b="0" dirty="0">
                <a:solidFill>
                  <a:schemeClr val="tx2"/>
                </a:solidFill>
              </a:rPr>
              <a:t>the value of customer feedback</a:t>
            </a:r>
          </a:p>
          <a:p>
            <a:pPr marL="285750" indent="-285750">
              <a:buFont typeface="Arial" panose="020B0604020202020204" pitchFamily="34" charset="0"/>
              <a:buChar char="•"/>
            </a:pPr>
            <a:r>
              <a:rPr lang="en-AU" b="0" dirty="0">
                <a:solidFill>
                  <a:schemeClr val="tx2"/>
                </a:solidFill>
              </a:rPr>
              <a:t>how to use feedback to improve and build customer relationships in the school</a:t>
            </a:r>
          </a:p>
          <a:p>
            <a:pPr marL="285750" indent="-285750">
              <a:buFont typeface="Arial" panose="020B0604020202020204" pitchFamily="34" charset="0"/>
              <a:buChar char="•"/>
            </a:pPr>
            <a:r>
              <a:rPr lang="en-AU" b="0" dirty="0">
                <a:solidFill>
                  <a:schemeClr val="tx2"/>
                </a:solidFill>
              </a:rPr>
              <a:t>how to use feedback to build staff performance and skills?</a:t>
            </a:r>
          </a:p>
        </p:txBody>
      </p:sp>
      <p:pic>
        <p:nvPicPr>
          <p:cNvPr id="9" name="session.png" descr="Decorative"/>
          <p:cNvPicPr>
            <a:picLocks noChangeAspect="1"/>
          </p:cNvPicPr>
          <p:nvPr/>
        </p:nvPicPr>
        <p:blipFill>
          <a:blip r:embed="rId3"/>
          <a:stretch>
            <a:fillRect/>
          </a:stretch>
        </p:blipFill>
        <p:spPr>
          <a:xfrm rot="18147255">
            <a:off x="6472386" y="2057796"/>
            <a:ext cx="2493213" cy="2771612"/>
          </a:xfrm>
          <a:prstGeom prst="rect">
            <a:avLst/>
          </a:prstGeom>
          <a:ln w="12700">
            <a:miter lim="400000"/>
          </a:ln>
        </p:spPr>
      </p:pic>
      <p:sp>
        <p:nvSpPr>
          <p:cNvPr id="7" name="Footer Placeholder 6"/>
          <p:cNvSpPr>
            <a:spLocks noGrp="1"/>
          </p:cNvSpPr>
          <p:nvPr>
            <p:ph type="ftr" sz="quarter" idx="3"/>
          </p:nvPr>
        </p:nvSpPr>
        <p:spPr>
          <a:xfrm>
            <a:off x="292150" y="6258126"/>
            <a:ext cx="8680400" cy="365125"/>
          </a:xfrm>
        </p:spPr>
        <p:txBody>
          <a:bodyPr/>
          <a:lstStyle/>
          <a:p>
            <a:r>
              <a:rPr lang="en-AU" dirty="0" smtClean="0"/>
              <a:t>Learning </a:t>
            </a:r>
            <a:r>
              <a:rPr lang="en-AU" dirty="0"/>
              <a:t>&amp; Business Systems | PLNTS | 1.3 (c) Building relationships – Customer feedback V10.1  | Slide 12</a:t>
            </a:r>
            <a:endParaRPr lang="en-US" dirty="0"/>
          </a:p>
        </p:txBody>
      </p:sp>
    </p:spTree>
    <p:extLst>
      <p:ext uri="{BB962C8B-B14F-4D97-AF65-F5344CB8AC3E}">
        <p14:creationId xmlns:p14="http://schemas.microsoft.com/office/powerpoint/2010/main" val="2784719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ESA relationship modules</a:t>
            </a:r>
          </a:p>
        </p:txBody>
      </p:sp>
      <p:graphicFrame>
        <p:nvGraphicFramePr>
          <p:cNvPr id="3" name="Table 2" descr="ESA relationship modules framework"/>
          <p:cNvGraphicFramePr>
            <a:graphicFrameLocks noGrp="1"/>
          </p:cNvGraphicFramePr>
          <p:nvPr>
            <p:extLst>
              <p:ext uri="{D42A27DB-BD31-4B8C-83A1-F6EECF244321}">
                <p14:modId xmlns:p14="http://schemas.microsoft.com/office/powerpoint/2010/main" val="797174156"/>
              </p:ext>
            </p:extLst>
          </p:nvPr>
        </p:nvGraphicFramePr>
        <p:xfrm>
          <a:off x="292099" y="1238220"/>
          <a:ext cx="8623001" cy="4785376"/>
        </p:xfrm>
        <a:graphic>
          <a:graphicData uri="http://schemas.openxmlformats.org/drawingml/2006/table">
            <a:tbl>
              <a:tblPr firstRow="1" bandRow="1">
                <a:tableStyleId>{69012ECD-51FC-41F1-AA8D-1B2483CD663E}</a:tableStyleId>
              </a:tblPr>
              <a:tblGrid>
                <a:gridCol w="2694468">
                  <a:extLst>
                    <a:ext uri="{9D8B030D-6E8A-4147-A177-3AD203B41FA5}">
                      <a16:colId xmlns:a16="http://schemas.microsoft.com/office/drawing/2014/main" val="1260283"/>
                    </a:ext>
                  </a:extLst>
                </a:gridCol>
                <a:gridCol w="2394743">
                  <a:extLst>
                    <a:ext uri="{9D8B030D-6E8A-4147-A177-3AD203B41FA5}">
                      <a16:colId xmlns:a16="http://schemas.microsoft.com/office/drawing/2014/main" val="2235698729"/>
                    </a:ext>
                  </a:extLst>
                </a:gridCol>
                <a:gridCol w="3533790">
                  <a:extLst>
                    <a:ext uri="{9D8B030D-6E8A-4147-A177-3AD203B41FA5}">
                      <a16:colId xmlns:a16="http://schemas.microsoft.com/office/drawing/2014/main" val="998507563"/>
                    </a:ext>
                  </a:extLst>
                </a:gridCol>
              </a:tblGrid>
              <a:tr h="316234">
                <a:tc>
                  <a:txBody>
                    <a:bodyPr/>
                    <a:lstStyle/>
                    <a:p>
                      <a:pPr algn="l"/>
                      <a:r>
                        <a:rPr lang="en-AU" sz="1400" dirty="0">
                          <a:solidFill>
                            <a:schemeClr val="bg1"/>
                          </a:solidFill>
                          <a:latin typeface="Arial Narrow" panose="020B0606020202030204" pitchFamily="34" charset="0"/>
                          <a:cs typeface="Arial" panose="020B0604020202020204" pitchFamily="34" charset="0"/>
                        </a:rPr>
                        <a:t>Framework focus area</a:t>
                      </a:r>
                    </a:p>
                  </a:txBody>
                  <a:tcPr>
                    <a:lnB w="6350" cap="flat" cmpd="sng" algn="ctr">
                      <a:noFill/>
                      <a:prstDash val="solid"/>
                      <a:miter lim="800000"/>
                    </a:lnB>
                  </a:tcPr>
                </a:tc>
                <a:tc>
                  <a:txBody>
                    <a:bodyPr/>
                    <a:lstStyle/>
                    <a:p>
                      <a:pPr algn="l"/>
                      <a:r>
                        <a:rPr lang="en-AU" sz="1400" dirty="0">
                          <a:latin typeface="Arial Narrow" panose="020B0606020202030204" pitchFamily="34" charset="0"/>
                          <a:cs typeface="Arial" panose="020B0604020202020204" pitchFamily="34" charset="0"/>
                        </a:rPr>
                        <a:t>Module</a:t>
                      </a:r>
                    </a:p>
                  </a:txBody>
                  <a:tcPr/>
                </a:tc>
                <a:tc>
                  <a:txBody>
                    <a:bodyPr/>
                    <a:lstStyle/>
                    <a:p>
                      <a:pPr algn="l"/>
                      <a:r>
                        <a:rPr lang="en-AU" sz="1400" dirty="0">
                          <a:latin typeface="Arial Narrow" panose="020B0606020202030204" pitchFamily="34" charset="0"/>
                          <a:cs typeface="Arial" panose="020B0604020202020204" pitchFamily="34" charset="0"/>
                        </a:rPr>
                        <a:t>Session</a:t>
                      </a:r>
                    </a:p>
                  </a:txBody>
                  <a:tcPr/>
                </a:tc>
                <a:extLst>
                  <a:ext uri="{0D108BD9-81ED-4DB2-BD59-A6C34878D82A}">
                    <a16:rowId xmlns:a16="http://schemas.microsoft.com/office/drawing/2014/main" val="686943443"/>
                  </a:ext>
                </a:extLst>
              </a:tr>
              <a:tr h="558514">
                <a:tc>
                  <a:txBody>
                    <a:bodyPr/>
                    <a:lstStyle/>
                    <a:p>
                      <a:pPr algn="l"/>
                      <a:r>
                        <a:rPr lang="en-AU" sz="1050" dirty="0">
                          <a:latin typeface="Arial Narrow" panose="020B0606020202030204" pitchFamily="34" charset="0"/>
                          <a:cs typeface="Arial" panose="020B0604020202020204" pitchFamily="34" charset="0"/>
                        </a:rPr>
                        <a:t>1.1 Oral communication</a:t>
                      </a:r>
                    </a:p>
                  </a:txBody>
                  <a:tcPr>
                    <a:lnT w="6350" cap="flat" cmpd="sng" algn="ctr">
                      <a:noFill/>
                      <a:prstDash val="solid"/>
                      <a:miter lim="800000"/>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Face-to-face</a:t>
                      </a:r>
                      <a:r>
                        <a:rPr lang="en-AU" sz="1050" baseline="0" dirty="0">
                          <a:latin typeface="Arial Narrow" panose="020B0606020202030204" pitchFamily="34" charset="0"/>
                          <a:cs typeface="Arial" panose="020B0604020202020204" pitchFamily="34" charset="0"/>
                        </a:rPr>
                        <a:t> communication</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Quality communication</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Create a positive image</a:t>
                      </a:r>
                    </a:p>
                    <a:p>
                      <a:pPr marL="285750" indent="-285750" algn="l">
                        <a:buFont typeface="+mj-lt"/>
                        <a:buAutoNum type="romanLcPeriod"/>
                      </a:pPr>
                      <a:r>
                        <a:rPr lang="en-AU" sz="1050" baseline="0" dirty="0">
                          <a:latin typeface="Arial Narrow" panose="020B0606020202030204" pitchFamily="34" charset="0"/>
                          <a:cs typeface="Arial" panose="020B0604020202020204" pitchFamily="34" charset="0"/>
                        </a:rPr>
                        <a:t>Develop a customer service statement</a:t>
                      </a: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773048443"/>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1.1</a:t>
                      </a:r>
                      <a:r>
                        <a:rPr lang="en-AU" sz="1050" baseline="0" dirty="0">
                          <a:solidFill>
                            <a:schemeClr val="bg1"/>
                          </a:solidFill>
                          <a:latin typeface="Arial Narrow" panose="020B0606020202030204" pitchFamily="34" charset="0"/>
                          <a:cs typeface="Arial" panose="020B0604020202020204" pitchFamily="34" charset="0"/>
                        </a:rPr>
                        <a:t> Oral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b. Telephone communication</a:t>
                      </a: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a:t>
                      </a:r>
                    </a:p>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 procedures</a:t>
                      </a:r>
                    </a:p>
                  </a:txBody>
                  <a:tcPr/>
                </a:tc>
                <a:extLst>
                  <a:ext uri="{0D108BD9-81ED-4DB2-BD59-A6C34878D82A}">
                    <a16:rowId xmlns:a16="http://schemas.microsoft.com/office/drawing/2014/main" val="2015066822"/>
                  </a:ext>
                </a:extLst>
              </a:tr>
              <a:tr h="402130">
                <a:tc>
                  <a:txBody>
                    <a:bodyPr/>
                    <a:lstStyle/>
                    <a:p>
                      <a:pPr algn="l"/>
                      <a:r>
                        <a:rPr lang="en-AU" sz="1050" dirty="0">
                          <a:latin typeface="Arial Narrow" panose="020B0606020202030204" pitchFamily="34" charset="0"/>
                          <a:cs typeface="Arial" panose="020B0604020202020204" pitchFamily="34" charset="0"/>
                        </a:rPr>
                        <a:t>1.2 Written communication</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Communication guides</a:t>
                      </a: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DoE Style Guide</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Written communication</a:t>
                      </a:r>
                    </a:p>
                  </a:txBody>
                  <a:tcPr/>
                </a:tc>
                <a:extLst>
                  <a:ext uri="{0D108BD9-81ED-4DB2-BD59-A6C34878D82A}">
                    <a16:rowId xmlns:a16="http://schemas.microsoft.com/office/drawing/2014/main" val="3776498202"/>
                  </a:ext>
                </a:extLst>
              </a:tr>
              <a:tr h="558514">
                <a:tc>
                  <a:txBody>
                    <a:bodyPr/>
                    <a:lstStyle/>
                    <a:p>
                      <a:pPr algn="l"/>
                      <a:r>
                        <a:rPr lang="en-AU" sz="1050" dirty="0">
                          <a:solidFill>
                            <a:schemeClr val="bg1"/>
                          </a:solidFill>
                          <a:latin typeface="Arial Narrow" panose="020B0606020202030204" pitchFamily="34" charset="0"/>
                          <a:cs typeface="Arial" panose="020B0604020202020204" pitchFamily="34" charset="0"/>
                        </a:rPr>
                        <a:t>1.2 Written communication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Digital</a:t>
                      </a:r>
                      <a:r>
                        <a:rPr lang="en-AU" sz="1050" baseline="0" dirty="0">
                          <a:latin typeface="Arial Narrow" panose="020B0606020202030204" pitchFamily="34" charset="0"/>
                          <a:cs typeface="Arial" panose="020B0604020202020204" pitchFamily="34" charset="0"/>
                        </a:rPr>
                        <a:t> content – email</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DoE email policy and procedures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Storing school emails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Structuring emails</a:t>
                      </a:r>
                    </a:p>
                  </a:txBody>
                  <a:tcPr/>
                </a:tc>
                <a:extLst>
                  <a:ext uri="{0D108BD9-81ED-4DB2-BD59-A6C34878D82A}">
                    <a16:rowId xmlns:a16="http://schemas.microsoft.com/office/drawing/2014/main" val="2700594985"/>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1.2 Written</a:t>
                      </a:r>
                      <a:r>
                        <a:rPr lang="en-AU" sz="1050" baseline="0" dirty="0">
                          <a:solidFill>
                            <a:schemeClr val="bg1"/>
                          </a:solidFill>
                          <a:latin typeface="Arial Narrow" panose="020B0606020202030204" pitchFamily="34" charset="0"/>
                          <a:cs typeface="Arial" panose="020B0604020202020204" pitchFamily="34" charset="0"/>
                        </a:rPr>
                        <a:t>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Digital content – website</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Keeping your website current</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School website team</a:t>
                      </a:r>
                    </a:p>
                  </a:txBody>
                  <a:tcPr/>
                </a:tc>
                <a:extLst>
                  <a:ext uri="{0D108BD9-81ED-4DB2-BD59-A6C34878D82A}">
                    <a16:rowId xmlns:a16="http://schemas.microsoft.com/office/drawing/2014/main" val="1827598096"/>
                  </a:ext>
                </a:extLst>
              </a:tr>
              <a:tr h="402130">
                <a:tc>
                  <a:txBody>
                    <a:bodyPr/>
                    <a:lstStyle/>
                    <a:p>
                      <a:pPr algn="l"/>
                      <a:r>
                        <a:rPr lang="en-AU" sz="1050" dirty="0">
                          <a:latin typeface="Arial Narrow" panose="020B0606020202030204" pitchFamily="34" charset="0"/>
                          <a:cs typeface="Arial" panose="020B0604020202020204" pitchFamily="34" charset="0"/>
                        </a:rPr>
                        <a:t>1.3 Building relationships</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Students</a:t>
                      </a:r>
                      <a:r>
                        <a:rPr lang="en-AU" sz="1050" baseline="0" dirty="0">
                          <a:latin typeface="Arial Narrow" panose="020B0606020202030204" pitchFamily="34" charset="0"/>
                          <a:cs typeface="Arial" panose="020B0604020202020204" pitchFamily="34" charset="0"/>
                        </a:rPr>
                        <a:t> as customers</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Supporting students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Student wellbeing</a:t>
                      </a:r>
                    </a:p>
                  </a:txBody>
                  <a:tcPr/>
                </a:tc>
                <a:extLst>
                  <a:ext uri="{0D108BD9-81ED-4DB2-BD59-A6C34878D82A}">
                    <a16:rowId xmlns:a16="http://schemas.microsoft.com/office/drawing/2014/main" val="3671982970"/>
                  </a:ext>
                </a:extLst>
              </a:tr>
              <a:tr h="714897">
                <a:tc>
                  <a:txBody>
                    <a:bodyPr/>
                    <a:lstStyle/>
                    <a:p>
                      <a:pPr algn="l"/>
                      <a:r>
                        <a:rPr lang="en-AU" sz="1050" dirty="0">
                          <a:solidFill>
                            <a:schemeClr val="bg1"/>
                          </a:solidFill>
                          <a:latin typeface="Arial Narrow" panose="020B0606020202030204" pitchFamily="34" charset="0"/>
                          <a:cs typeface="Arial" panose="020B0604020202020204" pitchFamily="34" charset="0"/>
                        </a:rPr>
                        <a:t>1.3 Building</a:t>
                      </a:r>
                      <a:r>
                        <a:rPr lang="en-AU" sz="1050" baseline="0" dirty="0">
                          <a:solidFill>
                            <a:schemeClr val="bg1"/>
                          </a:solidFill>
                          <a:latin typeface="Arial Narrow" panose="020B0606020202030204" pitchFamily="34" charset="0"/>
                          <a:cs typeface="Arial" panose="020B0604020202020204" pitchFamily="34" charset="0"/>
                        </a:rPr>
                        <a:t>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Connecting with customers</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Cultural diversity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Aboriginal &amp; Torres Strait Islander customers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Welcoming customers with disability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Customer complaints - role of SAS staff</a:t>
                      </a:r>
                    </a:p>
                  </a:txBody>
                  <a:tcPr/>
                </a:tc>
                <a:extLst>
                  <a:ext uri="{0D108BD9-81ED-4DB2-BD59-A6C34878D82A}">
                    <a16:rowId xmlns:a16="http://schemas.microsoft.com/office/drawing/2014/main" val="4018255628"/>
                  </a:ext>
                </a:extLst>
              </a:tr>
              <a:tr h="316234">
                <a:tc>
                  <a:txBody>
                    <a:bodyPr/>
                    <a:lstStyle/>
                    <a:p>
                      <a:pPr algn="l"/>
                      <a:r>
                        <a:rPr lang="en-AU" sz="1050" dirty="0">
                          <a:solidFill>
                            <a:schemeClr val="bg1"/>
                          </a:solidFill>
                          <a:latin typeface="Arial Narrow" panose="020B0606020202030204" pitchFamily="34" charset="0"/>
                          <a:cs typeface="Arial" panose="020B0604020202020204" pitchFamily="34" charset="0"/>
                        </a:rPr>
                        <a:t>1.3</a:t>
                      </a:r>
                      <a:r>
                        <a:rPr lang="en-AU" sz="1050" baseline="0" dirty="0">
                          <a:solidFill>
                            <a:schemeClr val="bg1"/>
                          </a:solidFill>
                          <a:latin typeface="Arial Narrow" panose="020B0606020202030204" pitchFamily="34" charset="0"/>
                          <a:cs typeface="Arial" panose="020B0604020202020204" pitchFamily="34" charset="0"/>
                        </a:rPr>
                        <a:t> Building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Customer feedback</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Customer feedback</a:t>
                      </a:r>
                    </a:p>
                  </a:txBody>
                  <a:tcPr/>
                </a:tc>
                <a:extLst>
                  <a:ext uri="{0D108BD9-81ED-4DB2-BD59-A6C34878D82A}">
                    <a16:rowId xmlns:a16="http://schemas.microsoft.com/office/drawing/2014/main" val="3046961068"/>
                  </a:ext>
                </a:extLst>
              </a:tr>
              <a:tr h="316234">
                <a:tc>
                  <a:txBody>
                    <a:bodyPr/>
                    <a:lstStyle/>
                    <a:p>
                      <a:pPr algn="l"/>
                      <a:r>
                        <a:rPr lang="en-AU" sz="1050" dirty="0">
                          <a:latin typeface="Arial Narrow" panose="020B0606020202030204" pitchFamily="34" charset="0"/>
                          <a:cs typeface="Arial" panose="020B0604020202020204" pitchFamily="34" charset="0"/>
                        </a:rPr>
                        <a:t>1.4 Teamwork</a:t>
                      </a:r>
                    </a:p>
                  </a:txBody>
                  <a:tcPr/>
                </a:tc>
                <a:tc>
                  <a:txBody>
                    <a:bodyPr/>
                    <a:lstStyle/>
                    <a:p>
                      <a:pPr algn="l"/>
                      <a:r>
                        <a:rPr lang="en-AU" sz="1050" dirty="0">
                          <a:latin typeface="Arial Narrow" panose="020B0606020202030204" pitchFamily="34" charset="0"/>
                          <a:cs typeface="Arial" panose="020B0604020202020204" pitchFamily="34" charset="0"/>
                        </a:rPr>
                        <a:t>a. Keeping staff informed</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Keeping staff informed</a:t>
                      </a:r>
                    </a:p>
                  </a:txBody>
                  <a:tcPr/>
                </a:tc>
                <a:extLst>
                  <a:ext uri="{0D108BD9-81ED-4DB2-BD59-A6C34878D82A}">
                    <a16:rowId xmlns:a16="http://schemas.microsoft.com/office/drawing/2014/main" val="2182863114"/>
                  </a:ext>
                </a:extLst>
              </a:tr>
              <a:tr h="316234">
                <a:tc>
                  <a:txBody>
                    <a:bodyPr/>
                    <a:lstStyle/>
                    <a:p>
                      <a:pPr algn="l"/>
                      <a:r>
                        <a:rPr lang="en-AU" sz="1050" dirty="0">
                          <a:latin typeface="Arial Narrow" panose="020B0606020202030204" pitchFamily="34" charset="0"/>
                          <a:cs typeface="Arial" panose="020B0604020202020204" pitchFamily="34" charset="0"/>
                        </a:rPr>
                        <a:t>1.5 Promoting the school and its vision</a:t>
                      </a:r>
                    </a:p>
                  </a:txBody>
                  <a:tcPr/>
                </a:tc>
                <a:tc>
                  <a:txBody>
                    <a:bodyPr/>
                    <a:lstStyle/>
                    <a:p>
                      <a:pPr algn="l"/>
                      <a:r>
                        <a:rPr lang="en-AU" sz="1050" dirty="0">
                          <a:latin typeface="Arial Narrow" panose="020B0606020202030204" pitchFamily="34" charset="0"/>
                          <a:cs typeface="Arial" panose="020B0604020202020204" pitchFamily="34" charset="0"/>
                        </a:rPr>
                        <a:t>a. School plan and school culture</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School plan and school culture</a:t>
                      </a:r>
                    </a:p>
                  </a:txBody>
                  <a:tcPr/>
                </a:tc>
                <a:extLst>
                  <a:ext uri="{0D108BD9-81ED-4DB2-BD59-A6C34878D82A}">
                    <a16:rowId xmlns:a16="http://schemas.microsoft.com/office/drawing/2014/main" val="3766506984"/>
                  </a:ext>
                </a:extLst>
              </a:tr>
            </a:tbl>
          </a:graphicData>
        </a:graphic>
      </p:graphicFrame>
      <p:sp>
        <p:nvSpPr>
          <p:cNvPr id="2" name="Rectangle 1"/>
          <p:cNvSpPr/>
          <p:nvPr/>
        </p:nvSpPr>
        <p:spPr>
          <a:xfrm>
            <a:off x="292099" y="6117938"/>
            <a:ext cx="8623000" cy="338554"/>
          </a:xfrm>
          <a:prstGeom prst="rect">
            <a:avLst/>
          </a:prstGeom>
        </p:spPr>
        <p:txBody>
          <a:bodyPr wrap="square">
            <a:spAutoFit/>
          </a:bodyPr>
          <a:lstStyle/>
          <a:p>
            <a:pPr algn="ctr" defTabSz="914378"/>
            <a:r>
              <a:rPr lang="en-AU" sz="1600" dirty="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Professional learning non-teaching staff (PLNTS) website</a:t>
            </a:r>
            <a:endParaRPr lang="en-AU" sz="16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00" y="6336182"/>
            <a:ext cx="8623001" cy="365125"/>
          </a:xfrm>
        </p:spPr>
        <p:txBody>
          <a:bodyPr/>
          <a:lstStyle/>
          <a:p>
            <a:r>
              <a:rPr lang="en-AU" dirty="0"/>
              <a:t>Learning &amp; Business Systems | PLNTS | 1.3 (c) Building relationships – Customer feedback V10.1  | Slide 13</a:t>
            </a:r>
            <a:endParaRPr lang="en-US" dirty="0"/>
          </a:p>
        </p:txBody>
      </p:sp>
    </p:spTree>
    <p:extLst>
      <p:ext uri="{BB962C8B-B14F-4D97-AF65-F5344CB8AC3E}">
        <p14:creationId xmlns:p14="http://schemas.microsoft.com/office/powerpoint/2010/main" val="37148921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795" y="867717"/>
            <a:ext cx="6955159" cy="586782"/>
          </a:xfrm>
        </p:spPr>
        <p:txBody>
          <a:bodyPr>
            <a:normAutofit fontScale="90000"/>
          </a:bodyPr>
          <a:lstStyle/>
          <a:p>
            <a:r>
              <a:rPr lang="en-US" dirty="0"/>
              <a:t>Professional learning information, resources and course catalogue for non-teaching staff </a:t>
            </a:r>
          </a:p>
        </p:txBody>
      </p:sp>
      <p:sp>
        <p:nvSpPr>
          <p:cNvPr id="2" name="Content Placeholder 1"/>
          <p:cNvSpPr>
            <a:spLocks noGrp="1"/>
          </p:cNvSpPr>
          <p:nvPr>
            <p:ph sz="quarter" idx="4294967295"/>
          </p:nvPr>
        </p:nvSpPr>
        <p:spPr>
          <a:xfrm>
            <a:off x="319794" y="1656575"/>
            <a:ext cx="4625879" cy="4073812"/>
          </a:xfrm>
        </p:spPr>
        <p:txBody>
          <a:bodyPr/>
          <a:lstStyle/>
          <a:p>
            <a:r>
              <a:rPr lang="en-AU" sz="1477" dirty="0"/>
              <a:t>Information about </a:t>
            </a:r>
            <a:r>
              <a:rPr lang="en-AU" sz="1477" b="1" dirty="0"/>
              <a:t>professional learning for non-teaching staff </a:t>
            </a:r>
            <a:r>
              <a:rPr lang="en-AU" sz="1477" dirty="0"/>
              <a:t>including links to a course catalogue and resources, can be found on the professional learning site of the intranet.</a:t>
            </a:r>
          </a:p>
          <a:p>
            <a:endParaRPr lang="en-AU" sz="1477" dirty="0"/>
          </a:p>
          <a:p>
            <a:pPr marL="0" indent="0">
              <a:buNone/>
            </a:pPr>
            <a:r>
              <a:rPr lang="en-AU" sz="1477" dirty="0"/>
              <a:t>From the </a:t>
            </a:r>
            <a:r>
              <a:rPr lang="en-AU" sz="1477" b="1" dirty="0"/>
              <a:t>Inside the department A-Z </a:t>
            </a:r>
            <a:r>
              <a:rPr lang="en-AU" sz="1477" dirty="0"/>
              <a:t>tab select:</a:t>
            </a:r>
          </a:p>
          <a:p>
            <a:pPr marL="214318" indent="-214318"/>
            <a:r>
              <a:rPr lang="en-AU" sz="1477" dirty="0"/>
              <a:t>Professional learning</a:t>
            </a:r>
          </a:p>
          <a:p>
            <a:pPr marL="214318" indent="-214318"/>
            <a:r>
              <a:rPr lang="en-AU" sz="1477" dirty="0">
                <a:hlinkClick r:id="rId3"/>
              </a:rPr>
              <a:t>Professional learning for non-teaching staff</a:t>
            </a:r>
            <a:endParaRPr lang="en-AU" sz="1477" dirty="0"/>
          </a:p>
          <a:p>
            <a:pPr marL="214318" indent="-214318"/>
            <a:r>
              <a:rPr lang="en-AU" sz="1477" dirty="0">
                <a:hlinkClick r:id="rId4"/>
              </a:rPr>
              <a:t>Course catalogue</a:t>
            </a:r>
            <a:endParaRPr lang="en-AU" sz="1477" dirty="0"/>
          </a:p>
        </p:txBody>
      </p:sp>
      <p:pic>
        <p:nvPicPr>
          <p:cNvPr id="4" name="Picture 3" descr="Decorative"/>
          <p:cNvPicPr>
            <a:picLocks noChangeAspect="1"/>
          </p:cNvPicPr>
          <p:nvPr/>
        </p:nvPicPr>
        <p:blipFill>
          <a:blip r:embed="rId5"/>
          <a:stretch>
            <a:fillRect/>
          </a:stretch>
        </p:blipFill>
        <p:spPr>
          <a:xfrm>
            <a:off x="5559609" y="1837446"/>
            <a:ext cx="3313086" cy="3116469"/>
          </a:xfrm>
          <a:prstGeom prst="rect">
            <a:avLst/>
          </a:prstGeom>
          <a:ln>
            <a:solidFill>
              <a:schemeClr val="tx1">
                <a:lumMod val="65000"/>
                <a:lumOff val="35000"/>
              </a:schemeClr>
            </a:solidFill>
          </a:ln>
        </p:spPr>
      </p:pic>
      <p:sp>
        <p:nvSpPr>
          <p:cNvPr id="7" name="Footer Placeholder 6"/>
          <p:cNvSpPr>
            <a:spLocks noGrp="1"/>
          </p:cNvSpPr>
          <p:nvPr>
            <p:ph type="ftr" sz="quarter" idx="3"/>
          </p:nvPr>
        </p:nvSpPr>
        <p:spPr>
          <a:xfrm>
            <a:off x="291903" y="6259238"/>
            <a:ext cx="8580792" cy="365125"/>
          </a:xfrm>
        </p:spPr>
        <p:txBody>
          <a:bodyPr/>
          <a:lstStyle/>
          <a:p>
            <a:r>
              <a:rPr lang="en-AU" dirty="0"/>
              <a:t>Learning &amp; Business Systems | PLNTS | 1.3 (c) Building relationships – Customer feedback V10.1  | Slide 14 </a:t>
            </a:r>
            <a:endParaRPr lang="en-US" dirty="0"/>
          </a:p>
        </p:txBody>
      </p:sp>
    </p:spTree>
    <p:extLst>
      <p:ext uri="{BB962C8B-B14F-4D97-AF65-F5344CB8AC3E}">
        <p14:creationId xmlns:p14="http://schemas.microsoft.com/office/powerpoint/2010/main" val="138482661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50" y="689117"/>
            <a:ext cx="8623051" cy="519119"/>
          </a:xfrm>
        </p:spPr>
        <p:txBody>
          <a:bodyPr/>
          <a:lstStyle/>
          <a:p>
            <a:r>
              <a:rPr lang="en-AU" dirty="0">
                <a:latin typeface="Arial"/>
                <a:cs typeface="Arial"/>
              </a:rPr>
              <a:t>Professional learning non-teaching staff (PLNTS) catalogue</a:t>
            </a:r>
          </a:p>
        </p:txBody>
      </p:sp>
      <p:grpSp>
        <p:nvGrpSpPr>
          <p:cNvPr id="20" name="Group 19" descr="Decorative"/>
          <p:cNvGrpSpPr/>
          <p:nvPr/>
        </p:nvGrpSpPr>
        <p:grpSpPr>
          <a:xfrm>
            <a:off x="646014" y="1313802"/>
            <a:ext cx="8276298" cy="4252451"/>
            <a:chOff x="646014" y="1564322"/>
            <a:chExt cx="8276298" cy="4252451"/>
          </a:xfrm>
        </p:grpSpPr>
        <p:pic>
          <p:nvPicPr>
            <p:cNvPr id="3" name="Picture 2" descr="Image of Course catalogue for non-teaching staff."/>
            <p:cNvPicPr>
              <a:picLocks noChangeAspect="1"/>
            </p:cNvPicPr>
            <p:nvPr/>
          </p:nvPicPr>
          <p:blipFill>
            <a:blip r:embed="rId3"/>
            <a:stretch>
              <a:fillRect/>
            </a:stretch>
          </p:blipFill>
          <p:spPr>
            <a:xfrm>
              <a:off x="2389765" y="2051876"/>
              <a:ext cx="4729264" cy="2996404"/>
            </a:xfrm>
            <a:prstGeom prst="rect">
              <a:avLst/>
            </a:prstGeom>
            <a:noFill/>
            <a:ln>
              <a:solidFill>
                <a:schemeClr val="tx2"/>
              </a:solidFill>
            </a:ln>
          </p:spPr>
        </p:pic>
        <p:sp>
          <p:nvSpPr>
            <p:cNvPr id="18" name="Rectangle 17"/>
            <p:cNvSpPr/>
            <p:nvPr/>
          </p:nvSpPr>
          <p:spPr>
            <a:xfrm>
              <a:off x="2572496" y="1564322"/>
              <a:ext cx="4205990" cy="370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a:latin typeface="Arial" panose="020B0604020202020204" pitchFamily="34" charset="0"/>
                  <a:cs typeface="Arial" panose="020B0604020202020204" pitchFamily="34" charset="0"/>
                </a:rPr>
                <a:t>New and improved layout and features!</a:t>
              </a:r>
            </a:p>
          </p:txBody>
        </p:sp>
        <p:sp>
          <p:nvSpPr>
            <p:cNvPr id="11" name="Line Callout 1 10"/>
            <p:cNvSpPr/>
            <p:nvPr/>
          </p:nvSpPr>
          <p:spPr>
            <a:xfrm>
              <a:off x="646014" y="3293118"/>
              <a:ext cx="1365666" cy="699762"/>
            </a:xfrm>
            <a:prstGeom prst="borderCallout1">
              <a:avLst>
                <a:gd name="adj1" fmla="val 50575"/>
                <a:gd name="adj2" fmla="val 125580"/>
                <a:gd name="adj3" fmla="val 50404"/>
                <a:gd name="adj4" fmla="val 10060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Browse options</a:t>
              </a:r>
            </a:p>
          </p:txBody>
        </p:sp>
        <p:sp>
          <p:nvSpPr>
            <p:cNvPr id="15" name="Line Callout 1 14"/>
            <p:cNvSpPr/>
            <p:nvPr/>
          </p:nvSpPr>
          <p:spPr>
            <a:xfrm>
              <a:off x="7379627" y="2947170"/>
              <a:ext cx="1542685" cy="804707"/>
            </a:xfrm>
            <a:prstGeom prst="borderCallout1">
              <a:avLst>
                <a:gd name="adj1" fmla="val 53842"/>
                <a:gd name="adj2" fmla="val -20608"/>
                <a:gd name="adj3" fmla="val 52582"/>
                <a:gd name="adj4" fmla="val -39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a:latin typeface="Arial" panose="020B0604020202020204" pitchFamily="34" charset="0"/>
                  <a:cs typeface="Arial" panose="020B0604020202020204" pitchFamily="34" charset="0"/>
                </a:rPr>
                <a:t>Display as a grid or a list</a:t>
              </a:r>
            </a:p>
          </p:txBody>
        </p:sp>
        <p:sp>
          <p:nvSpPr>
            <p:cNvPr id="17" name="Rectangle 16"/>
            <p:cNvSpPr/>
            <p:nvPr/>
          </p:nvSpPr>
          <p:spPr>
            <a:xfrm>
              <a:off x="2761339" y="5165419"/>
              <a:ext cx="3828304" cy="6513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a:latin typeface="Arial" panose="020B0604020202020204" pitchFamily="34" charset="0"/>
                  <a:cs typeface="Arial" panose="020B0604020202020204" pitchFamily="34" charset="0"/>
                </a:rPr>
                <a:t>Click a course for details, dates, location and </a:t>
              </a:r>
              <a:r>
                <a:rPr lang="en-AU" dirty="0" err="1">
                  <a:latin typeface="Arial" panose="020B0604020202020204" pitchFamily="34" charset="0"/>
                  <a:cs typeface="Arial" panose="020B0604020202020204" pitchFamily="34" charset="0"/>
                </a:rPr>
                <a:t>MyPL</a:t>
              </a:r>
              <a:r>
                <a:rPr lang="en-AU" dirty="0">
                  <a:latin typeface="Arial" panose="020B0604020202020204" pitchFamily="34" charset="0"/>
                  <a:cs typeface="Arial" panose="020B0604020202020204" pitchFamily="34" charset="0"/>
                </a:rPr>
                <a:t> reference</a:t>
              </a:r>
            </a:p>
          </p:txBody>
        </p:sp>
      </p:grpSp>
      <p:sp>
        <p:nvSpPr>
          <p:cNvPr id="10" name="Rectangle 9"/>
          <p:cNvSpPr/>
          <p:nvPr/>
        </p:nvSpPr>
        <p:spPr>
          <a:xfrm>
            <a:off x="3120775" y="5758301"/>
            <a:ext cx="3267244" cy="307777"/>
          </a:xfrm>
          <a:prstGeom prst="rect">
            <a:avLst/>
          </a:prstGeom>
        </p:spPr>
        <p:txBody>
          <a:bodyPr wrap="square" anchor="t">
            <a:spAutoFit/>
          </a:bodyPr>
          <a:lstStyle/>
          <a:p>
            <a:pPr algn="ctr" defTabSz="914378"/>
            <a:r>
              <a:rPr lang="en-AU" sz="1400" dirty="0">
                <a:latin typeface="Arial"/>
                <a:cs typeface="Arial"/>
                <a:hlinkClick r:id="rId4"/>
              </a:rPr>
              <a:t>PLNTS catalogue</a:t>
            </a:r>
            <a:endParaRPr lang="en-AU" sz="1400" dirty="0">
              <a:latin typeface="Arial"/>
              <a:cs typeface="Arial"/>
            </a:endParaRPr>
          </a:p>
        </p:txBody>
      </p:sp>
      <p:sp>
        <p:nvSpPr>
          <p:cNvPr id="5" name="Footer Placeholder 4"/>
          <p:cNvSpPr>
            <a:spLocks noGrp="1"/>
          </p:cNvSpPr>
          <p:nvPr>
            <p:ph type="ftr" sz="quarter" idx="3"/>
          </p:nvPr>
        </p:nvSpPr>
        <p:spPr>
          <a:xfrm>
            <a:off x="292150" y="6258126"/>
            <a:ext cx="8630162" cy="365125"/>
          </a:xfrm>
        </p:spPr>
        <p:txBody>
          <a:bodyPr/>
          <a:lstStyle/>
          <a:p>
            <a:r>
              <a:rPr lang="en-AU" dirty="0"/>
              <a:t>Learning &amp; Business Systems | PLNTS | 1.3 (c) Building relationships – Customer feedback V10.1  | Slide 15</a:t>
            </a:r>
            <a:endParaRPr lang="en-US" dirty="0"/>
          </a:p>
        </p:txBody>
      </p:sp>
    </p:spTree>
    <p:extLst>
      <p:ext uri="{BB962C8B-B14F-4D97-AF65-F5344CB8AC3E}">
        <p14:creationId xmlns:p14="http://schemas.microsoft.com/office/powerpoint/2010/main" val="384797814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Structure of the module</a:t>
            </a:r>
          </a:p>
        </p:txBody>
      </p:sp>
      <p:sp>
        <p:nvSpPr>
          <p:cNvPr id="2" name="Text Placeholder 1"/>
          <p:cNvSpPr>
            <a:spLocks noGrp="1"/>
          </p:cNvSpPr>
          <p:nvPr>
            <p:ph type="body" sz="quarter" idx="15"/>
          </p:nvPr>
        </p:nvSpPr>
        <p:spPr>
          <a:xfrm>
            <a:off x="292101" y="1364374"/>
            <a:ext cx="4924034" cy="4369452"/>
          </a:xfrm>
        </p:spPr>
        <p:txBody>
          <a:bodyPr/>
          <a:lstStyle/>
          <a:p>
            <a:r>
              <a:rPr lang="en-AU" sz="1600" b="0" dirty="0">
                <a:solidFill>
                  <a:schemeClr val="tx2"/>
                </a:solidFill>
              </a:rPr>
              <a:t>This module contains 1 session and has a total delivery time of 45 minutes. Resources for this module include:</a:t>
            </a:r>
          </a:p>
          <a:p>
            <a:pPr marL="285750" indent="-285750">
              <a:buFont typeface="Arial" panose="020B0604020202020204" pitchFamily="34" charset="0"/>
              <a:buChar char="•"/>
            </a:pPr>
            <a:r>
              <a:rPr lang="en-AU" sz="1600" b="0" dirty="0">
                <a:solidFill>
                  <a:schemeClr val="tx2"/>
                </a:solidFill>
              </a:rPr>
              <a:t>PowerPoint presentation session</a:t>
            </a:r>
          </a:p>
          <a:p>
            <a:pPr marL="285750" indent="-285750">
              <a:buFont typeface="Arial" panose="020B0604020202020204" pitchFamily="34" charset="0"/>
              <a:buChar char="•"/>
            </a:pPr>
            <a:r>
              <a:rPr lang="en-AU" sz="1600" b="0" dirty="0">
                <a:solidFill>
                  <a:schemeClr val="tx2"/>
                </a:solidFill>
              </a:rPr>
              <a:t>presenter notes with pre-reading and guidelines to successfully deliver sessions</a:t>
            </a:r>
          </a:p>
          <a:p>
            <a:pPr marL="285750" indent="-285750">
              <a:buFont typeface="Arial" panose="020B0604020202020204" pitchFamily="34" charset="0"/>
              <a:buChar char="•"/>
            </a:pPr>
            <a:r>
              <a:rPr lang="en-AU" sz="1600" b="0" dirty="0">
                <a:solidFill>
                  <a:schemeClr val="tx2"/>
                </a:solidFill>
              </a:rPr>
              <a:t>handouts and </a:t>
            </a:r>
            <a:r>
              <a:rPr lang="en-AU" sz="1600" b="0" dirty="0" smtClean="0">
                <a:solidFill>
                  <a:schemeClr val="tx2"/>
                </a:solidFill>
              </a:rPr>
              <a:t>activities.</a:t>
            </a:r>
            <a:endParaRPr lang="en-AU" sz="1600" b="0" dirty="0">
              <a:solidFill>
                <a:schemeClr val="tx2"/>
              </a:solidFill>
            </a:endParaRPr>
          </a:p>
        </p:txBody>
      </p:sp>
      <p:sp>
        <p:nvSpPr>
          <p:cNvPr id="4" name="Text Placeholder 1"/>
          <p:cNvSpPr txBox="1">
            <a:spLocks/>
          </p:cNvSpPr>
          <p:nvPr/>
        </p:nvSpPr>
        <p:spPr>
          <a:xfrm>
            <a:off x="6496050" y="1364374"/>
            <a:ext cx="2174984" cy="3427730"/>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dirty="0">
                <a:solidFill>
                  <a:schemeClr val="tx2"/>
                </a:solidFill>
              </a:rPr>
              <a:t>Purpose</a:t>
            </a:r>
          </a:p>
          <a:p>
            <a:r>
              <a:rPr lang="en-AU" sz="1600" b="0" dirty="0">
                <a:solidFill>
                  <a:schemeClr val="tx2"/>
                </a:solidFill>
              </a:rPr>
              <a:t>This module is one of a series of modules which have been developed to support the implementation of the Excellence in School Administration Framework</a:t>
            </a:r>
          </a:p>
          <a:p>
            <a:endParaRPr lang="en-AU" dirty="0"/>
          </a:p>
        </p:txBody>
      </p:sp>
      <p:sp>
        <p:nvSpPr>
          <p:cNvPr id="12" name="Footer Placeholder 11"/>
          <p:cNvSpPr>
            <a:spLocks noGrp="1"/>
          </p:cNvSpPr>
          <p:nvPr>
            <p:ph type="ftr" sz="quarter" idx="3"/>
          </p:nvPr>
        </p:nvSpPr>
        <p:spPr>
          <a:xfrm>
            <a:off x="292150" y="6258126"/>
            <a:ext cx="8508950" cy="365125"/>
          </a:xfrm>
          <a:prstGeom prst="rect">
            <a:avLst/>
          </a:prstGeom>
        </p:spPr>
        <p:txBody>
          <a:bodyPr/>
          <a:lstStyle/>
          <a:p>
            <a:r>
              <a:rPr lang="en-AU" dirty="0"/>
              <a:t>Learning &amp; Business Systems | PLNTS | 1.3 (c) Building relationships – Customer feedback V10.1 | Slide 2</a:t>
            </a:r>
            <a:endParaRPr lang="en-US" dirty="0"/>
          </a:p>
        </p:txBody>
      </p:sp>
    </p:spTree>
    <p:extLst>
      <p:ext uri="{BB962C8B-B14F-4D97-AF65-F5344CB8AC3E}">
        <p14:creationId xmlns:p14="http://schemas.microsoft.com/office/powerpoint/2010/main" val="2589097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Delivery</a:t>
            </a:r>
          </a:p>
        </p:txBody>
      </p:sp>
      <p:sp>
        <p:nvSpPr>
          <p:cNvPr id="4" name="Text Placeholder 3"/>
          <p:cNvSpPr>
            <a:spLocks noGrp="1"/>
          </p:cNvSpPr>
          <p:nvPr>
            <p:ph type="body" sz="quarter" idx="15"/>
          </p:nvPr>
        </p:nvSpPr>
        <p:spPr>
          <a:xfrm>
            <a:off x="292101" y="1380241"/>
            <a:ext cx="5003799" cy="4267523"/>
          </a:xfrm>
        </p:spPr>
        <p:txBody>
          <a:bodyPr/>
          <a:lstStyle/>
          <a:p>
            <a:r>
              <a:rPr lang="en-AU" sz="1200" b="0" dirty="0">
                <a:solidFill>
                  <a:schemeClr val="tx2"/>
                </a:solidFill>
              </a:rPr>
              <a:t>This module can be completed in the following manner:</a:t>
            </a:r>
          </a:p>
          <a:p>
            <a:pPr marL="171450" indent="-171450">
              <a:buFont typeface="Arial" panose="020B0604020202020204" pitchFamily="34" charset="0"/>
              <a:buChar char="•"/>
            </a:pPr>
            <a:r>
              <a:rPr lang="en-AU" sz="1200" dirty="0">
                <a:solidFill>
                  <a:schemeClr val="tx2"/>
                </a:solidFill>
              </a:rPr>
              <a:t>presentation style </a:t>
            </a:r>
            <a:r>
              <a:rPr lang="en-AU" sz="1200" b="0" dirty="0">
                <a:solidFill>
                  <a:schemeClr val="tx2"/>
                </a:solidFill>
              </a:rPr>
              <a:t>– facilitator follows notes/slides and works through activities in a group setting</a:t>
            </a:r>
          </a:p>
          <a:p>
            <a:pPr marL="171450" indent="-171450">
              <a:buFont typeface="Arial" panose="020B0604020202020204" pitchFamily="34" charset="0"/>
              <a:buChar char="•"/>
            </a:pPr>
            <a:r>
              <a:rPr lang="en-AU" sz="1200" dirty="0">
                <a:solidFill>
                  <a:schemeClr val="tx2"/>
                </a:solidFill>
              </a:rPr>
              <a:t>independently</a:t>
            </a:r>
            <a:r>
              <a:rPr lang="en-AU" sz="1200" b="0" dirty="0">
                <a:solidFill>
                  <a:schemeClr val="tx2"/>
                </a:solidFill>
              </a:rPr>
              <a:t> – individual follows slides, notes and works through learning tasks and activities.</a:t>
            </a:r>
          </a:p>
          <a:p>
            <a:r>
              <a:rPr lang="en-AU" sz="1200" b="0" dirty="0">
                <a:solidFill>
                  <a:schemeClr val="tx2"/>
                </a:solidFill>
              </a:rPr>
              <a:t>To ensure the delivery meets the needs of your audience presenter should consider the following:</a:t>
            </a:r>
          </a:p>
          <a:p>
            <a:pPr marL="171450" indent="-171450">
              <a:buFont typeface="Arial" panose="020B0604020202020204" pitchFamily="34" charset="0"/>
              <a:buChar char="•"/>
            </a:pPr>
            <a:r>
              <a:rPr lang="en-AU" sz="1200" dirty="0">
                <a:solidFill>
                  <a:schemeClr val="tx2"/>
                </a:solidFill>
              </a:rPr>
              <a:t>for internal presentations (to own staff) </a:t>
            </a:r>
            <a:r>
              <a:rPr lang="en-AU" sz="1200" b="0" dirty="0">
                <a:solidFill>
                  <a:schemeClr val="tx2"/>
                </a:solidFill>
              </a:rPr>
              <a:t>prior to presenting the session assess your knowledge of each participant’s experience in this topic, adjust notes and resources where necessary</a:t>
            </a:r>
          </a:p>
          <a:p>
            <a:pPr marL="171450" indent="-171450">
              <a:buFont typeface="Arial" panose="020B0604020202020204" pitchFamily="34" charset="0"/>
              <a:buChar char="•"/>
            </a:pPr>
            <a:r>
              <a:rPr lang="en-AU" sz="1200" dirty="0">
                <a:solidFill>
                  <a:schemeClr val="tx2"/>
                </a:solidFill>
              </a:rPr>
              <a:t>for external presentations </a:t>
            </a:r>
            <a:r>
              <a:rPr lang="en-AU" sz="1200" b="0" dirty="0">
                <a:solidFill>
                  <a:schemeClr val="tx2"/>
                </a:solidFill>
              </a:rPr>
              <a:t>at the commencement of the session ask participants to introduce themselves and briefly explain their reasons for attending, adjust notes and resources where </a:t>
            </a:r>
            <a:r>
              <a:rPr lang="en-AU" sz="1200" b="0" dirty="0" smtClean="0">
                <a:solidFill>
                  <a:schemeClr val="tx2"/>
                </a:solidFill>
              </a:rPr>
              <a:t>necessary.</a:t>
            </a:r>
            <a:endParaRPr lang="en-AU" sz="1200" b="0" dirty="0">
              <a:solidFill>
                <a:schemeClr val="tx2"/>
              </a:solidFill>
            </a:endParaRPr>
          </a:p>
          <a:p>
            <a:endParaRPr lang="en-AU" sz="1200" b="0" dirty="0"/>
          </a:p>
        </p:txBody>
      </p:sp>
      <p:sp>
        <p:nvSpPr>
          <p:cNvPr id="9" name="Text Placeholder 3"/>
          <p:cNvSpPr>
            <a:spLocks noGrp="1"/>
          </p:cNvSpPr>
          <p:nvPr>
            <p:ph type="body" sz="quarter" idx="15"/>
          </p:nvPr>
        </p:nvSpPr>
        <p:spPr>
          <a:xfrm>
            <a:off x="6619875" y="1380242"/>
            <a:ext cx="2082691" cy="3660219"/>
          </a:xfrm>
        </p:spPr>
        <p:txBody>
          <a:bodyPr/>
          <a:lstStyle/>
          <a:p>
            <a:r>
              <a:rPr lang="en-AU" dirty="0">
                <a:solidFill>
                  <a:schemeClr val="tx2"/>
                </a:solidFill>
              </a:rPr>
              <a:t>Audience</a:t>
            </a:r>
          </a:p>
          <a:p>
            <a:r>
              <a:rPr lang="en-AU" b="0" dirty="0">
                <a:solidFill>
                  <a:schemeClr val="tx2"/>
                </a:solidFill>
              </a:rPr>
              <a:t>Key audience is the front office administration staff,  however it is a useful resource for all non-teaching staff in schools.</a:t>
            </a:r>
          </a:p>
          <a:p>
            <a:endParaRPr lang="en-AU" sz="1200" b="0" dirty="0"/>
          </a:p>
        </p:txBody>
      </p:sp>
      <p:sp>
        <p:nvSpPr>
          <p:cNvPr id="7" name="Footer Placeholder 6"/>
          <p:cNvSpPr>
            <a:spLocks noGrp="1"/>
          </p:cNvSpPr>
          <p:nvPr>
            <p:ph type="ftr" sz="quarter" idx="3"/>
          </p:nvPr>
        </p:nvSpPr>
        <p:spPr>
          <a:xfrm>
            <a:off x="292149" y="6258126"/>
            <a:ext cx="8623001" cy="365125"/>
          </a:xfrm>
        </p:spPr>
        <p:txBody>
          <a:bodyPr/>
          <a:lstStyle/>
          <a:p>
            <a:r>
              <a:rPr lang="en-AU" dirty="0"/>
              <a:t>Learning &amp; Business Systems | PLNTS | 1.3 (c) Building relationships – Customer feedback V10.1  | Slide 3</a:t>
            </a:r>
            <a:endParaRPr lang="en-US" dirty="0"/>
          </a:p>
        </p:txBody>
      </p:sp>
    </p:spTree>
    <p:extLst>
      <p:ext uri="{BB962C8B-B14F-4D97-AF65-F5344CB8AC3E}">
        <p14:creationId xmlns:p14="http://schemas.microsoft.com/office/powerpoint/2010/main" val="32941323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Outcome of the module – customer feedback</a:t>
            </a:r>
          </a:p>
        </p:txBody>
      </p:sp>
      <p:sp>
        <p:nvSpPr>
          <p:cNvPr id="5" name="Text Placeholder 4"/>
          <p:cNvSpPr>
            <a:spLocks noGrp="1"/>
          </p:cNvSpPr>
          <p:nvPr>
            <p:ph type="body" sz="quarter" idx="15"/>
          </p:nvPr>
        </p:nvSpPr>
        <p:spPr>
          <a:xfrm>
            <a:off x="3657601" y="1245629"/>
            <a:ext cx="5264712" cy="419659"/>
          </a:xfrm>
        </p:spPr>
        <p:txBody>
          <a:bodyPr/>
          <a:lstStyle/>
          <a:p>
            <a:r>
              <a:rPr lang="en-AU" b="0" dirty="0">
                <a:solidFill>
                  <a:schemeClr val="tx2"/>
                </a:solidFill>
              </a:rPr>
              <a:t>At the completion of this module, participants should be able to:</a:t>
            </a:r>
          </a:p>
          <a:p>
            <a:endParaRPr lang="en-AU" dirty="0"/>
          </a:p>
        </p:txBody>
      </p:sp>
      <p:sp>
        <p:nvSpPr>
          <p:cNvPr id="6" name="Text Placeholder 4"/>
          <p:cNvSpPr txBox="1">
            <a:spLocks/>
          </p:cNvSpPr>
          <p:nvPr/>
        </p:nvSpPr>
        <p:spPr>
          <a:xfrm>
            <a:off x="3657600" y="2163758"/>
            <a:ext cx="5143500" cy="2504616"/>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rPr>
              <a:t>describe strategies which build positive relationships with customers and apply these to develop relationships that are authentic and supportive.</a:t>
            </a:r>
          </a:p>
        </p:txBody>
      </p:sp>
      <p:pic>
        <p:nvPicPr>
          <p:cNvPr id="4" name="circle-arrow2.png" descr="Decorative"/>
          <p:cNvPicPr>
            <a:picLocks noChangeAspect="1"/>
          </p:cNvPicPr>
          <p:nvPr/>
        </p:nvPicPr>
        <p:blipFill>
          <a:blip r:embed="rId3"/>
          <a:stretch>
            <a:fillRect/>
          </a:stretch>
        </p:blipFill>
        <p:spPr>
          <a:xfrm>
            <a:off x="605663" y="2435094"/>
            <a:ext cx="2651885" cy="2629475"/>
          </a:xfrm>
          <a:prstGeom prst="rect">
            <a:avLst/>
          </a:prstGeom>
          <a:ln w="12700">
            <a:miter lim="400000"/>
          </a:ln>
        </p:spPr>
      </p:pic>
      <p:sp>
        <p:nvSpPr>
          <p:cNvPr id="10" name="Footer Placeholder 9"/>
          <p:cNvSpPr>
            <a:spLocks noGrp="1"/>
          </p:cNvSpPr>
          <p:nvPr>
            <p:ph type="ftr" sz="quarter" idx="3"/>
          </p:nvPr>
        </p:nvSpPr>
        <p:spPr>
          <a:xfrm>
            <a:off x="292150" y="6258126"/>
            <a:ext cx="8630162" cy="365125"/>
          </a:xfrm>
        </p:spPr>
        <p:txBody>
          <a:bodyPr/>
          <a:lstStyle/>
          <a:p>
            <a:r>
              <a:rPr lang="en-AU" dirty="0"/>
              <a:t>Learning &amp; Business Systems | PLNTS | 1.3 (c) Building relationships – Customer feedback V10.1  | Slide  4</a:t>
            </a:r>
            <a:endParaRPr lang="en-US" dirty="0"/>
          </a:p>
        </p:txBody>
      </p:sp>
    </p:spTree>
    <p:extLst>
      <p:ext uri="{BB962C8B-B14F-4D97-AF65-F5344CB8AC3E}">
        <p14:creationId xmlns:p14="http://schemas.microsoft.com/office/powerpoint/2010/main" val="18915774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50" y="703448"/>
            <a:ext cx="8656745" cy="608198"/>
          </a:xfrm>
        </p:spPr>
        <p:txBody>
          <a:bodyPr/>
          <a:lstStyle/>
          <a:p>
            <a:r>
              <a:rPr lang="en-AU" dirty="0"/>
              <a:t>Outcome of this session – customer feedback</a:t>
            </a:r>
          </a:p>
        </p:txBody>
      </p:sp>
      <p:sp>
        <p:nvSpPr>
          <p:cNvPr id="5" name="Text Placeholder 4"/>
          <p:cNvSpPr>
            <a:spLocks noGrp="1"/>
          </p:cNvSpPr>
          <p:nvPr>
            <p:ph type="body" sz="quarter" idx="15"/>
          </p:nvPr>
        </p:nvSpPr>
        <p:spPr>
          <a:xfrm>
            <a:off x="3655830" y="1492975"/>
            <a:ext cx="5297670" cy="958412"/>
          </a:xfrm>
        </p:spPr>
        <p:txBody>
          <a:bodyPr/>
          <a:lstStyle/>
          <a:p>
            <a:r>
              <a:rPr lang="en-AU" b="0" dirty="0">
                <a:solidFill>
                  <a:schemeClr val="tx2"/>
                </a:solidFill>
              </a:rPr>
              <a:t>At the completion of this session, participants should be able to:</a:t>
            </a:r>
          </a:p>
          <a:p>
            <a:endParaRPr lang="en-AU" dirty="0"/>
          </a:p>
        </p:txBody>
      </p:sp>
      <p:sp>
        <p:nvSpPr>
          <p:cNvPr id="6" name="Text Placeholder 4"/>
          <p:cNvSpPr txBox="1">
            <a:spLocks/>
          </p:cNvSpPr>
          <p:nvPr/>
        </p:nvSpPr>
        <p:spPr>
          <a:xfrm>
            <a:off x="3655830" y="2371724"/>
            <a:ext cx="5114925" cy="2294869"/>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rPr>
              <a:t>understand the value of customer feedback</a:t>
            </a:r>
          </a:p>
          <a:p>
            <a:pPr marL="285750" indent="-285750">
              <a:buFont typeface="Arial" panose="020B0604020202020204" pitchFamily="34" charset="0"/>
              <a:buChar char="•"/>
            </a:pPr>
            <a:r>
              <a:rPr lang="en-AU" b="0" dirty="0">
                <a:solidFill>
                  <a:schemeClr val="tx2"/>
                </a:solidFill>
              </a:rPr>
              <a:t>use feedback to improve and build customer relationships in the school</a:t>
            </a:r>
          </a:p>
          <a:p>
            <a:pPr marL="285750" indent="-285750">
              <a:buFont typeface="Arial" panose="020B0604020202020204" pitchFamily="34" charset="0"/>
              <a:buChar char="•"/>
            </a:pPr>
            <a:r>
              <a:rPr lang="en-AU" b="0" dirty="0">
                <a:solidFill>
                  <a:schemeClr val="tx2"/>
                </a:solidFill>
              </a:rPr>
              <a:t>use feedback to build staff performance and skills.</a:t>
            </a:r>
          </a:p>
        </p:txBody>
      </p:sp>
      <p:pic>
        <p:nvPicPr>
          <p:cNvPr id="7" name="session.png" descr="Decorative"/>
          <p:cNvPicPr>
            <a:picLocks noChangeAspect="1"/>
          </p:cNvPicPr>
          <p:nvPr/>
        </p:nvPicPr>
        <p:blipFill>
          <a:blip r:embed="rId3"/>
          <a:stretch>
            <a:fillRect/>
          </a:stretch>
        </p:blipFill>
        <p:spPr>
          <a:xfrm>
            <a:off x="752056" y="2579026"/>
            <a:ext cx="2493213" cy="2771612"/>
          </a:xfrm>
          <a:prstGeom prst="rect">
            <a:avLst/>
          </a:prstGeom>
          <a:ln w="12700">
            <a:miter lim="400000"/>
          </a:ln>
        </p:spPr>
      </p:pic>
      <p:sp>
        <p:nvSpPr>
          <p:cNvPr id="9" name="Footer Placeholder 8"/>
          <p:cNvSpPr>
            <a:spLocks noGrp="1"/>
          </p:cNvSpPr>
          <p:nvPr>
            <p:ph type="ftr" sz="quarter" idx="3"/>
          </p:nvPr>
        </p:nvSpPr>
        <p:spPr>
          <a:xfrm>
            <a:off x="292149" y="6258126"/>
            <a:ext cx="8728025" cy="365125"/>
          </a:xfrm>
        </p:spPr>
        <p:txBody>
          <a:bodyPr/>
          <a:lstStyle/>
          <a:p>
            <a:r>
              <a:rPr lang="en-AU" dirty="0"/>
              <a:t>Learning &amp; Business Systems | PLNTS | 1.3 (c) Building relationships – Customer feedback V10.1  | Slide 5 </a:t>
            </a:r>
            <a:endParaRPr lang="en-US" dirty="0"/>
          </a:p>
        </p:txBody>
      </p:sp>
    </p:spTree>
    <p:extLst>
      <p:ext uri="{BB962C8B-B14F-4D97-AF65-F5344CB8AC3E}">
        <p14:creationId xmlns:p14="http://schemas.microsoft.com/office/powerpoint/2010/main" val="20561634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Why is customer feedback so important?</a:t>
            </a:r>
          </a:p>
        </p:txBody>
      </p:sp>
      <p:pic>
        <p:nvPicPr>
          <p:cNvPr id="6" name="Picture 5" descr="Chalboard with text: Your Opinion Counts"/>
          <p:cNvPicPr>
            <a:picLocks noChangeAspect="1"/>
          </p:cNvPicPr>
          <p:nvPr/>
        </p:nvPicPr>
        <p:blipFill>
          <a:blip r:embed="rId3"/>
          <a:stretch>
            <a:fillRect/>
          </a:stretch>
        </p:blipFill>
        <p:spPr>
          <a:xfrm>
            <a:off x="670032" y="1570118"/>
            <a:ext cx="7867186" cy="4363518"/>
          </a:xfrm>
          <a:prstGeom prst="rect">
            <a:avLst/>
          </a:prstGeom>
        </p:spPr>
      </p:pic>
      <p:sp>
        <p:nvSpPr>
          <p:cNvPr id="8" name="Content Placeholder 2"/>
          <p:cNvSpPr txBox="1">
            <a:spLocks/>
          </p:cNvSpPr>
          <p:nvPr/>
        </p:nvSpPr>
        <p:spPr>
          <a:xfrm>
            <a:off x="1448398" y="2968988"/>
            <a:ext cx="2828151" cy="2126360"/>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AU" sz="24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Customer feedback provides a way to acquire ideas on how to improve customer service</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1.3 (c) Building relationships – customer feedback V10.1  | Slide 6 </a:t>
            </a:r>
            <a:endParaRPr lang="en-US" dirty="0"/>
          </a:p>
        </p:txBody>
      </p:sp>
    </p:spTree>
    <p:extLst>
      <p:ext uri="{BB962C8B-B14F-4D97-AF65-F5344CB8AC3E}">
        <p14:creationId xmlns:p14="http://schemas.microsoft.com/office/powerpoint/2010/main" val="37799923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How is customer feedback collected?</a:t>
            </a:r>
          </a:p>
        </p:txBody>
      </p:sp>
      <p:pic>
        <p:nvPicPr>
          <p:cNvPr id="6" name="Picture 5" descr="Feedback with thumbs up, thumbs down, smiling face, neutral face, and frowning face"/>
          <p:cNvPicPr>
            <a:picLocks noChangeAspect="1"/>
          </p:cNvPicPr>
          <p:nvPr/>
        </p:nvPicPr>
        <p:blipFill>
          <a:blip r:embed="rId3"/>
          <a:stretch>
            <a:fillRect/>
          </a:stretch>
        </p:blipFill>
        <p:spPr>
          <a:xfrm>
            <a:off x="220029" y="1445716"/>
            <a:ext cx="6611823" cy="3292947"/>
          </a:xfrm>
          <a:prstGeom prst="rect">
            <a:avLst/>
          </a:prstGeom>
        </p:spPr>
      </p:pic>
      <p:sp>
        <p:nvSpPr>
          <p:cNvPr id="2" name="Text Placeholder 1"/>
          <p:cNvSpPr>
            <a:spLocks noGrp="1"/>
          </p:cNvSpPr>
          <p:nvPr>
            <p:ph type="body" sz="quarter" idx="16"/>
          </p:nvPr>
        </p:nvSpPr>
        <p:spPr>
          <a:xfrm>
            <a:off x="3833272" y="4186981"/>
            <a:ext cx="3626070" cy="1191313"/>
          </a:xfrm>
        </p:spPr>
        <p:txBody>
          <a:bodyPr/>
          <a:lstStyle/>
          <a:p>
            <a:r>
              <a:rPr lang="en-AU" dirty="0"/>
              <a:t>what methods work in schools?</a:t>
            </a:r>
          </a:p>
          <a:p>
            <a:r>
              <a:rPr lang="en-AU" dirty="0"/>
              <a:t>who do you ask?</a:t>
            </a:r>
          </a:p>
          <a:p>
            <a:pPr marL="0" indent="0">
              <a:buNone/>
            </a:pP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1.3 (c) Building relationships – Customer feedback V10.1  | Slide 7 </a:t>
            </a:r>
            <a:endParaRPr lang="en-US" dirty="0"/>
          </a:p>
        </p:txBody>
      </p:sp>
    </p:spTree>
    <p:extLst>
      <p:ext uri="{BB962C8B-B14F-4D97-AF65-F5344CB8AC3E}">
        <p14:creationId xmlns:p14="http://schemas.microsoft.com/office/powerpoint/2010/main" val="3233250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1000"/>
                                        <p:tgtEl>
                                          <p:spTgt spid="2">
                                            <p:txEl>
                                              <p:pRg st="0" end="0"/>
                                            </p:txEl>
                                          </p:spTgt>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Collecting customer feedback</a:t>
            </a:r>
          </a:p>
        </p:txBody>
      </p:sp>
      <p:sp>
        <p:nvSpPr>
          <p:cNvPr id="2" name="Text Placeholder 1"/>
          <p:cNvSpPr>
            <a:spLocks noGrp="1"/>
          </p:cNvSpPr>
          <p:nvPr>
            <p:ph type="body" sz="quarter" idx="16"/>
          </p:nvPr>
        </p:nvSpPr>
        <p:spPr>
          <a:xfrm>
            <a:off x="499569" y="1629174"/>
            <a:ext cx="5410121" cy="4245407"/>
          </a:xfrm>
        </p:spPr>
        <p:txBody>
          <a:bodyPr/>
          <a:lstStyle/>
          <a:p>
            <a:r>
              <a:rPr lang="en-AU" dirty="0"/>
              <a:t>email</a:t>
            </a:r>
          </a:p>
          <a:p>
            <a:r>
              <a:rPr lang="en-AU" dirty="0"/>
              <a:t>paper surveys</a:t>
            </a:r>
          </a:p>
          <a:p>
            <a:r>
              <a:rPr lang="en-AU" dirty="0"/>
              <a:t>online surveys</a:t>
            </a:r>
          </a:p>
          <a:p>
            <a:r>
              <a:rPr lang="en-AU" dirty="0"/>
              <a:t>customer focus groups</a:t>
            </a:r>
          </a:p>
          <a:p>
            <a:r>
              <a:rPr lang="en-AU" dirty="0"/>
              <a:t>newsletter responses</a:t>
            </a:r>
          </a:p>
          <a:p>
            <a:r>
              <a:rPr lang="en-AU" dirty="0"/>
              <a:t>verbal</a:t>
            </a:r>
          </a:p>
          <a:p>
            <a:r>
              <a:rPr lang="en-AU" dirty="0"/>
              <a:t>apps</a:t>
            </a:r>
          </a:p>
          <a:p>
            <a:r>
              <a:rPr lang="en-AU" dirty="0"/>
              <a:t>Excellence in School Service 360 Reflection Tool</a:t>
            </a:r>
          </a:p>
          <a:p>
            <a:endParaRPr lang="en-AU" dirty="0"/>
          </a:p>
        </p:txBody>
      </p:sp>
      <p:pic>
        <p:nvPicPr>
          <p:cNvPr id="6" name="Picture 5" descr="Feedback with arrows pointing to text: Response. Opinion. Survey. Comment. Rating. Result. Advice. Idea."/>
          <p:cNvPicPr>
            <a:picLocks noChangeAspect="1"/>
          </p:cNvPicPr>
          <p:nvPr/>
        </p:nvPicPr>
        <p:blipFill>
          <a:blip r:embed="rId3"/>
          <a:stretch>
            <a:fillRect/>
          </a:stretch>
        </p:blipFill>
        <p:spPr>
          <a:xfrm>
            <a:off x="4256954" y="1449131"/>
            <a:ext cx="4194087" cy="3491696"/>
          </a:xfrm>
          <a:prstGeom prst="rect">
            <a:avLst/>
          </a:prstGeom>
        </p:spPr>
      </p:pic>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1.3 (c) Building relationships – Customer feedback V10.1  | Slide 8</a:t>
            </a:r>
            <a:endParaRPr lang="en-US" dirty="0"/>
          </a:p>
        </p:txBody>
      </p:sp>
    </p:spTree>
    <p:extLst>
      <p:ext uri="{BB962C8B-B14F-4D97-AF65-F5344CB8AC3E}">
        <p14:creationId xmlns:p14="http://schemas.microsoft.com/office/powerpoint/2010/main" val="297414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00"/>
                                        <p:tgtEl>
                                          <p:spTgt spid="2">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1000"/>
                                        <p:tgtEl>
                                          <p:spTgt spid="2">
                                            <p:txEl>
                                              <p:pRg st="1" end="1"/>
                                            </p:txEl>
                                          </p:spTgt>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1000"/>
                                        <p:tgtEl>
                                          <p:spTgt spid="2">
                                            <p:txEl>
                                              <p:pRg st="2" end="2"/>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1000"/>
                                        <p:tgtEl>
                                          <p:spTgt spid="2">
                                            <p:txEl>
                                              <p:pRg st="3" end="3"/>
                                            </p:txEl>
                                          </p:spTgt>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1000"/>
                                        <p:tgtEl>
                                          <p:spTgt spid="2">
                                            <p:txEl>
                                              <p:pRg st="4" end="4"/>
                                            </p:txEl>
                                          </p:spTgt>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1000"/>
                                        <p:tgtEl>
                                          <p:spTgt spid="2">
                                            <p:txEl>
                                              <p:pRg st="5" end="5"/>
                                            </p:txEl>
                                          </p:spTgt>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1000"/>
                                        <p:tgtEl>
                                          <p:spTgt spid="2">
                                            <p:txEl>
                                              <p:pRg st="6" end="6"/>
                                            </p:txEl>
                                          </p:spTgt>
                                        </p:tgtEl>
                                      </p:cBhvr>
                                    </p:animEffect>
                                  </p:childTnLst>
                                </p:cTn>
                              </p:par>
                            </p:childTnLst>
                          </p:cTn>
                        </p:par>
                        <p:par>
                          <p:cTn id="32" fill="hold">
                            <p:stCondLst>
                              <p:cond delay="7000"/>
                            </p:stCondLst>
                            <p:childTnLst>
                              <p:par>
                                <p:cTn id="33" presetID="22" presetClass="entr" presetSubtype="4"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down)">
                                      <p:cBhvr>
                                        <p:cTn id="35"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Collecting customer feedback</a:t>
            </a:r>
          </a:p>
        </p:txBody>
      </p:sp>
      <p:sp>
        <p:nvSpPr>
          <p:cNvPr id="2" name="Text Placeholder 1"/>
          <p:cNvSpPr>
            <a:spLocks noGrp="1"/>
          </p:cNvSpPr>
          <p:nvPr>
            <p:ph type="body" sz="quarter" idx="16"/>
          </p:nvPr>
        </p:nvSpPr>
        <p:spPr>
          <a:xfrm>
            <a:off x="292100" y="2169144"/>
            <a:ext cx="4137911" cy="2295683"/>
          </a:xfrm>
        </p:spPr>
        <p:txBody>
          <a:bodyPr/>
          <a:lstStyle/>
          <a:p>
            <a:r>
              <a:rPr lang="en-AU" dirty="0"/>
              <a:t>increased parent participation in school events = good feedback</a:t>
            </a:r>
          </a:p>
          <a:p>
            <a:r>
              <a:rPr lang="en-AU" dirty="0"/>
              <a:t>excursion notes returned by due date = good feedback on communication</a:t>
            </a:r>
          </a:p>
          <a:p>
            <a:pPr marL="0" indent="0">
              <a:buNone/>
            </a:pPr>
            <a:endParaRPr lang="en-AU" dirty="0"/>
          </a:p>
        </p:txBody>
      </p:sp>
      <p:pic>
        <p:nvPicPr>
          <p:cNvPr id="7" name="Picture 6" descr="Survey with &quot;Excellent&quot; highlighted"/>
          <p:cNvPicPr>
            <a:picLocks noChangeAspect="1"/>
          </p:cNvPicPr>
          <p:nvPr/>
        </p:nvPicPr>
        <p:blipFill>
          <a:blip r:embed="rId3"/>
          <a:stretch>
            <a:fillRect/>
          </a:stretch>
        </p:blipFill>
        <p:spPr>
          <a:xfrm>
            <a:off x="4507360" y="1844675"/>
            <a:ext cx="4407790" cy="2944623"/>
          </a:xfrm>
          <a:prstGeom prst="rect">
            <a:avLst/>
          </a:prstGeom>
        </p:spPr>
      </p:pic>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1.3 (c) Building relationships – Customer feedback V10.1  | Slide 9 </a:t>
            </a:r>
            <a:endParaRPr lang="en-US" dirty="0"/>
          </a:p>
        </p:txBody>
      </p:sp>
    </p:spTree>
    <p:extLst>
      <p:ext uri="{BB962C8B-B14F-4D97-AF65-F5344CB8AC3E}">
        <p14:creationId xmlns:p14="http://schemas.microsoft.com/office/powerpoint/2010/main" val="2319821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C96DEE8-1AAA-4F33-BCB0-C52C1A64BA3D}" vid="{B50555E0-7569-4E0B-82AF-93C38F465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bc004-e012-4e16-96bc-814d70b6034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3E6E31CEDA1F4C90C5EA7356DECC63" ma:contentTypeVersion="11" ma:contentTypeDescription="Create a new document." ma:contentTypeScope="" ma:versionID="c4e43ea1c6e667d1d2d8fe487dc6595a">
  <xsd:schema xmlns:xsd="http://www.w3.org/2001/XMLSchema" xmlns:xs="http://www.w3.org/2001/XMLSchema" xmlns:p="http://schemas.microsoft.com/office/2006/metadata/properties" xmlns:ns2="fddd792d-8b18-46c1-9838-4ea12bf829f6" xmlns:ns3="7a1bc004-e012-4e16-96bc-814d70b60342" targetNamespace="http://schemas.microsoft.com/office/2006/metadata/properties" ma:root="true" ma:fieldsID="723e757b41520a4c8a66835e854ed7b4" ns2:_="" ns3:_="">
    <xsd:import namespace="fddd792d-8b18-46c1-9838-4ea12bf829f6"/>
    <xsd:import namespace="7a1bc004-e012-4e16-96bc-814d70b603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792d-8b18-46c1-9838-4ea12bf82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bc004-e012-4e16-96bc-814d70b603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FDD30B-CA59-4EEC-A550-AA922C70C246}">
  <ds:schemaRefs>
    <ds:schemaRef ds:uri="http://purl.org/dc/terms/"/>
    <ds:schemaRef ds:uri="http://schemas.openxmlformats.org/package/2006/metadata/core-properties"/>
    <ds:schemaRef ds:uri="http://purl.org/dc/dcmitype/"/>
    <ds:schemaRef ds:uri="http://schemas.microsoft.com/office/2006/documentManagement/types"/>
    <ds:schemaRef ds:uri="fddd792d-8b18-46c1-9838-4ea12bf829f6"/>
    <ds:schemaRef ds:uri="http://purl.org/dc/elements/1.1/"/>
    <ds:schemaRef ds:uri="http://schemas.microsoft.com/office/2006/metadata/properties"/>
    <ds:schemaRef ds:uri="7a1bc004-e012-4e16-96bc-814d70b60342"/>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4792688-C898-422E-8E86-D4B10C76B489}">
  <ds:schemaRefs>
    <ds:schemaRef ds:uri="http://schemas.microsoft.com/sharepoint/v3/contenttype/forms"/>
  </ds:schemaRefs>
</ds:datastoreItem>
</file>

<file path=customXml/itemProps3.xml><?xml version="1.0" encoding="utf-8"?>
<ds:datastoreItem xmlns:ds="http://schemas.openxmlformats.org/officeDocument/2006/customXml" ds:itemID="{AB1DC3CB-9890-45E1-9B04-C979D9B6A1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792d-8b18-46c1-9838-4ea12bf829f6"/>
    <ds:schemaRef ds:uri="7a1bc004-e012-4e16-96bc-814d70b60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Presentation1</Template>
  <TotalTime>952</TotalTime>
  <Words>2896</Words>
  <Application>Microsoft Office PowerPoint</Application>
  <PresentationFormat>On-screen Show (4:3)</PresentationFormat>
  <Paragraphs>347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Monaco</vt:lpstr>
      <vt:lpstr>System Font Regular</vt:lpstr>
      <vt:lpstr>Arial</vt:lpstr>
      <vt:lpstr>Arial Narrow</vt:lpstr>
      <vt:lpstr>Calibri</vt:lpstr>
      <vt:lpstr>Courier New</vt:lpstr>
      <vt:lpstr>Montserrat Medium</vt:lpstr>
      <vt:lpstr>Office Theme</vt:lpstr>
      <vt:lpstr>Excellence in School Administration framework – Relationships</vt:lpstr>
      <vt:lpstr>Structure of the module</vt:lpstr>
      <vt:lpstr>Delivery</vt:lpstr>
      <vt:lpstr>Outcome of the module – customer feedback</vt:lpstr>
      <vt:lpstr>Outcome of this session – customer feedback</vt:lpstr>
      <vt:lpstr>Why is customer feedback so important?</vt:lpstr>
      <vt:lpstr>How is customer feedback collected?</vt:lpstr>
      <vt:lpstr>Collecting customer feedback</vt:lpstr>
      <vt:lpstr>Collecting customer feedback</vt:lpstr>
      <vt:lpstr>Collecting customer feedback</vt:lpstr>
      <vt:lpstr>Activity</vt:lpstr>
      <vt:lpstr>Reflecting on this session – customer feedback</vt:lpstr>
      <vt:lpstr>ESA relationship modules</vt:lpstr>
      <vt:lpstr>Professional learning information, resources and course catalogue for non-teaching staff </vt:lpstr>
      <vt:lpstr>Professional learning non-teaching staff (PLNTS) catalogue</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School Administration framework – Relationships  1.3 (c) Building relationships - Customer feedback</dc:title>
  <dc:creator>Deefholts, John</dc:creator>
  <cp:lastModifiedBy>Martha Tromboukis</cp:lastModifiedBy>
  <cp:revision>84</cp:revision>
  <cp:lastPrinted>2019-12-04T04:54:53Z</cp:lastPrinted>
  <dcterms:created xsi:type="dcterms:W3CDTF">2019-10-24T03:18:37Z</dcterms:created>
  <dcterms:modified xsi:type="dcterms:W3CDTF">2020-04-22T00:31:38Z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0x010100213E6E31CEDA1F4C90C5EA7356DECC63</vt:lpwstr>
  </property>
  <property fmtid="{D5CDD505-2E9C-101B-9397-08002B2CF9AE}" pid="3" name="Order">
    <vt:r8>171800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