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2"/>
  </p:notesMasterIdLst>
  <p:handoutMasterIdLst>
    <p:handoutMasterId r:id="rId23"/>
  </p:handoutMasterIdLst>
  <p:sldIdLst>
    <p:sldId id="258" r:id="rId5"/>
    <p:sldId id="261" r:id="rId6"/>
    <p:sldId id="262" r:id="rId7"/>
    <p:sldId id="265" r:id="rId8"/>
    <p:sldId id="267" r:id="rId9"/>
    <p:sldId id="285" r:id="rId10"/>
    <p:sldId id="280" r:id="rId11"/>
    <p:sldId id="286" r:id="rId12"/>
    <p:sldId id="289" r:id="rId13"/>
    <p:sldId id="287" r:id="rId14"/>
    <p:sldId id="291" r:id="rId15"/>
    <p:sldId id="292" r:id="rId16"/>
    <p:sldId id="281" r:id="rId17"/>
    <p:sldId id="273" r:id="rId18"/>
    <p:sldId id="293" r:id="rId19"/>
    <p:sldId id="294" r:id="rId20"/>
    <p:sldId id="295" r:id="rId21"/>
  </p:sldIdLst>
  <p:sldSz cx="9144000" cy="6858000" type="screen4x3"/>
  <p:notesSz cx="6858000" cy="3114675"/>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8B311-C59C-3EC1-F6C6-A8EE07860D97}" v="2" dt="2019-11-05T21:30:27.917"/>
    <p1510:client id="{97A80163-38E1-BFEA-0904-75932C868B31}" v="2" dt="2019-11-25T01:53:20.197"/>
    <p1510:client id="{CC40A80C-0104-448B-AC4A-622DCBB23828}" v="56" dt="2019-12-17T03:07:57.734"/>
    <p1510:client id="{E640F585-2D59-396C-4888-6E3D8293144B}" v="4" dt="2019-11-06T01:12:08.02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97" autoAdjust="0"/>
  </p:normalViewPr>
  <p:slideViewPr>
    <p:cSldViewPr snapToGrid="0">
      <p:cViewPr varScale="1">
        <p:scale>
          <a:sx n="59" d="100"/>
          <a:sy n="59" d="100"/>
        </p:scale>
        <p:origin x="45" y="297"/>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ny Deefholts" userId="S::john.deefholts@det.nsw.edu.au::42a04efa-92c8-4c02-8aa2-e8e16f7ec2ba" providerId="AD" clId="Web-{97A80163-38E1-BFEA-0904-75932C868B31}"/>
    <pc:docChg chg="modSld">
      <pc:chgData name="Johnny Deefholts" userId="S::john.deefholts@det.nsw.edu.au::42a04efa-92c8-4c02-8aa2-e8e16f7ec2ba" providerId="AD" clId="Web-{97A80163-38E1-BFEA-0904-75932C868B31}" dt="2019-11-25T01:53:20.197" v="1" actId="14100"/>
      <pc:docMkLst>
        <pc:docMk/>
      </pc:docMkLst>
      <pc:sldChg chg="modSp">
        <pc:chgData name="Johnny Deefholts" userId="S::john.deefholts@det.nsw.edu.au::42a04efa-92c8-4c02-8aa2-e8e16f7ec2ba" providerId="AD" clId="Web-{97A80163-38E1-BFEA-0904-75932C868B31}" dt="2019-11-25T01:53:20.197" v="1" actId="14100"/>
        <pc:sldMkLst>
          <pc:docMk/>
          <pc:sldMk cId="1891577488" sldId="265"/>
        </pc:sldMkLst>
        <pc:spChg chg="mod">
          <ac:chgData name="Johnny Deefholts" userId="S::john.deefholts@det.nsw.edu.au::42a04efa-92c8-4c02-8aa2-e8e16f7ec2ba" providerId="AD" clId="Web-{97A80163-38E1-BFEA-0904-75932C868B31}" dt="2019-11-25T01:53:20.197" v="1" actId="14100"/>
          <ac:spMkLst>
            <pc:docMk/>
            <pc:sldMk cId="1891577488" sldId="265"/>
            <ac:spMk id="6" creationId="{00000000-0000-0000-0000-000000000000}"/>
          </ac:spMkLst>
        </pc:spChg>
      </pc:sldChg>
    </pc:docChg>
  </pc:docChgLst>
  <pc:docChgLst>
    <pc:chgData name="Kathryn Brown" userId="S::kathryn.brown9@det.nsw.edu.au::e5948069-3abc-4461-a0dd-894e8b193366" providerId="AD" clId="Web-{CC40A80C-0104-448B-AC4A-622DCBB23828}"/>
    <pc:docChg chg="modSld">
      <pc:chgData name="Kathryn Brown" userId="S::kathryn.brown9@det.nsw.edu.au::e5948069-3abc-4461-a0dd-894e8b193366" providerId="AD" clId="Web-{CC40A80C-0104-448B-AC4A-622DCBB23828}" dt="2019-12-17T03:07:50.984" v="5"/>
      <pc:docMkLst>
        <pc:docMk/>
      </pc:docMkLst>
      <pc:sldChg chg="modSp">
        <pc:chgData name="Kathryn Brown" userId="S::kathryn.brown9@det.nsw.edu.au::e5948069-3abc-4461-a0dd-894e8b193366" providerId="AD" clId="Web-{CC40A80C-0104-448B-AC4A-622DCBB23828}" dt="2019-12-17T02:10:38.922" v="0" actId="20577"/>
        <pc:sldMkLst>
          <pc:docMk/>
          <pc:sldMk cId="1891577488" sldId="265"/>
        </pc:sldMkLst>
        <pc:spChg chg="mod">
          <ac:chgData name="Kathryn Brown" userId="S::kathryn.brown9@det.nsw.edu.au::e5948069-3abc-4461-a0dd-894e8b193366" providerId="AD" clId="Web-{CC40A80C-0104-448B-AC4A-622DCBB23828}" dt="2019-12-17T02:10:38.922" v="0" actId="20577"/>
          <ac:spMkLst>
            <pc:docMk/>
            <pc:sldMk cId="1891577488" sldId="265"/>
            <ac:spMk id="6" creationId="{00000000-0000-0000-0000-000000000000}"/>
          </ac:spMkLst>
        </pc:spChg>
      </pc:sldChg>
      <pc:sldChg chg="modSp">
        <pc:chgData name="Kathryn Brown" userId="S::kathryn.brown9@det.nsw.edu.au::e5948069-3abc-4461-a0dd-894e8b193366" providerId="AD" clId="Web-{CC40A80C-0104-448B-AC4A-622DCBB23828}" dt="2019-12-17T03:07:50.984" v="5"/>
        <pc:sldMkLst>
          <pc:docMk/>
          <pc:sldMk cId="297414187" sldId="281"/>
        </pc:sldMkLst>
        <pc:graphicFrameChg chg="mod modGraphic">
          <ac:chgData name="Kathryn Brown" userId="S::kathryn.brown9@det.nsw.edu.au::e5948069-3abc-4461-a0dd-894e8b193366" providerId="AD" clId="Web-{CC40A80C-0104-448B-AC4A-622DCBB23828}" dt="2019-12-17T03:07:50.984" v="5"/>
          <ac:graphicFrameMkLst>
            <pc:docMk/>
            <pc:sldMk cId="297414187" sldId="281"/>
            <ac:graphicFrameMk id="6" creationId="{00000000-0000-0000-0000-000000000000}"/>
          </ac:graphicFrameMkLst>
        </pc:graphicFrameChg>
      </pc:sldChg>
      <pc:sldChg chg="modNotes">
        <pc:chgData name="Kathryn Brown" userId="S::kathryn.brown9@det.nsw.edu.au::e5948069-3abc-4461-a0dd-894e8b193366" providerId="AD" clId="Web-{CC40A80C-0104-448B-AC4A-622DCBB23828}" dt="2019-12-17T03:05:22.202" v="3"/>
        <pc:sldMkLst>
          <pc:docMk/>
          <pc:sldMk cId="1358291475" sldId="29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a:solidFill>
                  <a:srgbClr val="19233E"/>
                </a:solidFill>
                <a:effectLst/>
                <a:latin typeface="Arial" panose="020B0604020202020204" pitchFamily="34" charset="0"/>
                <a:cs typeface="Arial" panose="020B0604020202020204" pitchFamily="34" charset="0"/>
              </a:rPr>
              <a:t>Chart Title</a:t>
            </a:r>
            <a:endParaRPr lang="en-AU" sz="1600" b="1" i="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5/8/2020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8/05/2020</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nsw.gov.au/technology/guides-and-forms/technology-for-school-users/email-guid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course-catalogue-for-non-teaching-staf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inside-the-department/edconnect/corporate-operations/compliance-records-and-audit/records-management/corporate-records-management/help-car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nsw.gov.au/inside-the-department/edconnect/corporate-operations/compliance-records-and-audit/records-management/corporate-records-management/help-card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nsw.gov.au/inside-the-department/edconnect/corporate-operations/compliance-records-and-audit/records-management/corporate-records-management/help-card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inside-the-department/edconnect/corporate-operations/compliance-records-and-audit/records-management/corporate-records-management/help-card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defRPr sz="1800" i="1"/>
            </a:pPr>
            <a:r>
              <a:rPr lang="en-AU" sz="1200" b="1" i="0"/>
              <a:t>Note to presenter</a:t>
            </a:r>
          </a:p>
          <a:p>
            <a:pPr defTabSz="1025149">
              <a:lnSpc>
                <a:spcPct val="120000"/>
              </a:lnSpc>
              <a:defRPr sz="1800" i="1"/>
            </a:pPr>
            <a:r>
              <a:rPr lang="en-AU" sz="1200" b="1" i="0"/>
              <a:t>Before commencing this module please read the separate Presenter notes which outline all preparation required to successfully present each session. </a:t>
            </a:r>
          </a:p>
          <a:p>
            <a:pPr>
              <a:lnSpc>
                <a:spcPct val="120000"/>
              </a:lnSpc>
              <a:defRPr sz="1800" i="1"/>
            </a:pPr>
            <a:endParaRPr lang="en-AU" sz="1200" i="0"/>
          </a:p>
          <a:p>
            <a:pPr>
              <a:lnSpc>
                <a:spcPct val="120000"/>
              </a:lnSpc>
              <a:defRPr sz="1800" i="1"/>
            </a:pPr>
            <a:r>
              <a:rPr lang="en-AU" sz="1200" i="0"/>
              <a:t>Welcome to the second session on Digital Content - Email module supporting the Written Communication focus area of the Excellence in School Administration Framework.</a:t>
            </a:r>
          </a:p>
          <a:p>
            <a:pPr>
              <a:lnSpc>
                <a:spcPct val="120000"/>
              </a:lnSpc>
              <a:defRPr sz="1800" i="1"/>
            </a:pPr>
            <a:endParaRPr lang="en-AU" sz="1200" i="0"/>
          </a:p>
          <a:p>
            <a:pPr>
              <a:lnSpc>
                <a:spcPct val="120000"/>
              </a:lnSpc>
              <a:defRPr sz="1800" i="1"/>
            </a:pPr>
            <a:r>
              <a:rPr lang="en-AU" sz="1200" i="0"/>
              <a:t>This module is one of a series of modules which have been developed to support the implementation of the Framework and contains notes for the presenter and identifies resources for the participants.  </a:t>
            </a:r>
          </a:p>
          <a:p>
            <a:pPr>
              <a:lnSpc>
                <a:spcPct val="120000"/>
              </a:lnSpc>
              <a:defRPr sz="1800" i="1"/>
            </a:pPr>
            <a:endParaRPr lang="en-AU" sz="1200" i="0"/>
          </a:p>
          <a:p>
            <a:endParaRPr lang="en-AU" sz="1000" i="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348210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When considering the storage of emails you must take into consideration the long term storage options.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For example: if the sick note is sent by email then it can be: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saved then uploaded against the student in </a:t>
            </a:r>
            <a:r>
              <a:rPr lang="en-AU" sz="1200" kern="1200" dirty="0" err="1">
                <a:solidFill>
                  <a:schemeClr val="tx1"/>
                </a:solidFill>
                <a:effectLst/>
                <a:latin typeface="+mn-lt"/>
                <a:ea typeface="+mn-ea"/>
                <a:cs typeface="+mn-cs"/>
              </a:rPr>
              <a:t>ebs</a:t>
            </a:r>
            <a:r>
              <a:rPr lang="en-AU" sz="1200" kern="1200" dirty="0">
                <a:solidFill>
                  <a:schemeClr val="tx1"/>
                </a:solidFill>
                <a:effectLst/>
                <a:latin typeface="+mn-lt"/>
                <a:ea typeface="+mn-ea"/>
                <a:cs typeface="+mn-cs"/>
              </a:rPr>
              <a:t> which will remain in the students documents until they turn 25 years of age as an electronic copy. The electronic document can be opened, printed or emailed at a later date if required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printed and stored in the student record card (7 years storage) and then deleted from the inbox</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If it is relevant to only store it online, good practice is to, action the email - forward it to the relevant person. If it is a business email, store it in the relevant inbox folder. If it is not a business email it can be deleted.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You can also create a subfolder within the inbox labelled, for example, finance and then another subfolder in the finance folder with the relevant year for example, 2017.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Emails can then be transferred to these subfolders releasing room in the school email inbox.</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next slide shows an example of an inbox and subfolders.</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17791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800" i="1"/>
            </a:pPr>
            <a:r>
              <a:rPr lang="en-AU" sz="1200" i="0" dirty="0"/>
              <a:t>Subfolders can be created in the email inbox for different storage requirements.</a:t>
            </a:r>
          </a:p>
          <a:p>
            <a:pPr>
              <a:defRPr sz="1800" i="1"/>
            </a:pPr>
            <a:r>
              <a:rPr lang="en-AU" sz="1200" i="0" dirty="0"/>
              <a:t>For example:</a:t>
            </a:r>
          </a:p>
          <a:p>
            <a:pPr>
              <a:defRPr sz="1800" i="1"/>
            </a:pPr>
            <a:endParaRPr lang="en-AU" sz="1200" i="0" dirty="0"/>
          </a:p>
          <a:p>
            <a:pPr marL="248920" indent="-248920">
              <a:buSzPct val="75000"/>
              <a:buChar char="•"/>
              <a:defRPr sz="1800" i="1"/>
            </a:pPr>
            <a:r>
              <a:rPr lang="en-AU" sz="1200" i="0" dirty="0"/>
              <a:t>inbox, finance, year</a:t>
            </a:r>
            <a:endParaRPr lang="en-AU" sz="1200" i="0" dirty="0">
              <a:cs typeface="Calibri" panose="020F0502020204030204"/>
            </a:endParaRPr>
          </a:p>
          <a:p>
            <a:pPr marL="248920" indent="-248920">
              <a:buSzPct val="75000"/>
              <a:buChar char="•"/>
              <a:defRPr sz="1800" i="1"/>
            </a:pPr>
            <a:r>
              <a:rPr lang="en-AU" sz="1200" i="0" dirty="0"/>
              <a:t>inbox, professional learning, SAS,</a:t>
            </a:r>
            <a:r>
              <a:rPr lang="en-AU" dirty="0"/>
              <a:t> </a:t>
            </a:r>
            <a:r>
              <a:rPr lang="en-AU" sz="1200" i="0" dirty="0"/>
              <a:t>Teacher</a:t>
            </a:r>
            <a:endParaRPr lang="en-AU" sz="1200" i="0" dirty="0">
              <a:cs typeface="Calibri" panose="020F0502020204030204"/>
            </a:endParaRPr>
          </a:p>
          <a:p>
            <a:pPr marL="248920" indent="-248920">
              <a:buSzPct val="75000"/>
              <a:buChar char="•"/>
              <a:defRPr sz="1800" i="1"/>
            </a:pPr>
            <a:r>
              <a:rPr lang="en-AU" sz="1200" i="0" dirty="0"/>
              <a:t>inbox, meeting minutes, year</a:t>
            </a:r>
            <a:endParaRPr lang="en-AU" sz="1200" i="0" dirty="0">
              <a:cs typeface="Calibri"/>
            </a:endParaRPr>
          </a:p>
          <a:p>
            <a:pPr>
              <a:defRPr sz="1800" i="1"/>
            </a:pPr>
            <a:endParaRPr lang="en-AU" sz="1200" b="1" i="0" dirty="0"/>
          </a:p>
          <a:p>
            <a:pPr>
              <a:defRPr sz="1800" i="1"/>
            </a:pPr>
            <a:r>
              <a:rPr lang="en-AU" sz="1200" b="1" i="0" dirty="0"/>
              <a:t>Q:</a:t>
            </a:r>
            <a:r>
              <a:rPr lang="en-AU" sz="1200" i="0" dirty="0"/>
              <a:t> </a:t>
            </a:r>
            <a:r>
              <a:rPr lang="en-AU" sz="1200" b="0" i="0" dirty="0"/>
              <a:t>Can you suggest other folders for storage?</a:t>
            </a:r>
          </a:p>
          <a:p>
            <a:pPr>
              <a:defRPr sz="1800" b="1"/>
            </a:pPr>
            <a:r>
              <a:rPr lang="en-AU" sz="1200" i="0" dirty="0"/>
              <a:t>A: </a:t>
            </a:r>
          </a:p>
          <a:p>
            <a:pPr marL="177165" indent="-177165">
              <a:buFont typeface="Arial" panose="020B0604020202020204" pitchFamily="34" charset="0"/>
              <a:buChar char="•"/>
              <a:defRPr sz="1800" i="1"/>
            </a:pPr>
            <a:r>
              <a:rPr lang="en-AU" sz="1200" i="0" dirty="0"/>
              <a:t>archive</a:t>
            </a:r>
            <a:endParaRPr lang="en-AU" sz="1200" i="0" dirty="0">
              <a:cs typeface="Calibri" panose="020F0502020204030204"/>
            </a:endParaRPr>
          </a:p>
          <a:p>
            <a:pPr marL="177165" indent="-177165">
              <a:buFont typeface="Arial" panose="020B0604020202020204" pitchFamily="34" charset="0"/>
              <a:buChar char="•"/>
              <a:defRPr sz="1800" i="1"/>
            </a:pPr>
            <a:r>
              <a:rPr lang="en-AU" sz="1200" i="0" dirty="0"/>
              <a:t>invoices</a:t>
            </a:r>
            <a:endParaRPr lang="en-AU" sz="1200" i="0" dirty="0">
              <a:cs typeface="Calibri" panose="020F0502020204030204"/>
            </a:endParaRPr>
          </a:p>
          <a:p>
            <a:pPr>
              <a:defRPr sz="1800" i="1"/>
            </a:pPr>
            <a:endParaRPr lang="en-AU" sz="1200" i="0" dirty="0"/>
          </a:p>
          <a:p>
            <a:pPr defTabSz="946495">
              <a:defRPr sz="1800" i="1"/>
            </a:pPr>
            <a:r>
              <a:rPr lang="en-AU" sz="1200" i="0" dirty="0"/>
              <a:t>For resources and further information on how to best use your emails from your Portal page, go to A to Z, Information Technology, Guides and forms, Email guides about how to create sub folders and how to use emails, calendars etc.</a:t>
            </a:r>
          </a:p>
          <a:p>
            <a:pPr>
              <a:defRPr sz="1800" i="1"/>
            </a:pPr>
            <a:endParaRPr lang="en-AU" sz="1200" b="1" dirty="0"/>
          </a:p>
          <a:p>
            <a:r>
              <a:rPr lang="en-AU" sz="1200" b="1" kern="1200" dirty="0" smtClean="0">
                <a:solidFill>
                  <a:schemeClr val="tx1"/>
                </a:solidFill>
                <a:effectLst/>
                <a:latin typeface="+mn-lt"/>
                <a:ea typeface="+mn-ea"/>
                <a:cs typeface="+mn-cs"/>
              </a:rPr>
              <a:t>Click here for Email guides and forms for school users</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https://education.nsw.gov.au/technology/guides-and-forms/technology-for-school-users/email-guides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1292580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Let’s look at which emails should be printed and where to store them?</a:t>
            </a:r>
          </a:p>
          <a:p>
            <a:pPr>
              <a:lnSpc>
                <a:spcPct val="120000"/>
              </a:lnSpc>
              <a:defRPr sz="1800" i="1"/>
            </a:pPr>
            <a:r>
              <a:rPr lang="en-AU" sz="1200" i="0" dirty="0"/>
              <a:t> </a:t>
            </a:r>
          </a:p>
          <a:p>
            <a:pPr>
              <a:lnSpc>
                <a:spcPct val="120000"/>
              </a:lnSpc>
              <a:defRPr sz="1800" b="1"/>
            </a:pPr>
            <a:r>
              <a:rPr lang="en-AU" sz="1200" i="0" dirty="0"/>
              <a:t>Activity (10 minutes)</a:t>
            </a:r>
          </a:p>
          <a:p>
            <a:pPr>
              <a:lnSpc>
                <a:spcPct val="120000"/>
              </a:lnSpc>
              <a:defRPr sz="1800" b="1"/>
            </a:pPr>
            <a:r>
              <a:rPr lang="en-AU" sz="1200" i="0" dirty="0"/>
              <a:t>Hand out from Presenter Notes - Storage of emails activity sheet</a:t>
            </a:r>
          </a:p>
          <a:p>
            <a:pPr>
              <a:lnSpc>
                <a:spcPct val="120000"/>
              </a:lnSpc>
              <a:defRPr sz="1800" b="1"/>
            </a:pPr>
            <a:r>
              <a:rPr lang="en-AU" sz="1200" i="0" dirty="0"/>
              <a:t> </a:t>
            </a:r>
          </a:p>
          <a:p>
            <a:pPr>
              <a:lnSpc>
                <a:spcPct val="120000"/>
              </a:lnSpc>
              <a:defRPr sz="1800" b="1"/>
            </a:pPr>
            <a:r>
              <a:rPr lang="en-AU" sz="1200" b="1" i="0" dirty="0"/>
              <a:t>Work through the first example on the sheet to familiarise participants with the activity and then ask participants to work through the sheet in pairs.</a:t>
            </a:r>
          </a:p>
          <a:p>
            <a:pPr>
              <a:lnSpc>
                <a:spcPct val="120000"/>
              </a:lnSpc>
              <a:defRPr sz="1800" b="1"/>
            </a:pPr>
            <a:endParaRPr lang="en-AU" sz="1200" b="1" i="0" dirty="0"/>
          </a:p>
          <a:p>
            <a:pPr>
              <a:lnSpc>
                <a:spcPct val="120000"/>
              </a:lnSpc>
              <a:defRPr sz="1800" b="1"/>
            </a:pPr>
            <a:r>
              <a:rPr lang="en-AU" sz="1200" b="1" i="0" dirty="0"/>
              <a:t>Using the questions on this slide work through the types of emails on the handout.</a:t>
            </a:r>
          </a:p>
          <a:p>
            <a:pPr>
              <a:lnSpc>
                <a:spcPct val="120000"/>
              </a:lnSpc>
              <a:defRPr sz="1800" b="1"/>
            </a:pPr>
            <a:r>
              <a:rPr lang="en-AU" sz="1200" b="1" i="0" dirty="0"/>
              <a:t>Stay on this slide until participants are finished</a:t>
            </a:r>
          </a:p>
          <a:p>
            <a:pPr>
              <a:lnSpc>
                <a:spcPct val="120000"/>
              </a:lnSpc>
              <a:defRPr sz="1800" b="1"/>
            </a:pPr>
            <a:endParaRPr lang="en-AU" sz="1200" b="1" i="0" dirty="0"/>
          </a:p>
          <a:p>
            <a:pPr>
              <a:lnSpc>
                <a:spcPct val="120000"/>
              </a:lnSpc>
              <a:defRPr sz="1800" b="1"/>
            </a:pPr>
            <a:r>
              <a:rPr lang="en-AU" sz="1200" i="0" dirty="0"/>
              <a:t>Q: </a:t>
            </a:r>
            <a:r>
              <a:rPr lang="en-AU" sz="1200" b="0" i="0" dirty="0"/>
              <a:t>Would anyone like to share with the room what they wrote on the sheet?</a:t>
            </a:r>
          </a:p>
          <a:p>
            <a:endParaRPr lang="en-AU" sz="1000"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1844622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b="1"/>
            </a:pPr>
            <a:r>
              <a:rPr lang="en-AU" sz="1200" dirty="0"/>
              <a:t>Discuss the options that were chosen</a:t>
            </a:r>
          </a:p>
          <a:p>
            <a:pPr>
              <a:lnSpc>
                <a:spcPct val="120000"/>
              </a:lnSpc>
              <a:defRPr sz="1800" i="1"/>
            </a:pPr>
            <a:endParaRPr lang="en-AU" sz="1200" dirty="0"/>
          </a:p>
          <a:p>
            <a:pPr>
              <a:lnSpc>
                <a:spcPct val="120000"/>
              </a:lnSpc>
              <a:defRPr sz="1800" i="1"/>
            </a:pPr>
            <a:r>
              <a:rPr lang="en-AU" sz="1200" b="1" i="0" dirty="0"/>
              <a:t>Do participants agree with this?</a:t>
            </a:r>
          </a:p>
          <a:p>
            <a:pPr>
              <a:lnSpc>
                <a:spcPct val="120000"/>
              </a:lnSpc>
              <a:defRPr sz="1800" i="1"/>
            </a:pPr>
            <a:endParaRPr lang="en-AU" sz="1200" b="1" i="0" dirty="0"/>
          </a:p>
          <a:p>
            <a:pPr>
              <a:lnSpc>
                <a:spcPct val="120000"/>
              </a:lnSpc>
              <a:defRPr sz="1800" i="1"/>
            </a:pPr>
            <a:r>
              <a:rPr lang="en-AU" sz="1200" b="1" i="0" dirty="0"/>
              <a:t>Did they follow policy in the storage and retention of the email?</a:t>
            </a:r>
          </a:p>
          <a:p>
            <a:pPr>
              <a:lnSpc>
                <a:spcPct val="120000"/>
              </a:lnSpc>
              <a:defRPr sz="1800" i="1"/>
            </a:pPr>
            <a:endParaRPr lang="en-AU" sz="1200" b="1" i="0" dirty="0"/>
          </a:p>
          <a:p>
            <a:pPr>
              <a:lnSpc>
                <a:spcPct val="120000"/>
              </a:lnSpc>
              <a:defRPr sz="1800" i="1"/>
            </a:pPr>
            <a:r>
              <a:rPr lang="en-AU" sz="1200" b="1" i="0" dirty="0"/>
              <a:t>There is an answer sheet in the presenter notes.</a:t>
            </a:r>
          </a:p>
          <a:p>
            <a:endParaRPr lang="en-AU" sz="1000"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355058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121"/>
              </a:spcAft>
            </a:pPr>
            <a:r>
              <a:rPr lang="en-AU" sz="1200" b="1" i="0" dirty="0">
                <a:cs typeface="Times New Roman"/>
              </a:rPr>
              <a:t>Ask participants to reflect on what they have learned in this session</a:t>
            </a:r>
          </a:p>
          <a:p>
            <a:pPr>
              <a:lnSpc>
                <a:spcPct val="115000"/>
              </a:lnSpc>
              <a:spcAft>
                <a:spcPts val="1121"/>
              </a:spcAft>
            </a:pPr>
            <a:endParaRPr lang="en-AU" sz="1200" i="0" dirty="0">
              <a:cs typeface="Times New Roman"/>
            </a:endParaRPr>
          </a:p>
          <a:p>
            <a:pPr>
              <a:lnSpc>
                <a:spcPct val="150000"/>
              </a:lnSpc>
              <a:defRPr sz="1800" i="1"/>
            </a:pPr>
            <a:r>
              <a:rPr lang="en-AU" sz="1200" i="0" dirty="0"/>
              <a:t>Has this session given you an understanding of:</a:t>
            </a:r>
          </a:p>
          <a:p>
            <a:pPr marL="320358" indent="-320358">
              <a:lnSpc>
                <a:spcPct val="150000"/>
              </a:lnSpc>
              <a:buFont typeface="Arial" panose="020B0604020202020204" pitchFamily="34" charset="0"/>
              <a:buChar char="•"/>
              <a:defRPr sz="1800" i="1"/>
            </a:pPr>
            <a:r>
              <a:rPr lang="en-AU" sz="1200" i="0" dirty="0"/>
              <a:t>your responsibility concerning the storage of emails</a:t>
            </a:r>
          </a:p>
          <a:p>
            <a:pPr marL="320358" indent="-320358">
              <a:lnSpc>
                <a:spcPct val="150000"/>
              </a:lnSpc>
              <a:buFont typeface="Arial" panose="020B0604020202020204" pitchFamily="34" charset="0"/>
              <a:buChar char="•"/>
              <a:defRPr sz="1800" i="1"/>
            </a:pPr>
            <a:r>
              <a:rPr lang="en-AU" sz="1200" i="0" dirty="0"/>
              <a:t>how to correctly store and file department business emails?</a:t>
            </a:r>
          </a:p>
          <a:p>
            <a:pPr defTabSz="1025149">
              <a:lnSpc>
                <a:spcPct val="115000"/>
              </a:lnSpc>
              <a:spcAft>
                <a:spcPts val="1121"/>
              </a:spcAft>
              <a:defRPr/>
            </a:pPr>
            <a:endParaRPr lang="en-AU" sz="1200" i="0" dirty="0"/>
          </a:p>
          <a:p>
            <a:pPr>
              <a:lnSpc>
                <a:spcPct val="115000"/>
              </a:lnSpc>
              <a:spcAft>
                <a:spcPts val="1121"/>
              </a:spcAft>
            </a:pPr>
            <a:r>
              <a:rPr lang="en-AU" sz="1200" b="1" i="0" dirty="0">
                <a:cs typeface="Times New Roman"/>
              </a:rPr>
              <a:t>Ask  participant's to reflect individually and then share with the person next to them</a:t>
            </a:r>
          </a:p>
        </p:txBody>
      </p:sp>
      <p:sp>
        <p:nvSpPr>
          <p:cNvPr id="4" name="Slide Number Placeholder 3"/>
          <p:cNvSpPr>
            <a:spLocks noGrp="1"/>
          </p:cNvSpPr>
          <p:nvPr>
            <p:ph type="sldNum" sz="quarter" idx="10"/>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157596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i="0" dirty="0"/>
              <a:t>This module is one of a series of developed resources to support the Excellence in school administration customer relationships framework.</a:t>
            </a:r>
          </a:p>
          <a:p>
            <a:endParaRPr lang="en-AU" sz="2400" i="0" dirty="0"/>
          </a:p>
          <a:p>
            <a:r>
              <a:rPr lang="en-AU" sz="2400" i="0" dirty="0"/>
              <a:t>These are all located on the DoE professional learning</a:t>
            </a:r>
            <a:r>
              <a:rPr lang="en-AU" sz="2400" i="0" baseline="0" dirty="0"/>
              <a:t> website, School Administrative and Support webpage which can be accessed via the portal, Inside the department A-Z</a:t>
            </a:r>
            <a:r>
              <a:rPr lang="en-AU" sz="2400" i="0" dirty="0"/>
              <a:t>.</a:t>
            </a:r>
          </a:p>
          <a:p>
            <a:r>
              <a:rPr lang="en-AU" sz="24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24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2656584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Professional learning information, resources and course catalogue for non-</a:t>
            </a:r>
            <a:r>
              <a:rPr lang="en-US" b="1" baseline="0"/>
              <a:t>t</a:t>
            </a:r>
            <a:r>
              <a:rPr lang="en-US" b="1"/>
              <a:t>eaching staff.</a:t>
            </a:r>
            <a:endParaRPr lang="en-AU" b="1">
              <a:hlinkClick r:id="" action="ppaction://noaction"/>
            </a:endParaRPr>
          </a:p>
          <a:p>
            <a:endParaRPr lang="en-AU" b="1">
              <a:hlinkClick r:id="" action="ppaction://noaction"/>
            </a:endParaRPr>
          </a:p>
          <a:p>
            <a:r>
              <a:rPr lang="en-AU" b="1">
                <a:hlinkClick r:id="" action="ppaction://noaction"/>
              </a:rPr>
              <a:t>Professional learning for non</a:t>
            </a:r>
            <a:r>
              <a:rPr lang="en-AU" b="1" baseline="0">
                <a:hlinkClick r:id="" action="ppaction://noaction"/>
              </a:rPr>
              <a:t>-</a:t>
            </a:r>
            <a:r>
              <a:rPr lang="en-AU" b="1">
                <a:hlinkClick r:id="" action="ppaction://noaction"/>
              </a:rPr>
              <a:t>teaching staff</a:t>
            </a:r>
            <a:endParaRPr lang="en-AU" b="1"/>
          </a:p>
          <a:p>
            <a:r>
              <a:rPr lang="en-AU" sz="1200"/>
              <a:t>Information about </a:t>
            </a:r>
            <a:r>
              <a:rPr lang="en-AU" sz="1200" b="1"/>
              <a:t>professional learning for non-teaching staff </a:t>
            </a:r>
            <a:r>
              <a:rPr lang="en-AU" sz="1200"/>
              <a:t>including links to a course catalogue and resources, can be found on the professional learning site of the intranet.</a:t>
            </a:r>
          </a:p>
          <a:p>
            <a:r>
              <a:rPr lang="en-AU"/>
              <a:t>From the </a:t>
            </a:r>
            <a:r>
              <a:rPr lang="en-AU" b="1"/>
              <a:t>Inside the department A-Z </a:t>
            </a:r>
            <a:r>
              <a:rPr lang="en-AU"/>
              <a:t>tab select:</a:t>
            </a:r>
          </a:p>
          <a:p>
            <a:pPr marL="214318" indent="-214318">
              <a:buFont typeface="Arial" panose="020B0604020202020204" pitchFamily="34" charset="0"/>
              <a:buChar char="•"/>
            </a:pPr>
            <a:r>
              <a:rPr lang="en-AU" sz="1200"/>
              <a:t>Professional learning</a:t>
            </a:r>
          </a:p>
          <a:p>
            <a:pPr marL="214318" indent="-214318">
              <a:buFont typeface="Arial" panose="020B0604020202020204" pitchFamily="34" charset="0"/>
              <a:buChar char="•"/>
            </a:pPr>
            <a:r>
              <a:rPr lang="en-AU" sz="1200">
                <a:hlinkClick r:id="rId3"/>
              </a:rPr>
              <a:t>Professional learning for non-teaching staff</a:t>
            </a:r>
            <a:endParaRPr lang="en-AU" sz="1200"/>
          </a:p>
          <a:p>
            <a:pPr marL="214318" indent="-214318">
              <a:buFont typeface="Arial" panose="020B0604020202020204" pitchFamily="34" charset="0"/>
              <a:buChar char="•"/>
            </a:pPr>
            <a:r>
              <a:rPr lang="en-AU" sz="1200">
                <a:hlinkClick r:id="rId4"/>
              </a:rPr>
              <a:t>Course catalogue</a:t>
            </a:r>
            <a:endParaRPr lang="en-AU" sz="1200"/>
          </a:p>
          <a:p>
            <a:endParaRPr lang="en-AU"/>
          </a:p>
          <a:p>
            <a:r>
              <a:rPr lang="en-AU"/>
              <a:t>Our course</a:t>
            </a:r>
            <a:r>
              <a:rPr lang="en-AU" baseline="0"/>
              <a:t> catalogue </a:t>
            </a:r>
            <a:r>
              <a:rPr lang="en-AU"/>
              <a:t>has a large range of professional learning events available for non-teaching staff in your area and are a great resource to keep you up to date so you don’t miss out.</a:t>
            </a:r>
          </a:p>
          <a:p>
            <a:endParaRPr lang="en-AU"/>
          </a:p>
          <a:p>
            <a:r>
              <a:rPr lang="en-AU" sz="1200" u="sng" kern="1200">
                <a:solidFill>
                  <a:schemeClr val="tx1"/>
                </a:solidFill>
                <a:effectLst/>
                <a:latin typeface="+mn-lt"/>
                <a:ea typeface="+mn-ea"/>
                <a:cs typeface="+mn-cs"/>
                <a:hlinkClick r:id="rId3"/>
              </a:rPr>
              <a:t>https://education.nsw.gov.au/teaching-and-learning/professional-learning/professional-learning-for-non-teaching-staff</a:t>
            </a:r>
            <a:endParaRPr lang="en-AU" sz="1200" u="sng" kern="1200">
              <a:solidFill>
                <a:schemeClr val="tx1"/>
              </a:solidFill>
              <a:effectLst/>
              <a:latin typeface="+mn-lt"/>
              <a:ea typeface="+mn-ea"/>
              <a:cs typeface="+mn-cs"/>
            </a:endParaRPr>
          </a:p>
          <a:p>
            <a:endParaRPr lang="en-AU" sz="1200" kern="1200">
              <a:solidFill>
                <a:schemeClr val="tx1"/>
              </a:solidFill>
              <a:effectLst/>
              <a:latin typeface="+mn-lt"/>
              <a:ea typeface="+mn-ea"/>
              <a:cs typeface="+mn-cs"/>
            </a:endParaRPr>
          </a:p>
          <a:p>
            <a:r>
              <a:rPr lang="en-AU" sz="1200" u="sng" kern="1200">
                <a:solidFill>
                  <a:schemeClr val="tx1"/>
                </a:solidFill>
                <a:effectLst/>
                <a:latin typeface="+mn-lt"/>
                <a:ea typeface="+mn-ea"/>
                <a:cs typeface="+mn-cs"/>
                <a:hlinkClick r:id="rId4"/>
              </a:rPr>
              <a:t>https://education.nsw.gov.au/teaching-and-learning/professional-learning/professional-learning-for-non-teaching-staff/course-catalogue-for-non-teaching-staff</a:t>
            </a:r>
            <a:endParaRPr lang="en-AU" sz="1200" kern="1200">
              <a:solidFill>
                <a:schemeClr val="tx1"/>
              </a:solidFill>
              <a:effectLst/>
              <a:latin typeface="+mn-lt"/>
              <a:ea typeface="+mn-ea"/>
              <a:cs typeface="+mn-cs"/>
            </a:endParaRPr>
          </a:p>
          <a:p>
            <a:endParaRPr lang="en-US"/>
          </a:p>
          <a:p>
            <a:endParaRPr lang="en-AU"/>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152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a:t>The Professional</a:t>
            </a:r>
            <a:r>
              <a:rPr lang="en-AU" sz="1200" i="0" baseline="0"/>
              <a:t> Learning for Non-Teaching </a:t>
            </a:r>
            <a:r>
              <a:rPr lang="en-AU" sz="1800" i="0" baseline="0"/>
              <a:t>S</a:t>
            </a:r>
            <a:r>
              <a:rPr lang="en-AU" i="0"/>
              <a:t>taff </a:t>
            </a:r>
            <a:r>
              <a:rPr lang="en-AU" sz="1200" i="0" baseline="0"/>
              <a:t>(PLNTS) team’s</a:t>
            </a:r>
            <a:r>
              <a:rPr lang="en-AU" sz="1200" i="0"/>
              <a:t> schedule of professional learning caters for all categories of non-teaching staff in schools across the state.</a:t>
            </a:r>
            <a:r>
              <a:rPr lang="en-AU"/>
              <a:t> </a:t>
            </a:r>
          </a:p>
          <a:p>
            <a:pPr>
              <a:lnSpc>
                <a:spcPct val="120000"/>
              </a:lnSpc>
              <a:defRPr sz="1800" i="1"/>
            </a:pPr>
            <a:r>
              <a:rPr lang="en-AU" sz="1200" i="0"/>
              <a:t>Please refer to the professional learning catalogue for events that build your skills.</a:t>
            </a:r>
            <a:r>
              <a:rPr lang="en-AU"/>
              <a:t> </a:t>
            </a:r>
            <a:endParaRPr lang="en-AU" sz="1200" i="0">
              <a:cs typeface="Calibri"/>
            </a:endParaRPr>
          </a:p>
          <a:p>
            <a:pPr>
              <a:lnSpc>
                <a:spcPct val="120000"/>
              </a:lnSpc>
              <a:defRPr sz="1800" i="1"/>
            </a:pPr>
            <a:endParaRPr lang="en-AU" sz="1200" i="0"/>
          </a:p>
          <a:p>
            <a:pPr>
              <a:lnSpc>
                <a:spcPct val="120000"/>
              </a:lnSpc>
              <a:defRPr sz="1800" i="1"/>
            </a:pPr>
            <a:r>
              <a:rPr lang="en-AU" sz="1200" i="0"/>
              <a:t>The catalogue is easy to use to find</a:t>
            </a:r>
            <a:r>
              <a:rPr lang="en-AU" sz="1200" i="0" baseline="0"/>
              <a:t> the course you need:</a:t>
            </a:r>
            <a:endParaRPr lang="en-AU" sz="1200" i="0" baseline="0">
              <a:cs typeface="Calibri"/>
            </a:endParaRPr>
          </a:p>
          <a:p>
            <a:pPr marL="171450" indent="-171450">
              <a:lnSpc>
                <a:spcPct val="120000"/>
              </a:lnSpc>
              <a:buFont typeface="Arial" panose="020B0604020202020204" pitchFamily="34" charset="0"/>
              <a:buChar char="•"/>
              <a:defRPr sz="1800" i="1"/>
            </a:pPr>
            <a:r>
              <a:rPr lang="en-AU" sz="1200" i="0" baseline="0"/>
              <a:t>you can display as a grid or as a list</a:t>
            </a:r>
            <a:endParaRPr lang="en-AU" sz="1200" i="0" baseline="0">
              <a:cs typeface="Calibri"/>
            </a:endParaRPr>
          </a:p>
          <a:p>
            <a:pPr marL="171450" indent="-171450">
              <a:lnSpc>
                <a:spcPct val="120000"/>
              </a:lnSpc>
              <a:buFont typeface="Arial" panose="020B0604020202020204" pitchFamily="34" charset="0"/>
              <a:buChar char="•"/>
              <a:defRPr sz="1800" i="1"/>
            </a:pPr>
            <a:r>
              <a:rPr lang="en-AU" sz="1200" i="0" baseline="0"/>
              <a:t>you can also browse by your region or</a:t>
            </a:r>
            <a:r>
              <a:rPr lang="en-AU"/>
              <a:t> </a:t>
            </a:r>
            <a:endParaRPr lang="en-AU" sz="1200" i="0" baseline="0">
              <a:cs typeface="Calibri"/>
            </a:endParaRPr>
          </a:p>
          <a:p>
            <a:pPr marL="171450" indent="-171450">
              <a:lnSpc>
                <a:spcPct val="120000"/>
              </a:lnSpc>
              <a:buFont typeface="Arial" panose="020B0604020202020204" pitchFamily="34" charset="0"/>
              <a:buChar char="•"/>
              <a:defRPr sz="1800" i="1"/>
            </a:pPr>
            <a:r>
              <a:rPr lang="en-AU" sz="1200" i="0" baseline="0"/>
              <a:t>simply focus on new courses</a:t>
            </a:r>
            <a:endParaRPr lang="en-AU" sz="1200" i="0" baseline="0">
              <a:cs typeface="Calibri"/>
            </a:endParaRPr>
          </a:p>
          <a:p>
            <a:pPr marL="171450" indent="-171450">
              <a:lnSpc>
                <a:spcPct val="120000"/>
              </a:lnSpc>
              <a:buFont typeface="Arial" panose="020B0604020202020204" pitchFamily="34" charset="0"/>
              <a:buChar char="•"/>
              <a:defRPr sz="1800" i="1"/>
            </a:pPr>
            <a:endParaRPr lang="en-AU" sz="1200" i="0" baseline="0"/>
          </a:p>
          <a:p>
            <a:pPr>
              <a:lnSpc>
                <a:spcPct val="120000"/>
              </a:lnSpc>
              <a:defRPr sz="1800" i="1"/>
            </a:pPr>
            <a:r>
              <a:rPr lang="en-AU" sz="1200" i="0" baseline="0"/>
              <a:t>Once you select a course, you will see</a:t>
            </a:r>
            <a:endParaRPr lang="en-AU" sz="1200" i="0" baseline="0">
              <a:cs typeface="Calibri"/>
            </a:endParaRPr>
          </a:p>
          <a:p>
            <a:pPr marL="171450" indent="-171450">
              <a:lnSpc>
                <a:spcPct val="120000"/>
              </a:lnSpc>
              <a:buFont typeface="Arial" panose="020B0604020202020204" pitchFamily="34" charset="0"/>
              <a:buChar char="•"/>
              <a:defRPr sz="1800" i="1"/>
            </a:pPr>
            <a:r>
              <a:rPr lang="en-AU" sz="1200" i="0" baseline="0"/>
              <a:t>the course details and location</a:t>
            </a:r>
            <a:endParaRPr lang="en-AU" sz="1200" i="0" baseline="0">
              <a:cs typeface="Calibri"/>
            </a:endParaRPr>
          </a:p>
          <a:p>
            <a:pPr marL="171450" indent="-171450">
              <a:lnSpc>
                <a:spcPct val="120000"/>
              </a:lnSpc>
              <a:buFont typeface="Arial" panose="020B0604020202020204" pitchFamily="34" charset="0"/>
              <a:buChar char="•"/>
              <a:defRPr sz="1800" i="1"/>
            </a:pPr>
            <a:r>
              <a:rPr lang="en-AU" sz="1200" i="0" baseline="0"/>
              <a:t>the dates the course is being presented and</a:t>
            </a:r>
            <a:r>
              <a:rPr lang="en-AU"/>
              <a:t> </a:t>
            </a:r>
            <a:endParaRPr lang="en-AU" sz="1200" i="0" baseline="0">
              <a:cs typeface="Calibri"/>
            </a:endParaRPr>
          </a:p>
          <a:p>
            <a:pPr marL="171450" indent="-171450">
              <a:lnSpc>
                <a:spcPct val="120000"/>
              </a:lnSpc>
              <a:buFont typeface="Arial" panose="020B0604020202020204" pitchFamily="34" charset="0"/>
              <a:buChar char="•"/>
              <a:defRPr sz="1800" i="1"/>
            </a:pPr>
            <a:r>
              <a:rPr lang="en-AU" sz="1200" i="0" baseline="0"/>
              <a:t>the </a:t>
            </a:r>
            <a:r>
              <a:rPr lang="en-AU" sz="1200" i="0" baseline="0" err="1"/>
              <a:t>MyPL</a:t>
            </a:r>
            <a:r>
              <a:rPr lang="en-AU" sz="1200" i="0" baseline="0"/>
              <a:t> reference code.</a:t>
            </a:r>
            <a:endParaRPr lang="en-AU" sz="1200" i="0">
              <a:cs typeface="Calibri"/>
            </a:endParaRPr>
          </a:p>
          <a:p>
            <a:pPr>
              <a:lnSpc>
                <a:spcPct val="120000"/>
              </a:lnSpc>
              <a:defRPr sz="1800" i="1"/>
            </a:pPr>
            <a:endParaRPr lang="en-AU" sz="1200" i="0"/>
          </a:p>
          <a:p>
            <a:pPr marL="0" marR="0" lvl="0" indent="0" algn="l" defTabSz="914347" rtl="0" eaLnBrk="1" fontAlgn="auto" latinLnBrk="0" hangingPunct="1">
              <a:lnSpc>
                <a:spcPct val="100000"/>
              </a:lnSpc>
              <a:spcBef>
                <a:spcPts val="0"/>
              </a:spcBef>
              <a:spcAft>
                <a:spcPts val="0"/>
              </a:spcAft>
              <a:buClrTx/>
              <a:buSzTx/>
              <a:buFontTx/>
              <a:buNone/>
              <a:tabLst/>
              <a:defRPr/>
            </a:pPr>
            <a:r>
              <a:rPr lang="en-US" sz="1200" u="sng" kern="1200">
                <a:solidFill>
                  <a:schemeClr val="tx1"/>
                </a:solidFill>
                <a:effectLst/>
                <a:latin typeface="+mn-lt"/>
                <a:ea typeface="+mn-ea"/>
                <a:cs typeface="+mn-cs"/>
                <a:hlinkClick r:id="rId3"/>
              </a:rPr>
              <a:t>https://education.nsw.gov.au/teaching-and-learning/professional-learning/professional-learning-for-non-teaching-staff/course-catalogue-for-non-teaching-staff</a:t>
            </a:r>
            <a:endParaRPr lang="en-AU" sz="1200" kern="1200">
              <a:solidFill>
                <a:schemeClr val="tx1"/>
              </a:solidFill>
              <a:effectLst/>
              <a:latin typeface="+mn-lt"/>
              <a:ea typeface="+mn-ea"/>
              <a:cs typeface="+mn-cs"/>
            </a:endParaRPr>
          </a:p>
          <a:p>
            <a:endParaRPr lang="en-US"/>
          </a:p>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116385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Presenter</a:t>
            </a:r>
            <a:r>
              <a:rPr lang="en-AU" b="1" baseline="0"/>
              <a:t> to give an overview as per slide</a:t>
            </a:r>
            <a:endParaRPr lang="en-AU" b="1"/>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02367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Presenter to give an overview as per</a:t>
            </a:r>
            <a:r>
              <a:rPr lang="en-AU" b="1" baseline="0"/>
              <a:t> slide</a:t>
            </a:r>
            <a:endParaRPr lang="en-AU" b="1"/>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23171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a:t>At the completion of this module you should be able to describe the characteristics of well structured, easy to follow written communication and apply these to produce writing in the following forms:</a:t>
            </a:r>
          </a:p>
          <a:p>
            <a:pPr marL="249168" indent="-249168">
              <a:lnSpc>
                <a:spcPct val="120000"/>
              </a:lnSpc>
              <a:buSzPct val="75000"/>
              <a:buChar char="•"/>
              <a:defRPr sz="1800" i="1"/>
            </a:pPr>
            <a:r>
              <a:rPr lang="en-AU" sz="1200" i="0"/>
              <a:t>general correspondence</a:t>
            </a:r>
          </a:p>
          <a:p>
            <a:pPr marL="249168" indent="-249168">
              <a:lnSpc>
                <a:spcPct val="120000"/>
              </a:lnSpc>
              <a:buSzPct val="75000"/>
              <a:buChar char="•"/>
              <a:defRPr sz="1800" i="1"/>
            </a:pPr>
            <a:r>
              <a:rPr lang="en-AU" sz="1200" i="0"/>
              <a:t>permission notes and newsletters</a:t>
            </a:r>
          </a:p>
          <a:p>
            <a:pPr marL="249168" indent="-249168">
              <a:lnSpc>
                <a:spcPct val="120000"/>
              </a:lnSpc>
              <a:buSzPct val="75000"/>
              <a:buChar char="•"/>
              <a:defRPr sz="1800" i="1"/>
            </a:pPr>
            <a:r>
              <a:rPr lang="en-AU" sz="1200" i="0"/>
              <a:t>digital content and email</a:t>
            </a:r>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24081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sz="1800" i="1"/>
            </a:pPr>
            <a:r>
              <a:rPr lang="en-AU" sz="1200" i="0"/>
              <a:t>At the completion of this session you should be able to:</a:t>
            </a:r>
          </a:p>
          <a:p>
            <a:pPr marL="249168" indent="-249168">
              <a:lnSpc>
                <a:spcPct val="150000"/>
              </a:lnSpc>
              <a:buSzPct val="75000"/>
              <a:buChar char="•"/>
              <a:defRPr sz="1800" i="1"/>
            </a:pPr>
            <a:r>
              <a:rPr lang="en-AU" sz="1200" i="0"/>
              <a:t>understand your</a:t>
            </a:r>
            <a:r>
              <a:rPr lang="en-AU" sz="1200" i="0" baseline="0"/>
              <a:t> </a:t>
            </a:r>
            <a:r>
              <a:rPr lang="en-AU" sz="1200" i="0"/>
              <a:t>responsibility concerning the storage of emails</a:t>
            </a:r>
          </a:p>
          <a:p>
            <a:pPr marL="249168" indent="-249168">
              <a:lnSpc>
                <a:spcPct val="150000"/>
              </a:lnSpc>
              <a:buSzPct val="75000"/>
              <a:buChar char="•"/>
              <a:defRPr sz="1800" i="1"/>
            </a:pPr>
            <a:r>
              <a:rPr lang="en-AU" sz="1200" i="0"/>
              <a:t>demonstrate your ability to correctly store and file department business emails</a:t>
            </a:r>
          </a:p>
          <a:p>
            <a:endParaRPr lang="en-AU" sz="1000" i="0"/>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226451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defRPr sz="1800" i="1"/>
            </a:pPr>
            <a:r>
              <a:rPr lang="en-AU" sz="1200" i="0" dirty="0">
                <a:latin typeface="+mn-lt"/>
              </a:rPr>
              <a:t>In the previous session we looked at emails received or sent via the department email accounts which are divided into 3 categories:</a:t>
            </a:r>
          </a:p>
          <a:p>
            <a:pPr marL="249168" indent="-249168">
              <a:buSzPct val="75000"/>
              <a:buChar char="•"/>
              <a:defRPr sz="1800" i="1"/>
            </a:pPr>
            <a:r>
              <a:rPr lang="en-AU" sz="1200" b="1" i="0" dirty="0">
                <a:latin typeface="+mn-lt"/>
              </a:rPr>
              <a:t>business email </a:t>
            </a:r>
            <a:r>
              <a:rPr lang="en-AU" sz="1200" i="0" dirty="0">
                <a:latin typeface="+mn-lt"/>
              </a:rPr>
              <a:t>– email which relates to the business of the school which must be retained to provide a record and not be altered in any way</a:t>
            </a:r>
          </a:p>
          <a:p>
            <a:pPr marL="249168" indent="-249168">
              <a:buSzPct val="75000"/>
              <a:buChar char="•"/>
              <a:defRPr sz="1800" i="1"/>
            </a:pPr>
            <a:r>
              <a:rPr lang="en-AU" sz="1200" b="1" i="0" dirty="0">
                <a:latin typeface="+mn-lt"/>
              </a:rPr>
              <a:t>short-term value email </a:t>
            </a:r>
            <a:r>
              <a:rPr lang="en-AU" sz="1200" i="0" dirty="0">
                <a:latin typeface="+mn-lt"/>
              </a:rPr>
              <a:t>– email which is used to facilitate school business, but is of a trivial nature or of such short-term value that it does not support or contribute to the business functions of the department or school and can be deleted</a:t>
            </a:r>
          </a:p>
          <a:p>
            <a:pPr marL="249168" indent="-249168">
              <a:buSzPct val="75000"/>
              <a:buChar char="•"/>
              <a:defRPr sz="1800" i="1"/>
            </a:pPr>
            <a:r>
              <a:rPr lang="en-AU" sz="1200" b="1" i="0" dirty="0">
                <a:latin typeface="+mn-lt"/>
              </a:rPr>
              <a:t>personal email </a:t>
            </a:r>
            <a:r>
              <a:rPr lang="en-AU" sz="1200" i="0" dirty="0">
                <a:latin typeface="+mn-lt"/>
              </a:rPr>
              <a:t>– email which is of a personal nature and which has no relevance to the business of the department or school and can be deleted</a:t>
            </a:r>
          </a:p>
          <a:p>
            <a:pPr>
              <a:lnSpc>
                <a:spcPct val="100000"/>
              </a:lnSpc>
              <a:defRPr sz="1800" i="1"/>
            </a:pPr>
            <a:endParaRPr lang="en-AU" sz="1200" i="0" dirty="0">
              <a:latin typeface="+mn-lt"/>
            </a:endParaRPr>
          </a:p>
          <a:p>
            <a:pPr>
              <a:lnSpc>
                <a:spcPct val="100000"/>
              </a:lnSpc>
              <a:defRPr sz="1800" i="1"/>
            </a:pPr>
            <a:r>
              <a:rPr lang="en-AU" sz="1200" i="0" dirty="0">
                <a:latin typeface="+mn-lt"/>
              </a:rPr>
              <a:t>In this session we will discuss simple and practical options for storing the business emails, in-keeping with the Department of Education records management program.</a:t>
            </a:r>
          </a:p>
          <a:p>
            <a:r>
              <a:rPr lang="en-AU" sz="1200" b="1" kern="1200" dirty="0" smtClean="0">
                <a:solidFill>
                  <a:schemeClr val="tx1"/>
                </a:solidFill>
                <a:effectLst/>
                <a:latin typeface="+mn-lt"/>
                <a:ea typeface="+mn-ea"/>
                <a:cs typeface="+mn-cs"/>
              </a:rPr>
              <a:t>Record management - Help cards and eLearning</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https://education.nsw.gov.au/inside-the-department/edconnect/corporate-operations/compliance-records-and-audit/records-management/corporate-records-management/help-cards</a:t>
            </a:r>
            <a:endParaRPr lang="en-AU" sz="1200" kern="1200" dirty="0" smtClean="0">
              <a:solidFill>
                <a:schemeClr val="tx1"/>
              </a:solidFill>
              <a:effectLst/>
              <a:latin typeface="+mn-lt"/>
              <a:ea typeface="+mn-ea"/>
              <a:cs typeface="+mn-cs"/>
            </a:endParaRPr>
          </a:p>
          <a:p>
            <a:pPr>
              <a:lnSpc>
                <a:spcPct val="100000"/>
              </a:lnSpc>
              <a:defRPr sz="1800" i="1"/>
            </a:pPr>
            <a:endParaRPr lang="en-AU" sz="1200" i="0" dirty="0">
              <a:latin typeface="+mn-lt"/>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308070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defRPr sz="1800" i="1"/>
            </a:pPr>
            <a:r>
              <a:rPr lang="en-AU" sz="1200" i="0" dirty="0"/>
              <a:t>It is highly likely that emails kept in most email systems will be unreadable in as little as 7 years due to technological changes. The Department of Education records management program</a:t>
            </a:r>
            <a:r>
              <a:rPr lang="en-AU" sz="1200" i="0" baseline="0" dirty="0"/>
              <a:t> </a:t>
            </a:r>
            <a:r>
              <a:rPr lang="en-AU" sz="1200" i="0" dirty="0"/>
              <a:t>details the length of time school records such as student records must be kept and in this case the timeline is 7 years with others only being 1 to 2 years or less. So how do we store emails for 7 years?</a:t>
            </a:r>
          </a:p>
          <a:p>
            <a:pPr>
              <a:lnSpc>
                <a:spcPct val="100000"/>
              </a:lnSpc>
              <a:defRPr sz="1800" i="1"/>
            </a:pPr>
            <a:r>
              <a:rPr lang="en-AU" sz="1200" i="0" dirty="0"/>
              <a:t>It is important that every school has standard procedures for keeping emails as a record. An important component of managing emails is classification. We classify emails by asking the following questions:</a:t>
            </a:r>
          </a:p>
          <a:p>
            <a:pPr marL="249168" indent="-249168">
              <a:buSzPct val="75000"/>
              <a:buChar char="•"/>
              <a:defRPr sz="1800" i="1"/>
            </a:pPr>
            <a:r>
              <a:rPr lang="en-AU" sz="1200" i="0" dirty="0"/>
              <a:t>what does it relate to</a:t>
            </a:r>
          </a:p>
          <a:p>
            <a:pPr marL="249168" indent="-249168">
              <a:buSzPct val="75000"/>
              <a:buChar char="•"/>
              <a:defRPr sz="1800" i="1"/>
            </a:pPr>
            <a:r>
              <a:rPr lang="en-AU" sz="1200" i="0" dirty="0"/>
              <a:t>in which file should it be stored</a:t>
            </a:r>
          </a:p>
          <a:p>
            <a:pPr>
              <a:lnSpc>
                <a:spcPct val="100000"/>
              </a:lnSpc>
              <a:defRPr sz="1800" i="1"/>
            </a:pPr>
            <a:r>
              <a:rPr lang="en-AU" sz="1200" i="0" dirty="0"/>
              <a:t>Emails should be filed so that they relate to other documents (paper or electronic) on the same activity or event, when this is done correctly a complete picture of the events related to a particular activity, student or business project is built.</a:t>
            </a:r>
          </a:p>
          <a:p>
            <a:pPr>
              <a:lnSpc>
                <a:spcPct val="100000"/>
              </a:lnSpc>
              <a:defRPr sz="1800" i="1"/>
            </a:pPr>
            <a:r>
              <a:rPr lang="en-AU" sz="1200" i="0" dirty="0"/>
              <a:t>Whether stored online or printed, these are things to consider in your school procedures.</a:t>
            </a:r>
          </a:p>
          <a:p>
            <a:pPr>
              <a:lnSpc>
                <a:spcPct val="100000"/>
              </a:lnSpc>
              <a:defRPr sz="1800" i="1"/>
            </a:pPr>
            <a:endParaRPr lang="en-AU" sz="1200" i="0" dirty="0"/>
          </a:p>
          <a:p>
            <a:pPr>
              <a:lnSpc>
                <a:spcPct val="100000"/>
              </a:lnSpc>
              <a:defRPr sz="1800" b="1"/>
            </a:pPr>
            <a:r>
              <a:rPr lang="en-AU" sz="1200" i="0" dirty="0"/>
              <a:t>Q: What do you see as the benefit to having standard procedures in schools for storage of emails?</a:t>
            </a:r>
          </a:p>
          <a:p>
            <a:pPr>
              <a:lnSpc>
                <a:spcPct val="100000"/>
              </a:lnSpc>
              <a:defRPr sz="1800" b="1"/>
            </a:pPr>
            <a:r>
              <a:rPr lang="en-AU" sz="1200" i="0" dirty="0"/>
              <a:t>A: </a:t>
            </a:r>
          </a:p>
          <a:p>
            <a:pPr marL="177451" indent="-177451">
              <a:buFont typeface="Arial" panose="020B0604020202020204" pitchFamily="34" charset="0"/>
              <a:buChar char="•"/>
              <a:defRPr sz="1800" b="1"/>
            </a:pPr>
            <a:r>
              <a:rPr lang="en-AU" sz="1200" b="0" i="0" dirty="0"/>
              <a:t>new staff are aware of procedures, easy to find all information relating to activity</a:t>
            </a:r>
          </a:p>
          <a:p>
            <a:pPr marL="177451" indent="-177451">
              <a:buFont typeface="Arial" panose="020B0604020202020204" pitchFamily="34" charset="0"/>
              <a:buChar char="•"/>
              <a:defRPr sz="1800" i="1"/>
            </a:pPr>
            <a:r>
              <a:rPr lang="en-AU" sz="1200" i="0" dirty="0"/>
              <a:t>student files are accurate and up to date if required for legal reason</a:t>
            </a:r>
          </a:p>
          <a:p>
            <a:r>
              <a:rPr lang="en-AU" sz="1200" b="1" kern="1200" dirty="0" smtClean="0">
                <a:solidFill>
                  <a:schemeClr val="tx1"/>
                </a:solidFill>
                <a:effectLst/>
                <a:latin typeface="+mn-lt"/>
                <a:ea typeface="+mn-ea"/>
                <a:cs typeface="+mn-cs"/>
              </a:rPr>
              <a:t>Record management - Help cards and eLearning</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https://education.nsw.gov.au/inside-the-department/edconnect/corporate-operations/compliance-records-and-audit/records-management/corporate-records-management/help-cards</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0"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233146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b="1"/>
            </a:pPr>
            <a:r>
              <a:rPr lang="en-AU" sz="1200" b="0" i="0" dirty="0"/>
              <a:t>Q: Can you print business emails?</a:t>
            </a:r>
          </a:p>
          <a:p>
            <a:pPr>
              <a:lnSpc>
                <a:spcPct val="120000"/>
              </a:lnSpc>
              <a:defRPr sz="1800" b="1"/>
            </a:pPr>
            <a:r>
              <a:rPr lang="en-AU" sz="1200" b="0" i="0" dirty="0"/>
              <a:t>A:Yes, all emails can be printed but some don’t need to be printed.  </a:t>
            </a:r>
          </a:p>
          <a:p>
            <a:pPr>
              <a:lnSpc>
                <a:spcPct val="120000"/>
              </a:lnSpc>
              <a:defRPr sz="1800" b="1"/>
            </a:pPr>
            <a:endParaRPr lang="en-AU" sz="1200" b="0" i="0" dirty="0"/>
          </a:p>
          <a:p>
            <a:pPr>
              <a:lnSpc>
                <a:spcPct val="120000"/>
              </a:lnSpc>
              <a:defRPr sz="1800" b="1"/>
            </a:pPr>
            <a:r>
              <a:rPr lang="en-AU" sz="1200" b="0" i="0" dirty="0"/>
              <a:t>Q: What are the disadvantages to printing emails?</a:t>
            </a:r>
          </a:p>
          <a:p>
            <a:pPr>
              <a:lnSpc>
                <a:spcPct val="120000"/>
              </a:lnSpc>
              <a:defRPr sz="1800" b="1"/>
            </a:pPr>
            <a:r>
              <a:rPr lang="en-AU" sz="1200" b="0" i="0" dirty="0"/>
              <a:t>A:</a:t>
            </a:r>
          </a:p>
          <a:p>
            <a:pPr marL="249168" indent="-249168">
              <a:lnSpc>
                <a:spcPct val="120000"/>
              </a:lnSpc>
              <a:buSzPct val="75000"/>
              <a:buChar char="•"/>
              <a:defRPr sz="1800" i="1"/>
            </a:pPr>
            <a:r>
              <a:rPr lang="en-AU" sz="1200" b="0" i="0" dirty="0"/>
              <a:t>substantial increase in printing and paper costs, so it would not be feasible to print all the business emails</a:t>
            </a:r>
          </a:p>
          <a:p>
            <a:pPr marL="249168" indent="-249168">
              <a:lnSpc>
                <a:spcPct val="120000"/>
              </a:lnSpc>
              <a:buSzPct val="75000"/>
              <a:buChar char="•"/>
              <a:defRPr sz="1800" i="1"/>
            </a:pPr>
            <a:r>
              <a:rPr lang="en-AU" sz="1200" b="0" i="0" dirty="0"/>
              <a:t>less confidential as anyone can read them</a:t>
            </a:r>
          </a:p>
          <a:p>
            <a:pPr marL="249168" indent="-249168">
              <a:lnSpc>
                <a:spcPct val="120000"/>
              </a:lnSpc>
              <a:buSzPct val="75000"/>
              <a:buChar char="•"/>
              <a:defRPr sz="1800" i="1"/>
            </a:pPr>
            <a:r>
              <a:rPr lang="en-AU" sz="1200" b="0" i="0" dirty="0"/>
              <a:t>printed copies can get lost</a:t>
            </a:r>
          </a:p>
          <a:p>
            <a:pPr>
              <a:lnSpc>
                <a:spcPct val="120000"/>
              </a:lnSpc>
              <a:buSzPct val="75000"/>
              <a:defRPr sz="1800" i="1"/>
            </a:pPr>
            <a:endParaRPr lang="en-AU" sz="1200" b="0" i="0" dirty="0"/>
          </a:p>
          <a:p>
            <a:pPr>
              <a:lnSpc>
                <a:spcPct val="120000"/>
              </a:lnSpc>
              <a:defRPr sz="1800" i="1"/>
            </a:pPr>
            <a:r>
              <a:rPr lang="en-AU" sz="1200" b="0" i="0" dirty="0"/>
              <a:t>However there are some benefits to printing business emails:</a:t>
            </a:r>
          </a:p>
          <a:p>
            <a:pPr marL="249168" indent="-249168">
              <a:lnSpc>
                <a:spcPct val="120000"/>
              </a:lnSpc>
              <a:buSzPct val="75000"/>
              <a:buChar char="•"/>
              <a:defRPr sz="1800" i="1"/>
            </a:pPr>
            <a:r>
              <a:rPr lang="en-AU" sz="1200" b="0" i="0" dirty="0"/>
              <a:t>once printed the email can be deleted from the inbox releasing more storage space in the email system</a:t>
            </a:r>
          </a:p>
          <a:p>
            <a:pPr marL="249168" indent="-249168">
              <a:lnSpc>
                <a:spcPct val="120000"/>
              </a:lnSpc>
              <a:buSzPct val="75000"/>
              <a:buChar char="•"/>
              <a:defRPr sz="1800" i="1"/>
            </a:pPr>
            <a:r>
              <a:rPr lang="en-AU" sz="1200" b="0" i="0" dirty="0"/>
              <a:t>once printed the email content cannot be altered in any way, thereby providing a permanent record of the activity</a:t>
            </a:r>
          </a:p>
          <a:p>
            <a:pPr marL="249168" indent="-249168">
              <a:lnSpc>
                <a:spcPct val="120000"/>
              </a:lnSpc>
              <a:buSzPct val="75000"/>
              <a:buChar char="•"/>
              <a:defRPr sz="1800" i="1"/>
            </a:pPr>
            <a:r>
              <a:rPr lang="en-AU" sz="1200" b="0" i="0" dirty="0"/>
              <a:t>printed emails are not affected by technological changes such as email systems crashing, new versions and new computers</a:t>
            </a:r>
          </a:p>
          <a:p>
            <a:r>
              <a:rPr lang="en-AU" sz="1200" b="1" kern="1200" dirty="0" smtClean="0">
                <a:solidFill>
                  <a:schemeClr val="tx1"/>
                </a:solidFill>
                <a:effectLst/>
                <a:latin typeface="+mn-lt"/>
                <a:ea typeface="+mn-ea"/>
                <a:cs typeface="+mn-cs"/>
              </a:rPr>
              <a:t>Record management - Help cards and eLearning</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https://education.nsw.gov.au/inside-the-department/edconnect/corporate-operations/compliance-records-and-audit/records-management/corporate-records-management/help-cards</a:t>
            </a:r>
            <a:endParaRPr lang="en-AU" sz="1200" kern="1200" dirty="0" smtClean="0">
              <a:solidFill>
                <a:schemeClr val="tx1"/>
              </a:solidFill>
              <a:effectLst/>
              <a:latin typeface="+mn-lt"/>
              <a:ea typeface="+mn-ea"/>
              <a:cs typeface="+mn-cs"/>
            </a:endParaRPr>
          </a:p>
          <a:p>
            <a:endParaRPr lang="en-AU" sz="1000" b="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24406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What about saving the emails online?</a:t>
            </a:r>
          </a:p>
          <a:p>
            <a:pPr>
              <a:lnSpc>
                <a:spcPct val="120000"/>
              </a:lnSpc>
              <a:defRPr sz="1800" i="1"/>
            </a:pPr>
            <a:endParaRPr lang="en-AU" sz="1200" i="0" dirty="0"/>
          </a:p>
          <a:p>
            <a:pPr>
              <a:lnSpc>
                <a:spcPct val="120000"/>
              </a:lnSpc>
              <a:defRPr sz="1800" i="1"/>
            </a:pPr>
            <a:r>
              <a:rPr lang="en-AU" sz="1200" i="0" dirty="0"/>
              <a:t>All emails can be stored online. Let’s look at the advantages and disadvantages of online storage.</a:t>
            </a:r>
          </a:p>
          <a:p>
            <a:pPr>
              <a:lnSpc>
                <a:spcPct val="120000"/>
              </a:lnSpc>
              <a:defRPr sz="1800" i="1"/>
            </a:pPr>
            <a:r>
              <a:rPr lang="en-AU" sz="1200" b="1" i="0" dirty="0"/>
              <a:t>Click to transition points on slide</a:t>
            </a:r>
          </a:p>
          <a:p>
            <a:pPr>
              <a:lnSpc>
                <a:spcPct val="120000"/>
              </a:lnSpc>
              <a:defRPr sz="1800" i="1"/>
            </a:pPr>
            <a:endParaRPr lang="en-AU" sz="1200" b="1" i="0" dirty="0"/>
          </a:p>
          <a:p>
            <a:pPr>
              <a:lnSpc>
                <a:spcPct val="120000"/>
              </a:lnSpc>
              <a:defRPr sz="1800" i="1"/>
            </a:pPr>
            <a:r>
              <a:rPr lang="en-AU" sz="1200" i="0" dirty="0"/>
              <a:t>The advantages are:</a:t>
            </a:r>
          </a:p>
          <a:p>
            <a:pPr marL="249168" indent="-249168">
              <a:lnSpc>
                <a:spcPct val="120000"/>
              </a:lnSpc>
              <a:buSzPct val="75000"/>
              <a:buChar char="•"/>
              <a:defRPr sz="1800" i="1"/>
            </a:pPr>
            <a:r>
              <a:rPr lang="en-AU" sz="1200" i="0" dirty="0"/>
              <a:t>no printing costs</a:t>
            </a:r>
          </a:p>
          <a:p>
            <a:pPr marL="249168" indent="-249168">
              <a:lnSpc>
                <a:spcPct val="120000"/>
              </a:lnSpc>
              <a:buSzPct val="75000"/>
              <a:buChar char="•"/>
              <a:defRPr sz="1800" i="1"/>
            </a:pPr>
            <a:r>
              <a:rPr lang="en-AU" sz="1200" i="0" dirty="0"/>
              <a:t>confidential to email receiver</a:t>
            </a:r>
          </a:p>
          <a:p>
            <a:pPr marL="249168" indent="-249168">
              <a:lnSpc>
                <a:spcPct val="120000"/>
              </a:lnSpc>
              <a:buSzPct val="75000"/>
              <a:buChar char="•"/>
              <a:defRPr sz="1800" i="1"/>
            </a:pPr>
            <a:r>
              <a:rPr lang="en-AU" sz="1200" i="0" dirty="0"/>
              <a:t>easily accessible when required</a:t>
            </a:r>
          </a:p>
          <a:p>
            <a:pPr marL="249168" indent="-249168">
              <a:lnSpc>
                <a:spcPct val="120000"/>
              </a:lnSpc>
              <a:buSzPct val="75000"/>
              <a:buChar char="•"/>
              <a:defRPr sz="1800" i="1"/>
            </a:pPr>
            <a:r>
              <a:rPr lang="en-AU" sz="1200" i="0" dirty="0"/>
              <a:t>can include others in the email trail by forwarding or cc’ing a person into it rather than copying the email</a:t>
            </a:r>
          </a:p>
          <a:p>
            <a:pPr marL="249168" indent="-249168">
              <a:lnSpc>
                <a:spcPct val="120000"/>
              </a:lnSpc>
              <a:buSzPct val="75000"/>
              <a:buChar char="•"/>
              <a:defRPr sz="1800" i="1"/>
            </a:pPr>
            <a:endParaRPr lang="en-AU" sz="1200" i="0" dirty="0"/>
          </a:p>
          <a:p>
            <a:pPr defTabSz="1025149">
              <a:lnSpc>
                <a:spcPct val="120000"/>
              </a:lnSpc>
              <a:defRPr sz="1800" i="1"/>
            </a:pPr>
            <a:r>
              <a:rPr lang="en-AU" sz="1200" b="1" i="0" dirty="0"/>
              <a:t>Click to transition points on slide</a:t>
            </a:r>
          </a:p>
          <a:p>
            <a:pPr>
              <a:lnSpc>
                <a:spcPct val="120000"/>
              </a:lnSpc>
              <a:defRPr sz="1800" i="1"/>
            </a:pPr>
            <a:r>
              <a:rPr lang="en-AU" sz="1200" i="0" dirty="0"/>
              <a:t>The disadvantages are:</a:t>
            </a:r>
          </a:p>
          <a:p>
            <a:pPr marL="249168" indent="-249168">
              <a:lnSpc>
                <a:spcPct val="120000"/>
              </a:lnSpc>
              <a:buSzPct val="75000"/>
              <a:buChar char="•"/>
              <a:defRPr sz="1800" i="1"/>
            </a:pPr>
            <a:r>
              <a:rPr lang="en-AU" sz="1200" i="0" dirty="0"/>
              <a:t>inbox space issues</a:t>
            </a:r>
          </a:p>
          <a:p>
            <a:pPr marL="249168" indent="-249168">
              <a:lnSpc>
                <a:spcPct val="120000"/>
              </a:lnSpc>
              <a:buSzPct val="75000"/>
              <a:buChar char="•"/>
              <a:defRPr sz="1800" i="1"/>
            </a:pPr>
            <a:r>
              <a:rPr lang="en-AU" sz="1200" i="0" dirty="0"/>
              <a:t>content can be altered</a:t>
            </a:r>
          </a:p>
          <a:p>
            <a:pPr marL="249168" indent="-249168">
              <a:lnSpc>
                <a:spcPct val="120000"/>
              </a:lnSpc>
              <a:buSzPct val="75000"/>
              <a:buChar char="•"/>
              <a:defRPr sz="1800" i="1"/>
            </a:pPr>
            <a:r>
              <a:rPr lang="en-AU" sz="1200" i="0" dirty="0"/>
              <a:t>can get deleted or lost</a:t>
            </a:r>
          </a:p>
          <a:p>
            <a:pPr marL="249168" indent="-249168">
              <a:lnSpc>
                <a:spcPct val="120000"/>
              </a:lnSpc>
              <a:buSzPct val="75000"/>
              <a:buChar char="•"/>
              <a:defRPr sz="1800" i="1"/>
            </a:pPr>
            <a:r>
              <a:rPr lang="en-AU" sz="1200" i="0" dirty="0"/>
              <a:t>subject to technology changes.</a:t>
            </a:r>
          </a:p>
          <a:p>
            <a:pPr>
              <a:lnSpc>
                <a:spcPct val="120000"/>
              </a:lnSpc>
              <a:defRPr sz="1800" b="1"/>
            </a:pPr>
            <a:r>
              <a:rPr lang="en-AU" sz="1200" i="0" dirty="0"/>
              <a:t>Q:</a:t>
            </a:r>
          </a:p>
          <a:p>
            <a:pPr>
              <a:lnSpc>
                <a:spcPct val="120000"/>
              </a:lnSpc>
              <a:defRPr sz="1800" i="1"/>
            </a:pPr>
            <a:r>
              <a:rPr lang="en-AU" sz="1200" b="0" i="0" dirty="0"/>
              <a:t>Can you think of any other advantages or disadvantages?</a:t>
            </a:r>
          </a:p>
          <a:p>
            <a:r>
              <a:rPr lang="en-AU" sz="1200" b="1" kern="1200" dirty="0" smtClean="0">
                <a:solidFill>
                  <a:schemeClr val="tx1"/>
                </a:solidFill>
                <a:effectLst/>
                <a:latin typeface="+mn-lt"/>
                <a:ea typeface="+mn-ea"/>
                <a:cs typeface="+mn-cs"/>
              </a:rPr>
              <a:t>Record management - Help cards and eLearning</a:t>
            </a:r>
            <a:endParaRPr lang="en-AU" sz="1200" kern="1200" dirty="0" smtClean="0">
              <a:solidFill>
                <a:schemeClr val="tx1"/>
              </a:solidFill>
              <a:effectLst/>
              <a:latin typeface="+mn-lt"/>
              <a:ea typeface="+mn-ea"/>
              <a:cs typeface="+mn-cs"/>
            </a:endParaRPr>
          </a:p>
          <a:p>
            <a:r>
              <a:rPr lang="en-AU" sz="1200" u="sng" kern="1200" dirty="0" smtClean="0">
                <a:solidFill>
                  <a:schemeClr val="tx1"/>
                </a:solidFill>
                <a:effectLst/>
                <a:latin typeface="+mn-lt"/>
                <a:ea typeface="+mn-ea"/>
                <a:cs typeface="+mn-cs"/>
                <a:hlinkClick r:id="rId3"/>
              </a:rPr>
              <a:t>https://education.nsw.gov.au/inside-the-department/edconnect/corporate-operations/compliance-records-and-audit/records-management/corporate-records-management/help-cards</a:t>
            </a:r>
            <a:endParaRPr lang="en-AU" sz="1200" kern="1200" dirty="0" smtClean="0">
              <a:solidFill>
                <a:schemeClr val="tx1"/>
              </a:solidFill>
              <a:effectLst/>
              <a:latin typeface="+mn-lt"/>
              <a:ea typeface="+mn-ea"/>
              <a:cs typeface="+mn-cs"/>
            </a:endParaRPr>
          </a:p>
          <a:p>
            <a:endParaRPr lang="en-AU" sz="1000"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2095727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 Digital Content - Email storing school emails V10.1 | Slide </a:t>
            </a:r>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 Digital Content - Email storing school emails V10.1 | Slide </a:t>
            </a:r>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 Digital Content - Email storing school emails V10.1 | Slide </a:t>
            </a:r>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 Digital Content - Email storing school emails V10.1 | Slide </a:t>
            </a:r>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 Digital Content - Email storing school emails V10.1 | Slide </a:t>
            </a:r>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 Digital Content - Email storing school emails V10.1 | Slide </a:t>
            </a:r>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 Digital Content - Email storing school emails V10.1 | Slide </a:t>
            </a:r>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 Digital Content - Email storing school emails V10.1 | Slide </a:t>
            </a:r>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 Digital Content - Email storing school emails V10.1 | Slide </a:t>
            </a:r>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 Digital Content - Email storing school emails V10.1 | Slide </a:t>
            </a:r>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lvl1pPr>
              <a:defRPr>
                <a:solidFill>
                  <a:schemeClr val="tx2"/>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395536" y="1600201"/>
            <a:ext cx="8280920" cy="470911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a:t>Answer</a:t>
            </a:r>
          </a:p>
          <a:p>
            <a:pPr marL="1252538" lvl="2" indent="-363538">
              <a:lnSpc>
                <a:spcPct val="150000"/>
              </a:lnSpc>
              <a:spcBef>
                <a:spcPts val="0"/>
              </a:spcBef>
              <a:buFont typeface="+mj-lt"/>
              <a:buAutoNum type="alphaLcParenR"/>
            </a:pPr>
            <a:r>
              <a:rPr lang="en-AU" sz="1600"/>
              <a:t>Answer</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endParaRPr lang="en-AU"/>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a:t>Learning &amp; Business Systems | PLNTS | 1.2 (b) ii Digital Content - Email storing school emails V10.1 | Slide </a:t>
            </a:r>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a:t>Page </a:t>
            </a:r>
            <a:fld id="{4A2A1DA9-8CAF-4BCA-B496-545B076AED2D}" type="slidenum">
              <a:rPr lang="en-AU" smtClean="0"/>
              <a:pPr/>
              <a:t>‹#›</a:t>
            </a:fld>
            <a:endParaRPr lang="en-AU"/>
          </a:p>
        </p:txBody>
      </p:sp>
    </p:spTree>
    <p:extLst>
      <p:ext uri="{BB962C8B-B14F-4D97-AF65-F5344CB8AC3E}">
        <p14:creationId xmlns:p14="http://schemas.microsoft.com/office/powerpoint/2010/main" val="401442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291903" y="6188902"/>
            <a:ext cx="3086100" cy="365125"/>
          </a:xfrm>
          <a:prstGeom prst="rect">
            <a:avLst/>
          </a:prstGeom>
        </p:spPr>
        <p:txBody>
          <a:bodyPr vert="horz" lIns="0" tIns="0" rIns="0" bIns="0" rtlCol="0" anchor="b" anchorCtr="0"/>
          <a:lstStyle>
            <a:lvl1pPr algn="l">
              <a:defRPr sz="825"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sz="2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1902" y="1175569"/>
            <a:ext cx="8575485" cy="276999"/>
          </a:xfrm>
        </p:spPr>
        <p:txBody>
          <a:bodyPr wrap="square">
            <a:noAutofit/>
          </a:bodyPr>
          <a:lstStyle>
            <a:lvl1pPr>
              <a:defRPr sz="1350" b="0"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380471" y="5712680"/>
            <a:ext cx="2815459" cy="301141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457" y="6102408"/>
            <a:ext cx="1824132"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7964" y="-2861078"/>
            <a:ext cx="3300164" cy="3529851"/>
          </a:xfrm>
          <a:prstGeom prst="rect">
            <a:avLst/>
          </a:prstGeom>
        </p:spPr>
      </p:pic>
      <p:sp>
        <p:nvSpPr>
          <p:cNvPr id="12" name="Content Placeholder 4"/>
          <p:cNvSpPr>
            <a:spLocks noGrp="1"/>
          </p:cNvSpPr>
          <p:nvPr>
            <p:ph sz="quarter" idx="18" hasCustomPrompt="1"/>
          </p:nvPr>
        </p:nvSpPr>
        <p:spPr>
          <a:xfrm>
            <a:off x="291614" y="1881188"/>
            <a:ext cx="8554915" cy="4030662"/>
          </a:xfrm>
        </p:spPr>
        <p:txBody>
          <a:bodyPr/>
          <a:lstStyle>
            <a:lvl1pPr marL="0" marR="0" indent="0" algn="l" defTabSz="685798" rtl="0" eaLnBrk="1" fontAlgn="auto" latinLnBrk="0" hangingPunct="1">
              <a:lnSpc>
                <a:spcPct val="120000"/>
              </a:lnSpc>
              <a:spcBef>
                <a:spcPts val="0"/>
              </a:spcBef>
              <a:spcAft>
                <a:spcPts val="600"/>
              </a:spcAft>
              <a:buClrTx/>
              <a:buSzTx/>
              <a:buFont typeface="Arial" charset="0"/>
              <a:buNone/>
              <a:tabLst/>
              <a:defRPr baseline="0">
                <a:solidFill>
                  <a:schemeClr val="tx1"/>
                </a:solidFill>
              </a:defRPr>
            </a:lvl1pPr>
            <a:lvl2pPr marL="108000" marR="0" indent="-108000" algn="l" defTabSz="685798" rtl="0" eaLnBrk="1" fontAlgn="auto" latinLnBrk="0" hangingPunct="1">
              <a:lnSpc>
                <a:spcPct val="120000"/>
              </a:lnSpc>
              <a:spcBef>
                <a:spcPts val="0"/>
              </a:spcBef>
              <a:spcAft>
                <a:spcPts val="600"/>
              </a:spcAft>
              <a:buClrTx/>
              <a:buSzTx/>
              <a:buFont typeface="Arial" panose="020B0604020202020204" pitchFamily="34" charset="0"/>
              <a:buChar char="•"/>
              <a:tabLst/>
              <a:defRPr>
                <a:solidFill>
                  <a:schemeClr val="tx1"/>
                </a:solidFill>
              </a:defRPr>
            </a:lvl2pPr>
            <a:lvl3pPr marL="215999" marR="0" indent="-108000" algn="l" defTabSz="685798" rtl="0" eaLnBrk="1" fontAlgn="auto" latinLnBrk="0" hangingPunct="1">
              <a:lnSpc>
                <a:spcPct val="120000"/>
              </a:lnSpc>
              <a:spcBef>
                <a:spcPts val="0"/>
              </a:spcBef>
              <a:spcAft>
                <a:spcPts val="600"/>
              </a:spcAft>
              <a:buClrTx/>
              <a:buSzTx/>
              <a:buFont typeface="Monaco" pitchFamily="2" charset="77"/>
              <a:buChar char="⎼"/>
              <a:tabLst/>
              <a:defRPr>
                <a:solidFill>
                  <a:schemeClr val="tx1"/>
                </a:solidFill>
              </a:defRPr>
            </a:lvl3pPr>
            <a:lvl4pPr marL="323999" marR="0" indent="-108000" algn="l" defTabSz="685798" rtl="0" eaLnBrk="1" fontAlgn="auto" latinLnBrk="0" hangingPunct="1">
              <a:lnSpc>
                <a:spcPct val="120000"/>
              </a:lnSpc>
              <a:spcBef>
                <a:spcPts val="0"/>
              </a:spcBef>
              <a:spcAft>
                <a:spcPts val="600"/>
              </a:spcAft>
              <a:buClrTx/>
              <a:buSzTx/>
              <a:buFont typeface="System Font Regular"/>
              <a:buChar char="»"/>
              <a:tabLst/>
              <a:defRPr>
                <a:solidFill>
                  <a:schemeClr val="tx1"/>
                </a:solidFill>
              </a:defRPr>
            </a:lvl4pPr>
            <a:lvl5pPr>
              <a:defRPr>
                <a:solidFill>
                  <a:schemeClr val="bg1"/>
                </a:solidFill>
              </a:defRPr>
            </a:lvl5pPr>
          </a:lstStyle>
          <a:p>
            <a:pPr lvl="0"/>
            <a:r>
              <a:rPr lang="en-US"/>
              <a:t>Arial Size 14</a:t>
            </a:r>
          </a:p>
          <a:p>
            <a:pPr lvl="1"/>
            <a:r>
              <a:rPr lang="en-US"/>
              <a:t>Arial Size 14</a:t>
            </a:r>
          </a:p>
          <a:p>
            <a:pPr lvl="2"/>
            <a:r>
              <a:rPr lang="en-US"/>
              <a:t>Arial Size 12</a:t>
            </a:r>
          </a:p>
          <a:p>
            <a:pPr lvl="3"/>
            <a:r>
              <a:rPr lang="en-US"/>
              <a:t>Arial Size 12</a:t>
            </a:r>
          </a:p>
        </p:txBody>
      </p:sp>
    </p:spTree>
    <p:extLst>
      <p:ext uri="{BB962C8B-B14F-4D97-AF65-F5344CB8AC3E}">
        <p14:creationId xmlns:p14="http://schemas.microsoft.com/office/powerpoint/2010/main" val="1807635113"/>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03" r:id="rId20"/>
    <p:sldLayoutId id="2147483704" r:id="rId21"/>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hyperlink" Target="https://education.nsw.gov.au/technology/guides-and-forms/technology-for-school-users/email-guides" TargetMode="Externa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education.nsw.gov.au/inside-the-department/edconnect/corporate-operations/compliance-records-and-audit/records-management/corporate-records-management/help-car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my.education.nsw.gov.au/inside-the-department/edconnect/corporate-operations/compliance-records-and-audit/records-management/corporate-records-management/help-card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hyperlink" Target="https://my.education.nsw.gov.au/inside-the-department/edconnect/corporate-operations/compliance-records-and-audit/records-management/corporate-records-management/help-cards"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806" y="568174"/>
            <a:ext cx="6774301" cy="1107996"/>
          </a:xfrm>
        </p:spPr>
        <p:txBody>
          <a:bodyPr/>
          <a:lstStyle/>
          <a:p>
            <a:r>
              <a:rPr lang="en-AU"/>
              <a:t>Excellence in School Administration</a:t>
            </a:r>
            <a:br>
              <a:rPr lang="en-AU"/>
            </a:br>
            <a:r>
              <a:rPr lang="en-AU"/>
              <a:t>framework – Relationships</a:t>
            </a:r>
          </a:p>
        </p:txBody>
      </p:sp>
      <p:sp>
        <p:nvSpPr>
          <p:cNvPr id="2" name="Text Placeholder 1"/>
          <p:cNvSpPr>
            <a:spLocks noGrp="1"/>
          </p:cNvSpPr>
          <p:nvPr>
            <p:ph type="body" sz="quarter" idx="15"/>
          </p:nvPr>
        </p:nvSpPr>
        <p:spPr>
          <a:xfrm>
            <a:off x="263806" y="1806489"/>
            <a:ext cx="5278012" cy="1576185"/>
          </a:xfrm>
        </p:spPr>
        <p:txBody>
          <a:bodyPr/>
          <a:lstStyle/>
          <a:p>
            <a:r>
              <a:rPr lang="en-AU"/>
              <a:t>Aspect: Communicate effectively</a:t>
            </a:r>
          </a:p>
          <a:p>
            <a:r>
              <a:rPr lang="en-AU"/>
              <a:t>Focus: 1.2 Written communication</a:t>
            </a:r>
          </a:p>
          <a:p>
            <a:r>
              <a:rPr lang="en-AU" sz="1600"/>
              <a:t>Module: (b) Digital content - email</a:t>
            </a:r>
          </a:p>
          <a:p>
            <a:endParaRPr lang="en-AU" sz="1600"/>
          </a:p>
        </p:txBody>
      </p:sp>
      <p:sp>
        <p:nvSpPr>
          <p:cNvPr id="4" name="Text Placeholder 1"/>
          <p:cNvSpPr txBox="1">
            <a:spLocks/>
          </p:cNvSpPr>
          <p:nvPr/>
        </p:nvSpPr>
        <p:spPr>
          <a:xfrm>
            <a:off x="263806" y="3382674"/>
            <a:ext cx="8562749" cy="2042766"/>
          </a:xfrm>
          <a:prstGeom prst="rect">
            <a:avLst/>
          </a:prstGeom>
        </p:spPr>
        <p:txBody>
          <a:bodyPr vert="horz" wrap="square" lIns="0" tIns="45720" rIns="91440" bIns="45720" rtlCol="0" anchor="t">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b="0">
                <a:latin typeface="Arial"/>
                <a:cs typeface="Arial"/>
              </a:rPr>
              <a:t>Sessions in this module</a:t>
            </a:r>
            <a:endParaRPr lang="en-US" b="0">
              <a:latin typeface="Arial"/>
              <a:cs typeface="Arial"/>
            </a:endParaRPr>
          </a:p>
          <a:p>
            <a:pPr marL="400050" indent="-400050">
              <a:buFont typeface="+mj-lt"/>
              <a:buAutoNum type="romanLcPeriod"/>
            </a:pPr>
            <a:r>
              <a:rPr lang="en-AU" sz="1600" b="0">
                <a:latin typeface="Arial"/>
                <a:cs typeface="Arial"/>
              </a:rPr>
              <a:t>DoE email policy and procedures</a:t>
            </a:r>
          </a:p>
          <a:p>
            <a:pPr marL="400050" indent="-400050">
              <a:buFont typeface="+mj-lt"/>
              <a:buAutoNum type="romanLcPeriod"/>
            </a:pPr>
            <a:r>
              <a:rPr lang="en-AU" sz="1600">
                <a:latin typeface="Arial"/>
                <a:cs typeface="Arial"/>
              </a:rPr>
              <a:t>Storing school emails [this session]</a:t>
            </a:r>
          </a:p>
          <a:p>
            <a:pPr marL="400050" indent="-400050">
              <a:buFont typeface="+mj-lt"/>
              <a:buAutoNum type="romanLcPeriod"/>
            </a:pPr>
            <a:r>
              <a:rPr lang="en-AU" sz="1600" b="0">
                <a:latin typeface="Arial"/>
                <a:cs typeface="Arial"/>
              </a:rPr>
              <a:t>Structuring emails</a:t>
            </a:r>
          </a:p>
          <a:p>
            <a:endParaRPr lang="en-AU" sz="1600" b="0">
              <a:latin typeface="Arial"/>
              <a:cs typeface="Arial"/>
            </a:endParaRPr>
          </a:p>
          <a:p>
            <a:endParaRPr lang="en-AU" sz="1600">
              <a:latin typeface="Arial"/>
              <a:cs typeface="Arial"/>
            </a:endParaRPr>
          </a:p>
          <a:p>
            <a:endParaRPr lang="en-AU" sz="1600">
              <a:solidFill>
                <a:schemeClr val="tx1"/>
              </a:solidFill>
              <a:latin typeface="Montserrat Medium"/>
            </a:endParaRPr>
          </a:p>
        </p:txBody>
      </p:sp>
    </p:spTree>
    <p:extLst>
      <p:ext uri="{BB962C8B-B14F-4D97-AF65-F5344CB8AC3E}">
        <p14:creationId xmlns:p14="http://schemas.microsoft.com/office/powerpoint/2010/main" val="1719980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Storage of business emails</a:t>
            </a:r>
          </a:p>
        </p:txBody>
      </p:sp>
      <p:sp>
        <p:nvSpPr>
          <p:cNvPr id="3" name="Text Placeholder 2"/>
          <p:cNvSpPr>
            <a:spLocks noGrp="1"/>
          </p:cNvSpPr>
          <p:nvPr>
            <p:ph type="body" sz="quarter" idx="15"/>
          </p:nvPr>
        </p:nvSpPr>
        <p:spPr/>
        <p:txBody>
          <a:bodyPr/>
          <a:lstStyle/>
          <a:p>
            <a:r>
              <a:rPr lang="en-AU"/>
              <a:t>Stored business emails</a:t>
            </a:r>
          </a:p>
        </p:txBody>
      </p:sp>
      <p:pic>
        <p:nvPicPr>
          <p:cNvPr id="6" name="computer.png" descr="Computer screen"/>
          <p:cNvPicPr>
            <a:picLocks/>
          </p:cNvPicPr>
          <p:nvPr/>
        </p:nvPicPr>
        <p:blipFill>
          <a:blip r:embed="rId3"/>
          <a:stretch>
            <a:fillRect/>
          </a:stretch>
        </p:blipFill>
        <p:spPr>
          <a:xfrm>
            <a:off x="475150" y="1986789"/>
            <a:ext cx="4068929" cy="3695055"/>
          </a:xfrm>
          <a:prstGeom prst="rect">
            <a:avLst/>
          </a:prstGeom>
          <a:ln w="12700">
            <a:miter lim="400000"/>
          </a:ln>
        </p:spPr>
      </p:pic>
      <p:sp>
        <p:nvSpPr>
          <p:cNvPr id="2" name="Text Placeholder 1"/>
          <p:cNvSpPr>
            <a:spLocks noGrp="1"/>
          </p:cNvSpPr>
          <p:nvPr>
            <p:ph type="body" sz="quarter" idx="16"/>
          </p:nvPr>
        </p:nvSpPr>
        <p:spPr>
          <a:xfrm>
            <a:off x="653314" y="2163758"/>
            <a:ext cx="3712600" cy="2368583"/>
          </a:xfrm>
        </p:spPr>
        <p:txBody>
          <a:bodyPr>
            <a:normAutofit fontScale="92500" lnSpcReduction="10000"/>
          </a:bodyPr>
          <a:lstStyle/>
          <a:p>
            <a:pPr marL="0" indent="0" algn="ctr">
              <a:buNone/>
            </a:pPr>
            <a:r>
              <a:rPr lang="en-AU" sz="1900" b="1"/>
              <a:t>Online email folder</a:t>
            </a:r>
          </a:p>
          <a:p>
            <a:pPr algn="ctr"/>
            <a:r>
              <a:rPr lang="en-AU" sz="1900"/>
              <a:t>Create new folder in “inbox”</a:t>
            </a:r>
          </a:p>
          <a:p>
            <a:pPr algn="ctr"/>
            <a:r>
              <a:rPr lang="en-AU" sz="1900"/>
              <a:t>Finance – subfolder ‘year’</a:t>
            </a:r>
          </a:p>
          <a:p>
            <a:pPr algn="ctr"/>
            <a:r>
              <a:rPr lang="en-AU" sz="1900"/>
              <a:t>Department notifications -subfolder ‘year’</a:t>
            </a:r>
          </a:p>
          <a:p>
            <a:endParaRPr lang="en-AU"/>
          </a:p>
        </p:txBody>
      </p:sp>
      <p:pic>
        <p:nvPicPr>
          <p:cNvPr id="7" name="paper.png" descr="Post-it note"/>
          <p:cNvPicPr>
            <a:picLocks/>
          </p:cNvPicPr>
          <p:nvPr/>
        </p:nvPicPr>
        <p:blipFill>
          <a:blip r:embed="rId4"/>
          <a:stretch>
            <a:fillRect/>
          </a:stretch>
        </p:blipFill>
        <p:spPr>
          <a:xfrm rot="208030">
            <a:off x="4641149" y="2386701"/>
            <a:ext cx="4191796" cy="3328059"/>
          </a:xfrm>
          <a:prstGeom prst="rect">
            <a:avLst/>
          </a:prstGeom>
          <a:ln w="12700">
            <a:miter lim="400000"/>
          </a:ln>
        </p:spPr>
      </p:pic>
      <p:sp>
        <p:nvSpPr>
          <p:cNvPr id="8" name="Text Placeholder 1"/>
          <p:cNvSpPr txBox="1">
            <a:spLocks/>
          </p:cNvSpPr>
          <p:nvPr/>
        </p:nvSpPr>
        <p:spPr>
          <a:xfrm>
            <a:off x="5236609" y="2581075"/>
            <a:ext cx="3363844" cy="3467222"/>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None/>
            </a:pPr>
            <a:r>
              <a:rPr lang="en-AU" b="1"/>
              <a:t>Hardcopy folder</a:t>
            </a:r>
          </a:p>
          <a:p>
            <a:pPr algn="ctr"/>
            <a:r>
              <a:rPr lang="en-AU"/>
              <a:t>Student record card</a:t>
            </a:r>
          </a:p>
          <a:p>
            <a:pPr algn="ctr"/>
            <a:r>
              <a:rPr lang="en-AU"/>
              <a:t>Finance management reports</a:t>
            </a:r>
          </a:p>
          <a:p>
            <a:pPr algn="ctr"/>
            <a:r>
              <a:rPr lang="en-AU"/>
              <a:t>Principal secure filing</a:t>
            </a:r>
          </a:p>
          <a:p>
            <a:endParaRPr lang="en-AU"/>
          </a:p>
        </p:txBody>
      </p:sp>
      <p:sp>
        <p:nvSpPr>
          <p:cNvPr id="5" name="Footer Placeholder 4"/>
          <p:cNvSpPr>
            <a:spLocks noGrp="1"/>
          </p:cNvSpPr>
          <p:nvPr>
            <p:ph type="ftr" sz="quarter" idx="3"/>
          </p:nvPr>
        </p:nvSpPr>
        <p:spPr>
          <a:xfrm>
            <a:off x="292149" y="6258126"/>
            <a:ext cx="8623001" cy="365125"/>
          </a:xfrm>
        </p:spPr>
        <p:txBody>
          <a:bodyPr/>
          <a:lstStyle/>
          <a:p>
            <a:r>
              <a:rPr lang="en-AU"/>
              <a:t>Learning &amp; Business Systems | PLNTS | 1.2 (b) ii Digital Content - Email storing school emails V10.1 | Slide 10</a:t>
            </a:r>
            <a:endParaRPr lang="en-US"/>
          </a:p>
        </p:txBody>
      </p:sp>
    </p:spTree>
    <p:extLst>
      <p:ext uri="{BB962C8B-B14F-4D97-AF65-F5344CB8AC3E}">
        <p14:creationId xmlns:p14="http://schemas.microsoft.com/office/powerpoint/2010/main" val="1370406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750"/>
                                        <p:tgtEl>
                                          <p:spTgt spid="2">
                                            <p:txEl>
                                              <p:pRg st="1" end="1"/>
                                            </p:txEl>
                                          </p:spTgt>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750"/>
                                        <p:tgtEl>
                                          <p:spTgt spid="2">
                                            <p:txEl>
                                              <p:pRg st="2" end="2"/>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750"/>
                                        <p:tgtEl>
                                          <p:spTgt spid="2">
                                            <p:txEl>
                                              <p:pRg st="3" end="3"/>
                                            </p:txEl>
                                          </p:spTgt>
                                        </p:tgtEl>
                                      </p:cBhvr>
                                    </p:animEffect>
                                  </p:childTnLst>
                                </p:cTn>
                              </p:par>
                            </p:childTnLst>
                          </p:cTn>
                        </p:par>
                        <p:par>
                          <p:cTn id="20" fill="hold">
                            <p:stCondLst>
                              <p:cond delay="2750"/>
                            </p:stCondLst>
                            <p:childTnLst>
                              <p:par>
                                <p:cTn id="21" presetID="22" presetClass="entr" presetSubtype="2"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right)">
                                      <p:cBhvr>
                                        <p:cTn id="23" dur="750"/>
                                        <p:tgtEl>
                                          <p:spTgt spid="8">
                                            <p:txEl>
                                              <p:pRg st="0" end="0"/>
                                            </p:txEl>
                                          </p:spTgt>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right)">
                                      <p:cBhvr>
                                        <p:cTn id="27" dur="750"/>
                                        <p:tgtEl>
                                          <p:spTgt spid="8">
                                            <p:txEl>
                                              <p:pRg st="1" end="1"/>
                                            </p:txEl>
                                          </p:spTgt>
                                        </p:tgtEl>
                                      </p:cBhvr>
                                    </p:animEffect>
                                  </p:childTnLst>
                                </p:cTn>
                              </p:par>
                            </p:childTnLst>
                          </p:cTn>
                        </p:par>
                        <p:par>
                          <p:cTn id="28" fill="hold">
                            <p:stCondLst>
                              <p:cond delay="4250"/>
                            </p:stCondLst>
                            <p:childTnLst>
                              <p:par>
                                <p:cTn id="29" presetID="22" presetClass="entr" presetSubtype="2" fill="hold" nodeType="after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right)">
                                      <p:cBhvr>
                                        <p:cTn id="31" dur="750"/>
                                        <p:tgtEl>
                                          <p:spTgt spid="8">
                                            <p:txEl>
                                              <p:pRg st="2" end="2"/>
                                            </p:txEl>
                                          </p:spTgt>
                                        </p:tgtEl>
                                      </p:cBhvr>
                                    </p:animEffect>
                                  </p:childTnLst>
                                </p:cTn>
                              </p:par>
                            </p:childTnLst>
                          </p:cTn>
                        </p:par>
                        <p:par>
                          <p:cTn id="32" fill="hold">
                            <p:stCondLst>
                              <p:cond delay="5000"/>
                            </p:stCondLst>
                            <p:childTnLst>
                              <p:par>
                                <p:cTn id="33" presetID="22" presetClass="entr" presetSubtype="2" fill="hold" nodeType="after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right)">
                                      <p:cBhvr>
                                        <p:cTn id="35" dur="75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a:t>Inbox and subfolder</a:t>
            </a:r>
          </a:p>
        </p:txBody>
      </p:sp>
      <p:pic>
        <p:nvPicPr>
          <p:cNvPr id="13" name="inbox-screenshot.png" descr="Screen capture of email inbox"/>
          <p:cNvPicPr>
            <a:picLocks noChangeAspect="1"/>
          </p:cNvPicPr>
          <p:nvPr/>
        </p:nvPicPr>
        <p:blipFill>
          <a:blip r:embed="rId3"/>
          <a:stretch>
            <a:fillRect/>
          </a:stretch>
        </p:blipFill>
        <p:spPr>
          <a:xfrm>
            <a:off x="292100" y="1772106"/>
            <a:ext cx="4249281" cy="2759493"/>
          </a:xfrm>
          <a:prstGeom prst="rect">
            <a:avLst/>
          </a:prstGeom>
          <a:ln w="12700">
            <a:miter lim="400000"/>
          </a:ln>
          <a:effectLst>
            <a:outerShdw blurRad="63500" dist="25400" dir="5400000" rotWithShape="0">
              <a:srgbClr val="000000">
                <a:alpha val="50000"/>
              </a:srgbClr>
            </a:outerShdw>
          </a:effectLst>
        </p:spPr>
      </p:pic>
      <p:pic>
        <p:nvPicPr>
          <p:cNvPr id="2" name="Picture 1" descr="decorative"/>
          <p:cNvPicPr>
            <a:picLocks noChangeAspect="1"/>
          </p:cNvPicPr>
          <p:nvPr/>
        </p:nvPicPr>
        <p:blipFill>
          <a:blip r:embed="rId4"/>
          <a:stretch>
            <a:fillRect/>
          </a:stretch>
        </p:blipFill>
        <p:spPr>
          <a:xfrm>
            <a:off x="4745132" y="1238127"/>
            <a:ext cx="3600000" cy="4857380"/>
          </a:xfrm>
          <a:prstGeom prst="rect">
            <a:avLst/>
          </a:prstGeom>
        </p:spPr>
      </p:pic>
      <p:sp>
        <p:nvSpPr>
          <p:cNvPr id="15" name="Text Placeholder 1"/>
          <p:cNvSpPr txBox="1">
            <a:spLocks/>
          </p:cNvSpPr>
          <p:nvPr/>
        </p:nvSpPr>
        <p:spPr>
          <a:xfrm>
            <a:off x="302833" y="4625322"/>
            <a:ext cx="4227814" cy="575234"/>
          </a:xfrm>
          <a:prstGeom prst="rect">
            <a:avLst/>
          </a:prstGeom>
        </p:spPr>
        <p:txBody>
          <a:bodyPr vert="horz" lIns="91440" tIns="45720" rIns="91440" bIns="45720" rtlCol="0">
            <a:no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AU" sz="1600" u="sng" dirty="0">
                <a:hlinkClick r:id="rId5"/>
              </a:rPr>
              <a:t>Email guides and forms for school users</a:t>
            </a:r>
            <a:endParaRPr lang="en-AU" sz="1600" dirty="0"/>
          </a:p>
        </p:txBody>
      </p:sp>
      <p:sp>
        <p:nvSpPr>
          <p:cNvPr id="6" name="Footer Placeholder 5"/>
          <p:cNvSpPr>
            <a:spLocks noGrp="1"/>
          </p:cNvSpPr>
          <p:nvPr>
            <p:ph type="ftr" sz="quarter" idx="3"/>
          </p:nvPr>
        </p:nvSpPr>
        <p:spPr>
          <a:xfrm>
            <a:off x="292150" y="6258126"/>
            <a:ext cx="8569362" cy="365125"/>
          </a:xfrm>
        </p:spPr>
        <p:txBody>
          <a:bodyPr/>
          <a:lstStyle/>
          <a:p>
            <a:r>
              <a:rPr lang="en-AU"/>
              <a:t>Learning &amp; Business Systems | PLNTS | 1.2 (b) ii Digital Content - Email storing school emails V10.1 | Slide 11 </a:t>
            </a:r>
            <a:endParaRPr lang="en-US"/>
          </a:p>
        </p:txBody>
      </p:sp>
    </p:spTree>
    <p:extLst>
      <p:ext uri="{BB962C8B-B14F-4D97-AF65-F5344CB8AC3E}">
        <p14:creationId xmlns:p14="http://schemas.microsoft.com/office/powerpoint/2010/main" val="135829147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Storage of emails</a:t>
            </a:r>
          </a:p>
        </p:txBody>
      </p:sp>
      <p:sp>
        <p:nvSpPr>
          <p:cNvPr id="3" name="Text Placeholder 2"/>
          <p:cNvSpPr>
            <a:spLocks noGrp="1"/>
          </p:cNvSpPr>
          <p:nvPr>
            <p:ph type="body" sz="quarter" idx="15"/>
          </p:nvPr>
        </p:nvSpPr>
        <p:spPr/>
        <p:txBody>
          <a:bodyPr/>
          <a:lstStyle/>
          <a:p>
            <a:r>
              <a:rPr lang="en-AU"/>
              <a:t>Activity – storage of emails</a:t>
            </a:r>
          </a:p>
        </p:txBody>
      </p:sp>
      <p:pic>
        <p:nvPicPr>
          <p:cNvPr id="6" name="keep.png" descr="Box with arrow pointing to the inside"/>
          <p:cNvPicPr>
            <a:picLocks/>
          </p:cNvPicPr>
          <p:nvPr/>
        </p:nvPicPr>
        <p:blipFill>
          <a:blip r:embed="rId3"/>
          <a:stretch>
            <a:fillRect/>
          </a:stretch>
        </p:blipFill>
        <p:spPr>
          <a:xfrm>
            <a:off x="627004" y="1955784"/>
            <a:ext cx="7623536" cy="3363091"/>
          </a:xfrm>
          <a:prstGeom prst="rect">
            <a:avLst/>
          </a:prstGeom>
          <a:ln w="12700">
            <a:miter lim="400000"/>
          </a:ln>
        </p:spPr>
      </p:pic>
      <p:sp>
        <p:nvSpPr>
          <p:cNvPr id="2" name="Text Placeholder 1"/>
          <p:cNvSpPr>
            <a:spLocks noGrp="1"/>
          </p:cNvSpPr>
          <p:nvPr>
            <p:ph type="body" sz="quarter" idx="16"/>
          </p:nvPr>
        </p:nvSpPr>
        <p:spPr>
          <a:xfrm>
            <a:off x="3502973" y="2961500"/>
            <a:ext cx="4796431" cy="1954848"/>
          </a:xfrm>
        </p:spPr>
        <p:txBody>
          <a:bodyPr/>
          <a:lstStyle/>
          <a:p>
            <a:pPr>
              <a:spcAft>
                <a:spcPts val="1200"/>
              </a:spcAft>
            </a:pPr>
            <a:r>
              <a:rPr lang="en-AU" dirty="0">
                <a:solidFill>
                  <a:srgbClr val="425968"/>
                </a:solidFill>
              </a:rPr>
              <a:t>Which emails should be kept?</a:t>
            </a:r>
          </a:p>
          <a:p>
            <a:pPr>
              <a:spcBef>
                <a:spcPts val="300"/>
              </a:spcBef>
              <a:spcAft>
                <a:spcPts val="1200"/>
              </a:spcAft>
            </a:pPr>
            <a:r>
              <a:rPr lang="en-AU" dirty="0">
                <a:solidFill>
                  <a:srgbClr val="425968"/>
                </a:solidFill>
              </a:rPr>
              <a:t>Should they be printed or stored online?</a:t>
            </a:r>
          </a:p>
          <a:p>
            <a:pPr>
              <a:spcAft>
                <a:spcPts val="1200"/>
              </a:spcAft>
            </a:pPr>
            <a:r>
              <a:rPr lang="en-AU" dirty="0">
                <a:solidFill>
                  <a:srgbClr val="425968"/>
                </a:solidFill>
              </a:rPr>
              <a:t>Where should they be stored</a:t>
            </a:r>
          </a:p>
          <a:p>
            <a:endParaRPr lang="en-AU" b="1" dirty="0">
              <a:solidFill>
                <a:srgbClr val="425968"/>
              </a:solidFill>
            </a:endParaRPr>
          </a:p>
        </p:txBody>
      </p:sp>
      <p:sp>
        <p:nvSpPr>
          <p:cNvPr id="5" name="Footer Placeholder 4"/>
          <p:cNvSpPr>
            <a:spLocks noGrp="1"/>
          </p:cNvSpPr>
          <p:nvPr>
            <p:ph type="ftr" sz="quarter" idx="3"/>
          </p:nvPr>
        </p:nvSpPr>
        <p:spPr>
          <a:xfrm>
            <a:off x="292149" y="6258126"/>
            <a:ext cx="8623001" cy="365125"/>
          </a:xfrm>
        </p:spPr>
        <p:txBody>
          <a:bodyPr/>
          <a:lstStyle/>
          <a:p>
            <a:r>
              <a:rPr lang="en-AU"/>
              <a:t>Learning &amp; Business Systems | PLNTS | 1.2 (b) ii Digital Content - Email storing school emails V10.1 | Slide 12</a:t>
            </a:r>
            <a:endParaRPr lang="en-US"/>
          </a:p>
        </p:txBody>
      </p:sp>
    </p:spTree>
    <p:extLst>
      <p:ext uri="{BB962C8B-B14F-4D97-AF65-F5344CB8AC3E}">
        <p14:creationId xmlns:p14="http://schemas.microsoft.com/office/powerpoint/2010/main" val="1275690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099" y="647749"/>
            <a:ext cx="8623051" cy="498470"/>
          </a:xfrm>
        </p:spPr>
        <p:txBody>
          <a:bodyPr/>
          <a:lstStyle/>
          <a:p>
            <a:r>
              <a:rPr lang="en-AU"/>
              <a:t>Storing emails</a:t>
            </a:r>
          </a:p>
        </p:txBody>
      </p:sp>
      <p:graphicFrame>
        <p:nvGraphicFramePr>
          <p:cNvPr id="6" name="Table 253" descr="Storing emails"/>
          <p:cNvGraphicFramePr/>
          <p:nvPr>
            <p:extLst>
              <p:ext uri="{D42A27DB-BD31-4B8C-83A1-F6EECF244321}">
                <p14:modId xmlns:p14="http://schemas.microsoft.com/office/powerpoint/2010/main" val="128199473"/>
              </p:ext>
            </p:extLst>
          </p:nvPr>
        </p:nvGraphicFramePr>
        <p:xfrm>
          <a:off x="292099" y="1088346"/>
          <a:ext cx="8604958" cy="4966061"/>
        </p:xfrm>
        <a:graphic>
          <a:graphicData uri="http://schemas.openxmlformats.org/drawingml/2006/table">
            <a:tbl>
              <a:tblPr firstRow="1" firstCol="1" bandRow="1">
                <a:tableStyleId>{5DA37D80-6434-44D0-A028-1B22A696006F}</a:tableStyleId>
              </a:tblPr>
              <a:tblGrid>
                <a:gridCol w="2081846">
                  <a:extLst>
                    <a:ext uri="{9D8B030D-6E8A-4147-A177-3AD203B41FA5}">
                      <a16:colId xmlns:a16="http://schemas.microsoft.com/office/drawing/2014/main" val="20000"/>
                    </a:ext>
                  </a:extLst>
                </a:gridCol>
                <a:gridCol w="815389">
                  <a:extLst>
                    <a:ext uri="{9D8B030D-6E8A-4147-A177-3AD203B41FA5}">
                      <a16:colId xmlns:a16="http://schemas.microsoft.com/office/drawing/2014/main" val="20001"/>
                    </a:ext>
                  </a:extLst>
                </a:gridCol>
                <a:gridCol w="815389">
                  <a:extLst>
                    <a:ext uri="{9D8B030D-6E8A-4147-A177-3AD203B41FA5}">
                      <a16:colId xmlns:a16="http://schemas.microsoft.com/office/drawing/2014/main" val="20002"/>
                    </a:ext>
                  </a:extLst>
                </a:gridCol>
                <a:gridCol w="815389">
                  <a:extLst>
                    <a:ext uri="{9D8B030D-6E8A-4147-A177-3AD203B41FA5}">
                      <a16:colId xmlns:a16="http://schemas.microsoft.com/office/drawing/2014/main" val="20003"/>
                    </a:ext>
                  </a:extLst>
                </a:gridCol>
                <a:gridCol w="815389">
                  <a:extLst>
                    <a:ext uri="{9D8B030D-6E8A-4147-A177-3AD203B41FA5}">
                      <a16:colId xmlns:a16="http://schemas.microsoft.com/office/drawing/2014/main" val="20004"/>
                    </a:ext>
                  </a:extLst>
                </a:gridCol>
                <a:gridCol w="815389">
                  <a:extLst>
                    <a:ext uri="{9D8B030D-6E8A-4147-A177-3AD203B41FA5}">
                      <a16:colId xmlns:a16="http://schemas.microsoft.com/office/drawing/2014/main" val="20005"/>
                    </a:ext>
                  </a:extLst>
                </a:gridCol>
                <a:gridCol w="815389">
                  <a:extLst>
                    <a:ext uri="{9D8B030D-6E8A-4147-A177-3AD203B41FA5}">
                      <a16:colId xmlns:a16="http://schemas.microsoft.com/office/drawing/2014/main" val="20006"/>
                    </a:ext>
                  </a:extLst>
                </a:gridCol>
                <a:gridCol w="815389">
                  <a:extLst>
                    <a:ext uri="{9D8B030D-6E8A-4147-A177-3AD203B41FA5}">
                      <a16:colId xmlns:a16="http://schemas.microsoft.com/office/drawing/2014/main" val="20007"/>
                    </a:ext>
                  </a:extLst>
                </a:gridCol>
                <a:gridCol w="815389">
                  <a:extLst>
                    <a:ext uri="{9D8B030D-6E8A-4147-A177-3AD203B41FA5}">
                      <a16:colId xmlns:a16="http://schemas.microsoft.com/office/drawing/2014/main" val="20008"/>
                    </a:ext>
                  </a:extLst>
                </a:gridCol>
              </a:tblGrid>
              <a:tr h="47880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b="0">
                          <a:solidFill>
                            <a:srgbClr val="000000"/>
                          </a:solidFill>
                        </a:defRPr>
                      </a:pPr>
                      <a:r>
                        <a:rPr lang="en-AU" sz="1100" b="1" dirty="0" smtClean="0">
                          <a:latin typeface="Arial Narrow" panose="020B0606020202030204" pitchFamily="34" charset="0"/>
                          <a:sym typeface="Calibri"/>
                        </a:rPr>
                        <a:t>Storing emails </a:t>
                      </a:r>
                      <a:endParaRPr lang="en-AU" sz="1100" b="1" dirty="0">
                        <a:latin typeface="Arial Narrow" panose="020B0606020202030204" pitchFamily="34" charset="0"/>
                        <a:sym typeface="Calibri"/>
                      </a:endParaRPr>
                    </a:p>
                  </a:txBody>
                  <a:tcPr marL="72000" marR="0" marT="0" marB="0" anchor="ctr" horzOverflow="overflow"/>
                </a:tc>
                <a:tc>
                  <a:txBody>
                    <a:bodyPr/>
                    <a:lstStyle/>
                    <a:p>
                      <a:pPr algn="l" defTabSz="914400">
                        <a:lnSpc>
                          <a:spcPct val="115000"/>
                        </a:lnSpc>
                        <a:defRPr sz="900">
                          <a:latin typeface="Calibri"/>
                          <a:ea typeface="Calibri"/>
                          <a:cs typeface="Calibri"/>
                          <a:sym typeface="Calibri"/>
                        </a:defRPr>
                      </a:pPr>
                      <a:endParaRPr sz="1100" b="1" dirty="0">
                        <a:latin typeface="Arial Narrow" panose="020B0606020202030204" pitchFamily="34" charset="0"/>
                      </a:endParaRPr>
                    </a:p>
                  </a:txBody>
                  <a:tcPr marL="72000" marR="0" marT="108000" marB="0" anchor="ctr"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900">
                          <a:latin typeface="Calibri"/>
                          <a:ea typeface="Calibri"/>
                          <a:cs typeface="Calibri"/>
                          <a:sym typeface="Calibri"/>
                        </a:defRPr>
                      </a:pPr>
                      <a:r>
                        <a:rPr lang="en-AU" sz="1100" b="1" dirty="0" smtClean="0">
                          <a:latin typeface="Arial Narrow" panose="020B0606020202030204" pitchFamily="34" charset="0"/>
                          <a:sym typeface="Calibri"/>
                        </a:rPr>
                        <a:t>Type </a:t>
                      </a:r>
                      <a:r>
                        <a:rPr lang="en-AU" sz="1100" b="1" dirty="0">
                          <a:latin typeface="Arial Narrow" panose="020B0606020202030204" pitchFamily="34" charset="0"/>
                          <a:sym typeface="Calibri"/>
                        </a:rPr>
                        <a:t>of email</a:t>
                      </a:r>
                    </a:p>
                    <a:p>
                      <a:pPr algn="l" defTabSz="914400">
                        <a:lnSpc>
                          <a:spcPct val="115000"/>
                        </a:lnSpc>
                        <a:defRPr sz="900">
                          <a:latin typeface="Calibri"/>
                          <a:ea typeface="Calibri"/>
                          <a:cs typeface="Calibri"/>
                          <a:sym typeface="Calibri"/>
                        </a:defRPr>
                      </a:pPr>
                      <a:endParaRPr sz="1100" b="1" dirty="0">
                        <a:latin typeface="Arial Narrow" panose="020B0606020202030204" pitchFamily="34" charset="0"/>
                      </a:endParaRPr>
                    </a:p>
                  </a:txBody>
                  <a:tcPr marL="72000" marR="0" marT="108000" marB="0" anchor="ctr" horzOverflow="overflow"/>
                </a:tc>
                <a:tc>
                  <a:txBody>
                    <a:bodyPr/>
                    <a:lstStyle/>
                    <a:p>
                      <a:pPr algn="l" defTabSz="914400">
                        <a:lnSpc>
                          <a:spcPct val="115000"/>
                        </a:lnSpc>
                        <a:defRPr sz="900">
                          <a:latin typeface="Calibri"/>
                          <a:ea typeface="Calibri"/>
                          <a:cs typeface="Calibri"/>
                          <a:sym typeface="Calibri"/>
                        </a:defRPr>
                      </a:pPr>
                      <a:endParaRPr sz="1100" b="1" dirty="0">
                        <a:latin typeface="Arial Narrow" panose="020B0606020202030204" pitchFamily="34" charset="0"/>
                      </a:endParaRPr>
                    </a:p>
                  </a:txBody>
                  <a:tcPr marL="72000" marR="0" marT="108000" marB="0" anchor="ctr" horzOverflow="overflow"/>
                </a:tc>
                <a:tc>
                  <a:txBody>
                    <a:bodyPr/>
                    <a:lstStyle/>
                    <a:p>
                      <a:pPr algn="l" defTabSz="914400">
                        <a:lnSpc>
                          <a:spcPct val="115000"/>
                        </a:lnSpc>
                        <a:defRPr sz="900">
                          <a:latin typeface="Calibri"/>
                          <a:ea typeface="Calibri"/>
                          <a:cs typeface="Calibri"/>
                          <a:sym typeface="Calibri"/>
                        </a:defRPr>
                      </a:pPr>
                      <a:endParaRPr sz="1100" b="1" dirty="0">
                        <a:latin typeface="Arial Narrow" panose="020B0606020202030204" pitchFamily="34" charset="0"/>
                      </a:endParaRPr>
                    </a:p>
                  </a:txBody>
                  <a:tcPr marL="72000" marR="0" marT="108000" marB="0" anchor="ctr"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900">
                          <a:latin typeface="Calibri"/>
                          <a:ea typeface="Calibri"/>
                          <a:cs typeface="Calibri"/>
                          <a:sym typeface="Calibri"/>
                        </a:defRPr>
                      </a:pPr>
                      <a:r>
                        <a:rPr lang="en-AU" sz="1100" b="1" dirty="0" smtClean="0">
                          <a:latin typeface="Arial Narrow" panose="020B0606020202030204" pitchFamily="34" charset="0"/>
                          <a:sym typeface="Calibri"/>
                        </a:rPr>
                        <a:t>Print </a:t>
                      </a:r>
                      <a:r>
                        <a:rPr lang="en-AU" sz="1100" b="1" dirty="0">
                          <a:latin typeface="Arial Narrow" panose="020B0606020202030204" pitchFamily="34" charset="0"/>
                          <a:sym typeface="Calibri"/>
                        </a:rPr>
                        <a:t>email</a:t>
                      </a:r>
                    </a:p>
                    <a:p>
                      <a:pPr algn="l" defTabSz="914400">
                        <a:lnSpc>
                          <a:spcPct val="115000"/>
                        </a:lnSpc>
                        <a:defRPr sz="900">
                          <a:latin typeface="Calibri"/>
                          <a:ea typeface="Calibri"/>
                          <a:cs typeface="Calibri"/>
                          <a:sym typeface="Calibri"/>
                        </a:defRPr>
                      </a:pPr>
                      <a:endParaRPr sz="1100" b="1" dirty="0">
                        <a:latin typeface="Arial Narrow" panose="020B0606020202030204" pitchFamily="34" charset="0"/>
                      </a:endParaRPr>
                    </a:p>
                  </a:txBody>
                  <a:tcPr marL="72000" marR="0" marT="108000" marB="0" anchor="ctr" horzOverflow="overflow"/>
                </a:tc>
                <a:tc>
                  <a:txBody>
                    <a:bodyPr/>
                    <a:lstStyle/>
                    <a:p>
                      <a:pPr algn="l" defTabSz="914400">
                        <a:lnSpc>
                          <a:spcPct val="115000"/>
                        </a:lnSpc>
                        <a:defRPr sz="900">
                          <a:latin typeface="Calibri"/>
                          <a:ea typeface="Calibri"/>
                          <a:cs typeface="Calibri"/>
                          <a:sym typeface="Calibri"/>
                        </a:defRPr>
                      </a:pPr>
                      <a:endParaRPr sz="1100" b="1" dirty="0">
                        <a:latin typeface="Arial Narrow" panose="020B0606020202030204" pitchFamily="34" charset="0"/>
                      </a:endParaRPr>
                    </a:p>
                  </a:txBody>
                  <a:tcPr marL="72000" marR="0" marT="108000" marB="0" anchor="ctr"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900">
                          <a:latin typeface="Calibri"/>
                          <a:ea typeface="Calibri"/>
                          <a:cs typeface="Calibri"/>
                          <a:sym typeface="Calibri"/>
                        </a:defRPr>
                      </a:pPr>
                      <a:r>
                        <a:rPr lang="en-AU" sz="1100" b="1" kern="1200" dirty="0" smtClean="0">
                          <a:latin typeface="Arial Narrow" panose="020B0606020202030204" pitchFamily="34" charset="0"/>
                          <a:sym typeface="Calibri"/>
                        </a:rPr>
                        <a:t>Storage</a:t>
                      </a:r>
                      <a:endParaRPr lang="en-AU" sz="1100" b="1" kern="1200" dirty="0">
                        <a:latin typeface="Arial Narrow" panose="020B0606020202030204" pitchFamily="34" charset="0"/>
                        <a:sym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sz="900">
                          <a:latin typeface="Calibri"/>
                          <a:ea typeface="Calibri"/>
                          <a:cs typeface="Calibri"/>
                          <a:sym typeface="Calibri"/>
                        </a:defRPr>
                      </a:pPr>
                      <a:endParaRPr sz="1100" b="1" kern="1200" dirty="0">
                        <a:solidFill>
                          <a:schemeClr val="tx1"/>
                        </a:solidFill>
                        <a:latin typeface="Arial Narrow" panose="020B0606020202030204" pitchFamily="34" charset="0"/>
                        <a:ea typeface="Calibri"/>
                        <a:cs typeface="Calibri"/>
                      </a:endParaRPr>
                    </a:p>
                  </a:txBody>
                  <a:tcPr marL="72000" marR="0" marT="108000" marB="0" anchor="ctr"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900">
                          <a:latin typeface="Calibri"/>
                          <a:ea typeface="Calibri"/>
                          <a:cs typeface="Calibri"/>
                          <a:sym typeface="Calibri"/>
                        </a:defRPr>
                      </a:pPr>
                      <a:r>
                        <a:rPr lang="en-AU" sz="1100" b="1" kern="1200" dirty="0">
                          <a:latin typeface="Arial Narrow" panose="020B0606020202030204" pitchFamily="34" charset="0"/>
                          <a:sym typeface="Calibri"/>
                        </a:rPr>
                        <a:t> </a:t>
                      </a:r>
                      <a:r>
                        <a:rPr lang="en-AU" sz="1100" b="1" kern="1200" dirty="0" smtClean="0">
                          <a:latin typeface="Arial Narrow" panose="020B0606020202030204" pitchFamily="34" charset="0"/>
                          <a:sym typeface="Calibri"/>
                        </a:rPr>
                        <a:t>Location</a:t>
                      </a:r>
                      <a:endParaRPr lang="en-AU" sz="1100" b="1" kern="1200" dirty="0">
                        <a:latin typeface="Arial Narrow" panose="020B0606020202030204" pitchFamily="34" charset="0"/>
                        <a:sym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sz="900">
                          <a:latin typeface="Calibri"/>
                          <a:ea typeface="Calibri"/>
                          <a:cs typeface="Calibri"/>
                          <a:sym typeface="Calibri"/>
                        </a:defRPr>
                      </a:pPr>
                      <a:endParaRPr sz="1100" b="1" kern="1200" dirty="0">
                        <a:solidFill>
                          <a:schemeClr val="tx1"/>
                        </a:solidFill>
                        <a:latin typeface="Arial Narrow" panose="020B0606020202030204" pitchFamily="34" charset="0"/>
                        <a:ea typeface="Calibri"/>
                        <a:cs typeface="Calibri"/>
                      </a:endParaRPr>
                    </a:p>
                  </a:txBody>
                  <a:tcPr marL="72000" marR="0" marT="108000" marB="0" anchor="ctr" horzOverflow="overflow"/>
                </a:tc>
                <a:extLst>
                  <a:ext uri="{0D108BD9-81ED-4DB2-BD59-A6C34878D82A}">
                    <a16:rowId xmlns:a16="http://schemas.microsoft.com/office/drawing/2014/main" val="1106572045"/>
                  </a:ext>
                </a:extLst>
              </a:tr>
              <a:tr h="831829">
                <a:tc>
                  <a:txBody>
                    <a:bodyPr/>
                    <a:lstStyle/>
                    <a:p>
                      <a:pPr marL="0" algn="l" defTabSz="914400" rtl="0" eaLnBrk="1" latinLnBrk="0" hangingPunct="1">
                        <a:lnSpc>
                          <a:spcPct val="115000"/>
                        </a:lnSpc>
                        <a:defRPr sz="900">
                          <a:latin typeface="Calibri"/>
                          <a:ea typeface="Calibri"/>
                          <a:cs typeface="Calibri"/>
                          <a:sym typeface="Calibri"/>
                        </a:defRPr>
                      </a:pPr>
                      <a:endParaRPr sz="1100" b="1" kern="1200" dirty="0">
                        <a:solidFill>
                          <a:schemeClr val="tx1"/>
                        </a:solidFill>
                        <a:latin typeface="Arial Narrow" panose="020B0606020202030204" pitchFamily="34" charset="0"/>
                        <a:ea typeface="Calibri"/>
                        <a:cs typeface="Calibri"/>
                        <a:sym typeface="Calibri"/>
                      </a:endParaRPr>
                    </a:p>
                  </a:txBody>
                  <a:tcPr marL="36000" marR="36000" marT="0" marB="0" anchor="ctr" horzOverflow="overflow"/>
                </a:tc>
                <a:tc>
                  <a:txBody>
                    <a:bodyPr/>
                    <a:lstStyle/>
                    <a:p>
                      <a:pPr algn="l" defTabSz="914400">
                        <a:lnSpc>
                          <a:spcPct val="115000"/>
                        </a:lnSpc>
                        <a:defRPr sz="1100">
                          <a:latin typeface="Calibri"/>
                          <a:ea typeface="Calibri"/>
                          <a:cs typeface="Calibri"/>
                          <a:sym typeface="Calibri"/>
                        </a:defRPr>
                      </a:pPr>
                      <a:r>
                        <a:rPr sz="1100" dirty="0">
                          <a:latin typeface="Arial Narrow" panose="020B0606020202030204" pitchFamily="34" charset="0"/>
                        </a:rPr>
                        <a:t>Business</a:t>
                      </a:r>
                    </a:p>
                    <a:p>
                      <a:pPr algn="l" defTabSz="914400">
                        <a:lnSpc>
                          <a:spcPct val="115000"/>
                        </a:lnSpc>
                        <a:defRPr sz="800">
                          <a:latin typeface="Calibri"/>
                          <a:ea typeface="Calibri"/>
                          <a:cs typeface="Calibri"/>
                          <a:sym typeface="Calibri"/>
                        </a:defRPr>
                      </a:pPr>
                      <a:r>
                        <a:rPr sz="1100" dirty="0">
                          <a:latin typeface="Arial Narrow" panose="020B0606020202030204" pitchFamily="34" charset="0"/>
                        </a:rPr>
                        <a:t>(go to print column)</a:t>
                      </a:r>
                      <a:endParaRPr sz="1100" b="1" dirty="0">
                        <a:latin typeface="Arial Narrow" panose="020B0606020202030204" pitchFamily="34" charset="0"/>
                      </a:endParaRPr>
                    </a:p>
                  </a:txBody>
                  <a:tcPr marL="36000" marR="36000" marT="0" marB="0" anchor="ctr" horzOverflow="overflow"/>
                </a:tc>
                <a:tc>
                  <a:txBody>
                    <a:bodyPr/>
                    <a:lstStyle/>
                    <a:p>
                      <a:pPr algn="l" defTabSz="914400">
                        <a:lnSpc>
                          <a:spcPct val="115000"/>
                        </a:lnSpc>
                        <a:defRPr sz="1100">
                          <a:latin typeface="Calibri"/>
                          <a:ea typeface="Calibri"/>
                          <a:cs typeface="Calibri"/>
                          <a:sym typeface="Calibri"/>
                        </a:defRPr>
                      </a:pPr>
                      <a:r>
                        <a:rPr sz="1100" dirty="0">
                          <a:latin typeface="Arial Narrow" panose="020B0606020202030204" pitchFamily="34" charset="0"/>
                        </a:rPr>
                        <a:t>Short term value</a:t>
                      </a:r>
                    </a:p>
                    <a:p>
                      <a:pPr algn="l" defTabSz="914400">
                        <a:lnSpc>
                          <a:spcPct val="115000"/>
                        </a:lnSpc>
                        <a:defRPr sz="800">
                          <a:latin typeface="Calibri"/>
                          <a:ea typeface="Calibri"/>
                          <a:cs typeface="Calibri"/>
                          <a:sym typeface="Calibri"/>
                        </a:defRPr>
                      </a:pPr>
                      <a:r>
                        <a:rPr sz="1100" dirty="0">
                          <a:latin typeface="Arial Narrow" panose="020B0606020202030204" pitchFamily="34" charset="0"/>
                        </a:rPr>
                        <a:t>(go to print column)</a:t>
                      </a:r>
                      <a:endParaRPr sz="1100" b="1" dirty="0">
                        <a:latin typeface="Arial Narrow" panose="020B0606020202030204" pitchFamily="34" charset="0"/>
                      </a:endParaRPr>
                    </a:p>
                  </a:txBody>
                  <a:tcPr marL="36000" marR="36000" marT="0" marB="0" anchor="ctr" horzOverflow="overflow"/>
                </a:tc>
                <a:tc>
                  <a:txBody>
                    <a:bodyPr/>
                    <a:lstStyle/>
                    <a:p>
                      <a:pPr algn="l" defTabSz="914400">
                        <a:lnSpc>
                          <a:spcPct val="115000"/>
                        </a:lnSpc>
                        <a:defRPr sz="1100">
                          <a:latin typeface="Calibri"/>
                          <a:ea typeface="Calibri"/>
                          <a:cs typeface="Calibri"/>
                          <a:sym typeface="Calibri"/>
                        </a:defRPr>
                      </a:pPr>
                      <a:r>
                        <a:rPr sz="1100" dirty="0">
                          <a:latin typeface="Arial Narrow" panose="020B0606020202030204" pitchFamily="34" charset="0"/>
                        </a:rPr>
                        <a:t>Personal</a:t>
                      </a:r>
                    </a:p>
                    <a:p>
                      <a:pPr algn="l" defTabSz="914400">
                        <a:lnSpc>
                          <a:spcPct val="115000"/>
                        </a:lnSpc>
                        <a:defRPr sz="800">
                          <a:latin typeface="Calibri"/>
                          <a:ea typeface="Calibri"/>
                          <a:cs typeface="Calibri"/>
                          <a:sym typeface="Calibri"/>
                        </a:defRPr>
                      </a:pPr>
                      <a:r>
                        <a:rPr sz="1100" dirty="0">
                          <a:latin typeface="Arial Narrow" panose="020B0606020202030204" pitchFamily="34" charset="0"/>
                        </a:rPr>
                        <a:t>(delete)</a:t>
                      </a:r>
                      <a:endParaRPr sz="1100" b="1" dirty="0">
                        <a:latin typeface="Arial Narrow" panose="020B0606020202030204" pitchFamily="34" charset="0"/>
                      </a:endParaRPr>
                    </a:p>
                  </a:txBody>
                  <a:tcPr marL="36000" marR="36000" marT="0" marB="0" anchor="ctr" horzOverflow="overflow"/>
                </a:tc>
                <a:tc>
                  <a:txBody>
                    <a:bodyPr/>
                    <a:lstStyle/>
                    <a:p>
                      <a:pPr algn="l" defTabSz="914400">
                        <a:lnSpc>
                          <a:spcPct val="115000"/>
                        </a:lnSpc>
                        <a:defRPr sz="1100">
                          <a:latin typeface="Calibri"/>
                          <a:ea typeface="Calibri"/>
                          <a:cs typeface="Calibri"/>
                          <a:sym typeface="Calibri"/>
                        </a:defRPr>
                      </a:pPr>
                      <a:r>
                        <a:rPr sz="1100" dirty="0">
                          <a:latin typeface="Arial Narrow" panose="020B0606020202030204" pitchFamily="34" charset="0"/>
                        </a:rPr>
                        <a:t>Yes</a:t>
                      </a:r>
                    </a:p>
                    <a:p>
                      <a:pPr algn="l" defTabSz="914400">
                        <a:lnSpc>
                          <a:spcPct val="115000"/>
                        </a:lnSpc>
                        <a:defRPr sz="800">
                          <a:latin typeface="Calibri"/>
                          <a:ea typeface="Calibri"/>
                          <a:cs typeface="Calibri"/>
                          <a:sym typeface="Calibri"/>
                        </a:defRPr>
                      </a:pPr>
                      <a:r>
                        <a:rPr sz="1100" dirty="0">
                          <a:latin typeface="Arial Narrow" panose="020B0606020202030204" pitchFamily="34" charset="0"/>
                        </a:rPr>
                        <a:t>(go to storage location)</a:t>
                      </a:r>
                      <a:endParaRPr sz="1100" b="1" dirty="0">
                        <a:latin typeface="Arial Narrow" panose="020B0606020202030204" pitchFamily="34" charset="0"/>
                      </a:endParaRPr>
                    </a:p>
                  </a:txBody>
                  <a:tcPr marL="36000" marR="36000" marT="0" marB="0" anchor="ctr" horzOverflow="overflow"/>
                </a:tc>
                <a:tc>
                  <a:txBody>
                    <a:bodyPr/>
                    <a:lstStyle/>
                    <a:p>
                      <a:pPr algn="l" defTabSz="914400">
                        <a:lnSpc>
                          <a:spcPct val="115000"/>
                        </a:lnSpc>
                        <a:defRPr sz="1100">
                          <a:latin typeface="Calibri"/>
                          <a:ea typeface="Calibri"/>
                          <a:cs typeface="Calibri"/>
                          <a:sym typeface="Calibri"/>
                        </a:defRPr>
                      </a:pPr>
                      <a:r>
                        <a:rPr sz="1100" dirty="0">
                          <a:latin typeface="Arial Narrow" panose="020B0606020202030204" pitchFamily="34" charset="0"/>
                        </a:rPr>
                        <a:t>No</a:t>
                      </a:r>
                    </a:p>
                    <a:p>
                      <a:pPr algn="l" defTabSz="914400">
                        <a:lnSpc>
                          <a:spcPct val="115000"/>
                        </a:lnSpc>
                        <a:defRPr sz="800">
                          <a:latin typeface="Calibri"/>
                          <a:ea typeface="Calibri"/>
                          <a:cs typeface="Calibri"/>
                          <a:sym typeface="Calibri"/>
                        </a:defRPr>
                      </a:pPr>
                      <a:r>
                        <a:rPr sz="1100" dirty="0">
                          <a:latin typeface="Arial Narrow" panose="020B0606020202030204" pitchFamily="34" charset="0"/>
                        </a:rPr>
                        <a:t>(delete when finished)</a:t>
                      </a:r>
                      <a:endParaRPr sz="1100" b="1" dirty="0">
                        <a:latin typeface="Arial Narrow" panose="020B0606020202030204" pitchFamily="34" charset="0"/>
                      </a:endParaRPr>
                    </a:p>
                  </a:txBody>
                  <a:tcPr marL="36000" marR="36000" marT="0" marB="0" anchor="ctr" horzOverflow="overflow"/>
                </a:tc>
                <a:tc>
                  <a:txBody>
                    <a:bodyPr/>
                    <a:lstStyle/>
                    <a:p>
                      <a:pPr algn="l" defTabSz="914400">
                        <a:lnSpc>
                          <a:spcPct val="115000"/>
                        </a:lnSpc>
                        <a:defRPr sz="1100">
                          <a:latin typeface="Calibri"/>
                          <a:ea typeface="Calibri"/>
                          <a:cs typeface="Calibri"/>
                          <a:sym typeface="Calibri"/>
                        </a:defRPr>
                      </a:pPr>
                      <a:r>
                        <a:rPr sz="1100" dirty="0">
                          <a:latin typeface="Arial Narrow" panose="020B0606020202030204" pitchFamily="34" charset="0"/>
                        </a:rPr>
                        <a:t>No</a:t>
                      </a:r>
                    </a:p>
                    <a:p>
                      <a:pPr algn="l" defTabSz="914400">
                        <a:lnSpc>
                          <a:spcPct val="115000"/>
                        </a:lnSpc>
                        <a:defRPr sz="800">
                          <a:latin typeface="Calibri"/>
                          <a:ea typeface="Calibri"/>
                          <a:cs typeface="Calibri"/>
                          <a:sym typeface="Calibri"/>
                        </a:defRPr>
                      </a:pPr>
                      <a:r>
                        <a:rPr sz="1100" dirty="0">
                          <a:latin typeface="Arial Narrow" panose="020B0606020202030204" pitchFamily="34" charset="0"/>
                        </a:rPr>
                        <a:t>(go to storage location)</a:t>
                      </a:r>
                      <a:endParaRPr sz="1100" b="1" dirty="0">
                        <a:latin typeface="Arial Narrow" panose="020B0606020202030204" pitchFamily="34" charset="0"/>
                      </a:endParaRPr>
                    </a:p>
                  </a:txBody>
                  <a:tcPr marL="36000" marR="36000" marT="0" marB="0" anchor="ctr" horzOverflow="overflow"/>
                </a:tc>
                <a:tc>
                  <a:txBody>
                    <a:bodyPr/>
                    <a:lstStyle/>
                    <a:p>
                      <a:pPr algn="l" defTabSz="914400">
                        <a:lnSpc>
                          <a:spcPct val="115000"/>
                        </a:lnSpc>
                      </a:pPr>
                      <a:r>
                        <a:rPr sz="1100" dirty="0">
                          <a:latin typeface="Arial Narrow" panose="020B0606020202030204" pitchFamily="34" charset="0"/>
                          <a:sym typeface="Calibri"/>
                        </a:rPr>
                        <a:t>Online folder</a:t>
                      </a:r>
                      <a:endParaRPr sz="1100" b="1" dirty="0">
                        <a:latin typeface="Arial Narrow" panose="020B0606020202030204" pitchFamily="34" charset="0"/>
                        <a:ea typeface="Calibri"/>
                        <a:cs typeface="Calibri"/>
                        <a:sym typeface="Calibri"/>
                      </a:endParaRPr>
                    </a:p>
                  </a:txBody>
                  <a:tcPr marL="36000" marR="36000" marT="0" marB="0" anchor="ctr" horzOverflow="overflow"/>
                </a:tc>
                <a:tc>
                  <a:txBody>
                    <a:bodyPr/>
                    <a:lstStyle/>
                    <a:p>
                      <a:pPr algn="l" defTabSz="914400">
                        <a:lnSpc>
                          <a:spcPct val="115000"/>
                        </a:lnSpc>
                      </a:pPr>
                      <a:r>
                        <a:rPr sz="1100" dirty="0">
                          <a:latin typeface="Arial Narrow" panose="020B0606020202030204" pitchFamily="34" charset="0"/>
                          <a:sym typeface="Calibri"/>
                        </a:rPr>
                        <a:t>Paper record</a:t>
                      </a:r>
                      <a:endParaRPr sz="1100" b="1" dirty="0">
                        <a:latin typeface="Arial Narrow" panose="020B0606020202030204" pitchFamily="34" charset="0"/>
                        <a:ea typeface="Calibri"/>
                        <a:cs typeface="Calibri"/>
                        <a:sym typeface="Calibri"/>
                      </a:endParaRPr>
                    </a:p>
                  </a:txBody>
                  <a:tcPr marL="36000" marR="36000" marT="0" marB="0" anchor="ctr" horzOverflow="overflow"/>
                </a:tc>
                <a:extLst>
                  <a:ext uri="{0D108BD9-81ED-4DB2-BD59-A6C34878D82A}">
                    <a16:rowId xmlns:a16="http://schemas.microsoft.com/office/drawing/2014/main" val="1818387286"/>
                  </a:ext>
                </a:extLst>
              </a:tr>
              <a:tr h="193826">
                <a:tc>
                  <a:txBody>
                    <a:bodyPr/>
                    <a:lstStyle/>
                    <a:p>
                      <a:pPr algn="l" defTabSz="914400">
                        <a:lnSpc>
                          <a:spcPct val="115000"/>
                        </a:lnSpc>
                        <a:defRPr b="0">
                          <a:solidFill>
                            <a:srgbClr val="000000"/>
                          </a:solidFill>
                        </a:defRPr>
                      </a:pP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extLst>
                  <a:ext uri="{0D108BD9-81ED-4DB2-BD59-A6C34878D82A}">
                    <a16:rowId xmlns:a16="http://schemas.microsoft.com/office/drawing/2014/main" val="791048317"/>
                  </a:ext>
                </a:extLst>
              </a:tr>
              <a:tr h="196312">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Supplier </a:t>
                      </a:r>
                      <a:r>
                        <a:rPr sz="1100" dirty="0">
                          <a:latin typeface="Arial Narrow" panose="020B0606020202030204" pitchFamily="34" charset="0"/>
                          <a:sym typeface="Calibri"/>
                        </a:rPr>
                        <a:t>quote</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extLst>
                  <a:ext uri="{0D108BD9-81ED-4DB2-BD59-A6C34878D82A}">
                    <a16:rowId xmlns:a16="http://schemas.microsoft.com/office/drawing/2014/main" val="10002"/>
                  </a:ext>
                </a:extLst>
              </a:tr>
              <a:tr h="193826">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Permission </a:t>
                      </a:r>
                      <a:r>
                        <a:rPr sz="1100" dirty="0">
                          <a:latin typeface="Arial Narrow" panose="020B0606020202030204" pitchFamily="34" charset="0"/>
                          <a:sym typeface="Calibri"/>
                        </a:rPr>
                        <a:t>note</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extLst>
                  <a:ext uri="{0D108BD9-81ED-4DB2-BD59-A6C34878D82A}">
                    <a16:rowId xmlns:a16="http://schemas.microsoft.com/office/drawing/2014/main" val="10003"/>
                  </a:ext>
                </a:extLst>
              </a:tr>
              <a:tr h="306982">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Sick </a:t>
                      </a:r>
                      <a:r>
                        <a:rPr sz="1100" dirty="0">
                          <a:latin typeface="Arial Narrow" panose="020B0606020202030204" pitchFamily="34" charset="0"/>
                          <a:sym typeface="Calibri"/>
                        </a:rPr>
                        <a:t>note</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extLst>
                  <a:ext uri="{0D108BD9-81ED-4DB2-BD59-A6C34878D82A}">
                    <a16:rowId xmlns:a16="http://schemas.microsoft.com/office/drawing/2014/main" val="10004"/>
                  </a:ext>
                </a:extLst>
              </a:tr>
              <a:tr h="193826">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Department </a:t>
                      </a:r>
                      <a:r>
                        <a:rPr sz="1100" dirty="0">
                          <a:latin typeface="Arial Narrow" panose="020B0606020202030204" pitchFamily="34" charset="0"/>
                          <a:sym typeface="Calibri"/>
                        </a:rPr>
                        <a:t>notification (DN)</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extLst>
                  <a:ext uri="{0D108BD9-81ED-4DB2-BD59-A6C34878D82A}">
                    <a16:rowId xmlns:a16="http://schemas.microsoft.com/office/drawing/2014/main" val="10005"/>
                  </a:ext>
                </a:extLst>
              </a:tr>
              <a:tr h="255776">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Copy </a:t>
                      </a:r>
                      <a:r>
                        <a:rPr sz="1100" dirty="0">
                          <a:latin typeface="Arial Narrow" panose="020B0606020202030204" pitchFamily="34" charset="0"/>
                          <a:sym typeface="Calibri"/>
                        </a:rPr>
                        <a:t>of student enrolment form</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extLst>
                  <a:ext uri="{0D108BD9-81ED-4DB2-BD59-A6C34878D82A}">
                    <a16:rowId xmlns:a16="http://schemas.microsoft.com/office/drawing/2014/main" val="10006"/>
                  </a:ext>
                </a:extLst>
              </a:tr>
              <a:tr h="193826">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Mum </a:t>
                      </a:r>
                      <a:r>
                        <a:rPr sz="1100" dirty="0">
                          <a:latin typeface="Arial Narrow" panose="020B0606020202030204" pitchFamily="34" charset="0"/>
                          <a:sym typeface="Calibri"/>
                        </a:rPr>
                        <a:t>inviting you to lunch</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extLst>
                  <a:ext uri="{0D108BD9-81ED-4DB2-BD59-A6C34878D82A}">
                    <a16:rowId xmlns:a16="http://schemas.microsoft.com/office/drawing/2014/main" val="10007"/>
                  </a:ext>
                </a:extLst>
              </a:tr>
              <a:tr h="199566">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Cranky </a:t>
                      </a:r>
                      <a:r>
                        <a:rPr sz="1100" dirty="0">
                          <a:latin typeface="Arial Narrow" panose="020B0606020202030204" pitchFamily="34" charset="0"/>
                          <a:sym typeface="Calibri"/>
                        </a:rPr>
                        <a:t>parent letter</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a:latin typeface="Arial Narrow" panose="020B0606020202030204" pitchFamily="34" charset="0"/>
                      </a:endParaRPr>
                    </a:p>
                  </a:txBody>
                  <a:tcPr marL="0" marR="0" marT="0" marB="0" anchor="ctr" horzOverflow="overflow"/>
                </a:tc>
                <a:tc>
                  <a:txBody>
                    <a:bodyPr/>
                    <a:lstStyle/>
                    <a:p>
                      <a:pPr defTabSz="914400">
                        <a:lnSpc>
                          <a:spcPct val="115000"/>
                        </a:lnSpc>
                        <a:defRPr sz="900">
                          <a:latin typeface="Calibri"/>
                          <a:ea typeface="Calibri"/>
                          <a:cs typeface="Calibri"/>
                          <a:sym typeface="Calibri"/>
                        </a:defRPr>
                      </a:pPr>
                      <a:endParaRPr sz="1100" dirty="0">
                        <a:latin typeface="Arial Narrow" panose="020B0606020202030204" pitchFamily="34" charset="0"/>
                      </a:endParaRPr>
                    </a:p>
                  </a:txBody>
                  <a:tcPr marL="0" marR="0" marT="0" marB="0" anchor="ctr" horzOverflow="overflow"/>
                </a:tc>
                <a:extLst>
                  <a:ext uri="{0D108BD9-81ED-4DB2-BD59-A6C34878D82A}">
                    <a16:rowId xmlns:a16="http://schemas.microsoft.com/office/drawing/2014/main" val="10008"/>
                  </a:ext>
                </a:extLst>
              </a:tr>
              <a:tr h="193826">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Funding </a:t>
                      </a:r>
                      <a:r>
                        <a:rPr sz="1100" dirty="0">
                          <a:latin typeface="Arial Narrow" panose="020B0606020202030204" pitchFamily="34" charset="0"/>
                          <a:sym typeface="Calibri"/>
                        </a:rPr>
                        <a:t>notification/grants</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anchor="ctr" horzOverflow="overflow"/>
                </a:tc>
                <a:extLst>
                  <a:ext uri="{0D108BD9-81ED-4DB2-BD59-A6C34878D82A}">
                    <a16:rowId xmlns:a16="http://schemas.microsoft.com/office/drawing/2014/main" val="10009"/>
                  </a:ext>
                </a:extLst>
              </a:tr>
              <a:tr h="193826">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Confidential </a:t>
                      </a:r>
                      <a:r>
                        <a:rPr sz="1100" dirty="0">
                          <a:latin typeface="Arial Narrow" panose="020B0606020202030204" pitchFamily="34" charset="0"/>
                          <a:sym typeface="Calibri"/>
                        </a:rPr>
                        <a:t>staff issues</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anchor="ctr" horzOverflow="overflow"/>
                </a:tc>
                <a:extLst>
                  <a:ext uri="{0D108BD9-81ED-4DB2-BD59-A6C34878D82A}">
                    <a16:rowId xmlns:a16="http://schemas.microsoft.com/office/drawing/2014/main" val="10010"/>
                  </a:ext>
                </a:extLst>
              </a:tr>
              <a:tr h="371304">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Community </a:t>
                      </a:r>
                      <a:r>
                        <a:rPr sz="1100" dirty="0">
                          <a:latin typeface="Arial Narrow" panose="020B0606020202030204" pitchFamily="34" charset="0"/>
                          <a:sym typeface="Calibri"/>
                        </a:rPr>
                        <a:t>member positive feedback email</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anchor="ctr" horzOverflow="overflow"/>
                </a:tc>
                <a:extLst>
                  <a:ext uri="{0D108BD9-81ED-4DB2-BD59-A6C34878D82A}">
                    <a16:rowId xmlns:a16="http://schemas.microsoft.com/office/drawing/2014/main" val="10011"/>
                  </a:ext>
                </a:extLst>
              </a:tr>
              <a:tr h="193826">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Enrolment </a:t>
                      </a:r>
                      <a:r>
                        <a:rPr sz="1100" dirty="0">
                          <a:latin typeface="Arial Narrow" panose="020B0606020202030204" pitchFamily="34" charset="0"/>
                          <a:sym typeface="Calibri"/>
                        </a:rPr>
                        <a:t>enquiry</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anchor="ctr" horzOverflow="overflow"/>
                </a:tc>
                <a:extLst>
                  <a:ext uri="{0D108BD9-81ED-4DB2-BD59-A6C34878D82A}">
                    <a16:rowId xmlns:a16="http://schemas.microsoft.com/office/drawing/2014/main" val="10012"/>
                  </a:ext>
                </a:extLst>
              </a:tr>
              <a:tr h="371304">
                <a:tc>
                  <a:txBody>
                    <a:bodyPr/>
                    <a:lstStyle/>
                    <a:p>
                      <a:pPr algn="just" defTabSz="914400">
                        <a:lnSpc>
                          <a:spcPct val="115000"/>
                        </a:lnSpc>
                        <a:defRPr b="0">
                          <a:solidFill>
                            <a:srgbClr val="000000"/>
                          </a:solidFill>
                        </a:defRPr>
                      </a:pPr>
                      <a:r>
                        <a:rPr sz="1100" dirty="0" smtClean="0">
                          <a:latin typeface="Arial Narrow" panose="020B0606020202030204" pitchFamily="34" charset="0"/>
                          <a:sym typeface="Calibri"/>
                        </a:rPr>
                        <a:t>Invite </a:t>
                      </a:r>
                      <a:r>
                        <a:rPr sz="1100" dirty="0">
                          <a:latin typeface="Arial Narrow" panose="020B0606020202030204" pitchFamily="34" charset="0"/>
                          <a:sym typeface="Calibri"/>
                        </a:rPr>
                        <a:t>for principal to attend local </a:t>
                      </a:r>
                      <a:r>
                        <a:rPr sz="1100" dirty="0" smtClean="0">
                          <a:latin typeface="Arial Narrow" panose="020B0606020202030204" pitchFamily="34" charset="0"/>
                          <a:sym typeface="Calibri"/>
                        </a:rPr>
                        <a:t>high</a:t>
                      </a:r>
                      <a:r>
                        <a:rPr lang="en-AU" sz="1100" dirty="0">
                          <a:latin typeface="Arial Narrow" panose="020B0606020202030204" pitchFamily="34" charset="0"/>
                          <a:sym typeface="Calibri"/>
                        </a:rPr>
                        <a:t>/primary</a:t>
                      </a:r>
                      <a:r>
                        <a:rPr sz="1100" dirty="0">
                          <a:latin typeface="Arial Narrow" panose="020B0606020202030204" pitchFamily="34" charset="0"/>
                          <a:sym typeface="Calibri"/>
                        </a:rPr>
                        <a:t> school event</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anchor="ctr" horzOverflow="overflow"/>
                </a:tc>
                <a:extLst>
                  <a:ext uri="{0D108BD9-81ED-4DB2-BD59-A6C34878D82A}">
                    <a16:rowId xmlns:a16="http://schemas.microsoft.com/office/drawing/2014/main" val="10013"/>
                  </a:ext>
                </a:extLst>
              </a:tr>
              <a:tr h="554098">
                <a:tc>
                  <a:txBody>
                    <a:bodyPr/>
                    <a:lstStyle/>
                    <a:p>
                      <a:pPr algn="just" defTabSz="914400">
                        <a:lnSpc>
                          <a:spcPct val="115000"/>
                        </a:lnSpc>
                        <a:defRPr b="0">
                          <a:solidFill>
                            <a:srgbClr val="000000"/>
                          </a:solidFill>
                        </a:defRPr>
                      </a:pPr>
                      <a:r>
                        <a:rPr lang="en-AU" sz="1100" dirty="0" smtClean="0">
                          <a:latin typeface="Arial Narrow" panose="020B0606020202030204" pitchFamily="34" charset="0"/>
                          <a:sym typeface="Calibri"/>
                        </a:rPr>
                        <a:t> </a:t>
                      </a:r>
                      <a:r>
                        <a:rPr sz="1100" dirty="0" smtClean="0">
                          <a:latin typeface="Arial Narrow" panose="020B0606020202030204" pitchFamily="34" charset="0"/>
                          <a:sym typeface="Calibri"/>
                        </a:rPr>
                        <a:t>Guest </a:t>
                      </a:r>
                      <a:r>
                        <a:rPr sz="1100" dirty="0">
                          <a:latin typeface="Arial Narrow" panose="020B0606020202030204" pitchFamily="34" charset="0"/>
                          <a:sym typeface="Calibri"/>
                        </a:rPr>
                        <a:t>reply to end of year presentation day ceremony invitation</a:t>
                      </a:r>
                      <a:endParaRPr sz="1100" b="1" dirty="0">
                        <a:solidFill>
                          <a:schemeClr val="tx1"/>
                        </a:solidFill>
                        <a:latin typeface="Arial Narrow" panose="020B0606020202030204" pitchFamily="34" charset="0"/>
                        <a:ea typeface="Calibri"/>
                        <a:cs typeface="Calibri"/>
                        <a:sym typeface="Calibri"/>
                      </a:endParaRPr>
                    </a:p>
                  </a:txBody>
                  <a:tcPr marL="36000" marR="3600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a:latin typeface="Arial Narrow"/>
                        <a:ea typeface="Calibri"/>
                        <a:cs typeface="Calibri"/>
                        <a:sym typeface="Calibri"/>
                      </a:endParaRPr>
                    </a:p>
                  </a:txBody>
                  <a:tcPr marL="0" marR="0" marT="0" marB="0"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anchor="ctr" horzOverflow="overflow"/>
                </a:tc>
                <a:tc>
                  <a:txBody>
                    <a:bodyPr/>
                    <a:lstStyle/>
                    <a:p>
                      <a:pPr algn="l" defTabSz="914400">
                        <a:lnSpc>
                          <a:spcPct val="115000"/>
                        </a:lnSpc>
                      </a:pPr>
                      <a:endParaRPr sz="1100" dirty="0">
                        <a:latin typeface="Arial Narrow"/>
                        <a:ea typeface="Calibri"/>
                        <a:cs typeface="Calibri"/>
                        <a:sym typeface="Calibri"/>
                      </a:endParaRPr>
                    </a:p>
                  </a:txBody>
                  <a:tcPr marL="0" marR="0" marT="0" marB="0" anchor="ctr" horzOverflow="overflow"/>
                </a:tc>
                <a:extLst>
                  <a:ext uri="{0D108BD9-81ED-4DB2-BD59-A6C34878D82A}">
                    <a16:rowId xmlns:a16="http://schemas.microsoft.com/office/drawing/2014/main" val="10014"/>
                  </a:ext>
                </a:extLst>
              </a:tr>
            </a:tbl>
          </a:graphicData>
        </a:graphic>
      </p:graphicFrame>
      <p:sp>
        <p:nvSpPr>
          <p:cNvPr id="5" name="Footer Placeholder 4"/>
          <p:cNvSpPr>
            <a:spLocks noGrp="1"/>
          </p:cNvSpPr>
          <p:nvPr>
            <p:ph type="ftr" sz="quarter" idx="3"/>
          </p:nvPr>
        </p:nvSpPr>
        <p:spPr>
          <a:xfrm>
            <a:off x="292149" y="6258126"/>
            <a:ext cx="8623001" cy="365125"/>
          </a:xfrm>
        </p:spPr>
        <p:txBody>
          <a:bodyPr/>
          <a:lstStyle/>
          <a:p>
            <a:r>
              <a:rPr lang="en-AU"/>
              <a:t>Learning &amp; Business Systems | PLNTS | 1.2 (b) ii Digital Content - Email storing school emails V10.1 | Slide 13</a:t>
            </a:r>
            <a:endParaRPr lang="en-US"/>
          </a:p>
        </p:txBody>
      </p:sp>
    </p:spTree>
    <p:extLst>
      <p:ext uri="{BB962C8B-B14F-4D97-AF65-F5344CB8AC3E}">
        <p14:creationId xmlns:p14="http://schemas.microsoft.com/office/powerpoint/2010/main" val="2974141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574" y="730880"/>
            <a:ext cx="8629313" cy="553334"/>
          </a:xfrm>
        </p:spPr>
        <p:txBody>
          <a:bodyPr/>
          <a:lstStyle/>
          <a:p>
            <a:r>
              <a:rPr lang="en-AU"/>
              <a:t>Reflecting on this session – storing school emails</a:t>
            </a:r>
          </a:p>
        </p:txBody>
      </p:sp>
      <p:sp>
        <p:nvSpPr>
          <p:cNvPr id="2" name="Text Placeholder 1"/>
          <p:cNvSpPr>
            <a:spLocks noGrp="1"/>
          </p:cNvSpPr>
          <p:nvPr>
            <p:ph type="body" sz="quarter" idx="15"/>
          </p:nvPr>
        </p:nvSpPr>
        <p:spPr>
          <a:xfrm>
            <a:off x="255574" y="1648030"/>
            <a:ext cx="4981970" cy="2638849"/>
          </a:xfrm>
        </p:spPr>
        <p:txBody>
          <a:bodyPr/>
          <a:lstStyle/>
          <a:p>
            <a:r>
              <a:rPr lang="en-AU" b="0" dirty="0">
                <a:solidFill>
                  <a:schemeClr val="tx2"/>
                </a:solidFill>
              </a:rPr>
              <a:t>Has this session given you an understanding of:</a:t>
            </a:r>
          </a:p>
          <a:p>
            <a:pPr marL="285750" indent="-285750">
              <a:buFont typeface="Arial" panose="020B0604020202020204" pitchFamily="34" charset="0"/>
              <a:buChar char="•"/>
            </a:pPr>
            <a:r>
              <a:rPr lang="en-AU" b="0" dirty="0" smtClean="0">
                <a:solidFill>
                  <a:schemeClr val="tx2"/>
                </a:solidFill>
              </a:rPr>
              <a:t>your </a:t>
            </a:r>
            <a:r>
              <a:rPr lang="en-AU" b="0" dirty="0">
                <a:solidFill>
                  <a:schemeClr val="tx2"/>
                </a:solidFill>
              </a:rPr>
              <a:t>responsibility concerning the storage of emails</a:t>
            </a:r>
          </a:p>
          <a:p>
            <a:pPr marL="285750" indent="-285750">
              <a:buFont typeface="Arial" panose="020B0604020202020204" pitchFamily="34" charset="0"/>
              <a:buChar char="•"/>
            </a:pPr>
            <a:r>
              <a:rPr lang="en-AU" b="0" dirty="0">
                <a:solidFill>
                  <a:schemeClr val="tx2"/>
                </a:solidFill>
              </a:rPr>
              <a:t>how to correctly store and file department business emails?</a:t>
            </a:r>
          </a:p>
        </p:txBody>
      </p:sp>
      <p:pic>
        <p:nvPicPr>
          <p:cNvPr id="9" name="session.png" descr="Decorative"/>
          <p:cNvPicPr>
            <a:picLocks noChangeAspect="1"/>
          </p:cNvPicPr>
          <p:nvPr/>
        </p:nvPicPr>
        <p:blipFill>
          <a:blip r:embed="rId3"/>
          <a:stretch>
            <a:fillRect/>
          </a:stretch>
        </p:blipFill>
        <p:spPr>
          <a:xfrm rot="18147255">
            <a:off x="6472386" y="2057796"/>
            <a:ext cx="2493213" cy="2771612"/>
          </a:xfrm>
          <a:prstGeom prst="rect">
            <a:avLst/>
          </a:prstGeom>
          <a:ln w="12700">
            <a:miter lim="400000"/>
          </a:ln>
        </p:spPr>
      </p:pic>
      <p:sp>
        <p:nvSpPr>
          <p:cNvPr id="7" name="Footer Placeholder 6"/>
          <p:cNvSpPr>
            <a:spLocks noGrp="1"/>
          </p:cNvSpPr>
          <p:nvPr>
            <p:ph type="ftr" sz="quarter" idx="3"/>
          </p:nvPr>
        </p:nvSpPr>
        <p:spPr>
          <a:xfrm>
            <a:off x="292150" y="6258126"/>
            <a:ext cx="8680400" cy="365125"/>
          </a:xfrm>
        </p:spPr>
        <p:txBody>
          <a:bodyPr/>
          <a:lstStyle/>
          <a:p>
            <a:r>
              <a:rPr lang="en-AU"/>
              <a:t>Learning &amp; Business Systems | PLNTS | 1.2 (b) ii Digital Content - Email storing school emails V10.1 | Slide 14</a:t>
            </a:r>
            <a:endParaRPr lang="en-US"/>
          </a:p>
        </p:txBody>
      </p:sp>
    </p:spTree>
    <p:extLst>
      <p:ext uri="{BB962C8B-B14F-4D97-AF65-F5344CB8AC3E}">
        <p14:creationId xmlns:p14="http://schemas.microsoft.com/office/powerpoint/2010/main" val="6594413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ESA relationship modules</a:t>
            </a:r>
          </a:p>
        </p:txBody>
      </p:sp>
      <p:graphicFrame>
        <p:nvGraphicFramePr>
          <p:cNvPr id="3" name="Table 2" descr="ESA relationship modules framework"/>
          <p:cNvGraphicFramePr>
            <a:graphicFrameLocks noGrp="1"/>
          </p:cNvGraphicFramePr>
          <p:nvPr>
            <p:extLst>
              <p:ext uri="{D42A27DB-BD31-4B8C-83A1-F6EECF244321}">
                <p14:modId xmlns:p14="http://schemas.microsoft.com/office/powerpoint/2010/main" val="2418091102"/>
              </p:ext>
            </p:extLst>
          </p:nvPr>
        </p:nvGraphicFramePr>
        <p:xfrm>
          <a:off x="292099" y="1238220"/>
          <a:ext cx="8623001" cy="4785376"/>
        </p:xfrm>
        <a:graphic>
          <a:graphicData uri="http://schemas.openxmlformats.org/drawingml/2006/table">
            <a:tbl>
              <a:tblPr firstRow="1" bandRow="1">
                <a:tableStyleId>{69012ECD-51FC-41F1-AA8D-1B2483CD663E}</a:tableStyleId>
              </a:tblPr>
              <a:tblGrid>
                <a:gridCol w="2694468">
                  <a:extLst>
                    <a:ext uri="{9D8B030D-6E8A-4147-A177-3AD203B41FA5}">
                      <a16:colId xmlns:a16="http://schemas.microsoft.com/office/drawing/2014/main" val="1260283"/>
                    </a:ext>
                  </a:extLst>
                </a:gridCol>
                <a:gridCol w="2394743">
                  <a:extLst>
                    <a:ext uri="{9D8B030D-6E8A-4147-A177-3AD203B41FA5}">
                      <a16:colId xmlns:a16="http://schemas.microsoft.com/office/drawing/2014/main" val="2235698729"/>
                    </a:ext>
                  </a:extLst>
                </a:gridCol>
                <a:gridCol w="3533790">
                  <a:extLst>
                    <a:ext uri="{9D8B030D-6E8A-4147-A177-3AD203B41FA5}">
                      <a16:colId xmlns:a16="http://schemas.microsoft.com/office/drawing/2014/main" val="998507563"/>
                    </a:ext>
                  </a:extLst>
                </a:gridCol>
              </a:tblGrid>
              <a:tr h="316234">
                <a:tc>
                  <a:txBody>
                    <a:bodyPr/>
                    <a:lstStyle/>
                    <a:p>
                      <a:pPr algn="l"/>
                      <a:r>
                        <a:rPr lang="en-AU" sz="1400">
                          <a:solidFill>
                            <a:schemeClr val="bg1"/>
                          </a:solidFill>
                          <a:latin typeface="Arial Narrow" panose="020B0606020202030204" pitchFamily="34" charset="0"/>
                          <a:cs typeface="Arial" panose="020B0604020202020204" pitchFamily="34" charset="0"/>
                        </a:rPr>
                        <a:t>Framework focus area</a:t>
                      </a:r>
                    </a:p>
                  </a:txBody>
                  <a:tcPr>
                    <a:lnB w="6350" cap="flat" cmpd="sng" algn="ctr">
                      <a:noFill/>
                      <a:prstDash val="solid"/>
                      <a:miter lim="800000"/>
                    </a:lnB>
                  </a:tcPr>
                </a:tc>
                <a:tc>
                  <a:txBody>
                    <a:bodyPr/>
                    <a:lstStyle/>
                    <a:p>
                      <a:pPr algn="l"/>
                      <a:r>
                        <a:rPr lang="en-AU" sz="1400">
                          <a:latin typeface="Arial Narrow" panose="020B0606020202030204" pitchFamily="34" charset="0"/>
                          <a:cs typeface="Arial" panose="020B0604020202020204" pitchFamily="34" charset="0"/>
                        </a:rPr>
                        <a:t>Module</a:t>
                      </a:r>
                    </a:p>
                  </a:txBody>
                  <a:tcPr/>
                </a:tc>
                <a:tc>
                  <a:txBody>
                    <a:bodyPr/>
                    <a:lstStyle/>
                    <a:p>
                      <a:pPr algn="l"/>
                      <a:r>
                        <a:rPr lang="en-AU" sz="1400">
                          <a:latin typeface="Arial Narrow" panose="020B0606020202030204" pitchFamily="34" charset="0"/>
                          <a:cs typeface="Arial" panose="020B0604020202020204" pitchFamily="34" charset="0"/>
                        </a:rPr>
                        <a:t>Session</a:t>
                      </a:r>
                    </a:p>
                  </a:txBody>
                  <a:tcPr/>
                </a:tc>
                <a:extLst>
                  <a:ext uri="{0D108BD9-81ED-4DB2-BD59-A6C34878D82A}">
                    <a16:rowId xmlns:a16="http://schemas.microsoft.com/office/drawing/2014/main" val="686943443"/>
                  </a:ext>
                </a:extLst>
              </a:tr>
              <a:tr h="558514">
                <a:tc>
                  <a:txBody>
                    <a:bodyPr/>
                    <a:lstStyle/>
                    <a:p>
                      <a:pPr algn="l"/>
                      <a:r>
                        <a:rPr lang="en-AU" sz="1050">
                          <a:latin typeface="Arial Narrow" panose="020B0606020202030204" pitchFamily="34" charset="0"/>
                          <a:cs typeface="Arial" panose="020B0604020202020204" pitchFamily="34" charset="0"/>
                        </a:rPr>
                        <a:t>1.1 Oral communication</a:t>
                      </a:r>
                    </a:p>
                  </a:txBody>
                  <a:tcPr>
                    <a:lnT w="6350" cap="flat" cmpd="sng" algn="ctr">
                      <a:noFill/>
                      <a:prstDash val="solid"/>
                      <a:miter lim="800000"/>
                    </a:lnT>
                    <a:lnB w="12700" cap="flat" cmpd="sng" algn="ctr">
                      <a:noFill/>
                      <a:prstDash val="solid"/>
                      <a:round/>
                      <a:headEnd type="none" w="med" len="med"/>
                      <a:tailEnd type="none" w="med" len="med"/>
                    </a:lnB>
                  </a:tcPr>
                </a:tc>
                <a:tc>
                  <a:txBody>
                    <a:bodyPr/>
                    <a:lstStyle/>
                    <a:p>
                      <a:pPr algn="l"/>
                      <a:r>
                        <a:rPr lang="en-AU" sz="1050">
                          <a:latin typeface="Arial Narrow" panose="020B0606020202030204" pitchFamily="34" charset="0"/>
                          <a:cs typeface="Arial" panose="020B0604020202020204" pitchFamily="34" charset="0"/>
                        </a:rPr>
                        <a:t>a. Face-to-face</a:t>
                      </a:r>
                      <a:r>
                        <a:rPr lang="en-AU" sz="1050" baseline="0">
                          <a:latin typeface="Arial Narrow" panose="020B0606020202030204" pitchFamily="34" charset="0"/>
                          <a:cs typeface="Arial" panose="020B0604020202020204" pitchFamily="34" charset="0"/>
                        </a:rPr>
                        <a:t> communication</a:t>
                      </a:r>
                      <a:endParaRPr lang="en-AU" sz="105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Quality communication</a:t>
                      </a:r>
                    </a:p>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Create a positive image</a:t>
                      </a:r>
                    </a:p>
                    <a:p>
                      <a:pPr marL="285750" indent="-285750" algn="l">
                        <a:buFont typeface="+mj-lt"/>
                        <a:buAutoNum type="romanLcPeriod"/>
                      </a:pPr>
                      <a:r>
                        <a:rPr lang="en-AU" sz="1050" baseline="0">
                          <a:latin typeface="Arial Narrow" panose="020B0606020202030204" pitchFamily="34" charset="0"/>
                          <a:cs typeface="Arial" panose="020B0604020202020204" pitchFamily="34" charset="0"/>
                        </a:rPr>
                        <a:t>Develop a customer service statement</a:t>
                      </a:r>
                      <a:endParaRPr lang="en-AU" sz="105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773048443"/>
                  </a:ext>
                </a:extLst>
              </a:tr>
              <a:tr h="402130">
                <a:tc>
                  <a:txBody>
                    <a:bodyPr/>
                    <a:lstStyle/>
                    <a:p>
                      <a:pPr algn="l"/>
                      <a:r>
                        <a:rPr lang="en-AU" sz="1050">
                          <a:solidFill>
                            <a:schemeClr val="bg1"/>
                          </a:solidFill>
                          <a:latin typeface="Arial Narrow" panose="020B0606020202030204" pitchFamily="34" charset="0"/>
                          <a:cs typeface="Arial" panose="020B0604020202020204" pitchFamily="34" charset="0"/>
                        </a:rPr>
                        <a:t>1.1</a:t>
                      </a:r>
                      <a:r>
                        <a:rPr lang="en-AU" sz="1050" baseline="0">
                          <a:solidFill>
                            <a:schemeClr val="bg1"/>
                          </a:solidFill>
                          <a:latin typeface="Arial Narrow" panose="020B0606020202030204" pitchFamily="34" charset="0"/>
                          <a:cs typeface="Arial" panose="020B0604020202020204" pitchFamily="34" charset="0"/>
                        </a:rPr>
                        <a:t> Oral communication</a:t>
                      </a:r>
                      <a:endParaRPr lang="en-AU" sz="105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a:latin typeface="Arial Narrow" panose="020B0606020202030204" pitchFamily="34" charset="0"/>
                          <a:cs typeface="Arial" panose="020B0604020202020204" pitchFamily="34" charset="0"/>
                        </a:rPr>
                        <a:t>b. Telephone communication</a:t>
                      </a:r>
                    </a:p>
                  </a:txBody>
                  <a:tcPr/>
                </a:tc>
                <a:tc>
                  <a:txBody>
                    <a:bodyPr/>
                    <a:lstStyle/>
                    <a:p>
                      <a:pPr marL="285750" indent="-285750" algn="l">
                        <a:buFont typeface="+mj-lt"/>
                        <a:buAutoNum type="romanLcPeriod"/>
                      </a:pPr>
                      <a:r>
                        <a:rPr lang="en-AU" sz="1050">
                          <a:latin typeface="Arial Narrow" panose="020B0606020202030204" pitchFamily="34" charset="0"/>
                          <a:cs typeface="Arial" panose="020B0604020202020204" pitchFamily="34" charset="0"/>
                        </a:rPr>
                        <a:t>Telephone communication</a:t>
                      </a:r>
                    </a:p>
                    <a:p>
                      <a:pPr marL="285750" indent="-285750" algn="l">
                        <a:buFont typeface="+mj-lt"/>
                        <a:buAutoNum type="romanLcPeriod"/>
                      </a:pPr>
                      <a:r>
                        <a:rPr lang="en-AU" sz="1050">
                          <a:latin typeface="Arial Narrow" panose="020B0606020202030204" pitchFamily="34" charset="0"/>
                          <a:cs typeface="Arial" panose="020B0604020202020204" pitchFamily="34" charset="0"/>
                        </a:rPr>
                        <a:t>Telephone communication procedures</a:t>
                      </a:r>
                    </a:p>
                  </a:txBody>
                  <a:tcPr/>
                </a:tc>
                <a:extLst>
                  <a:ext uri="{0D108BD9-81ED-4DB2-BD59-A6C34878D82A}">
                    <a16:rowId xmlns:a16="http://schemas.microsoft.com/office/drawing/2014/main" val="2015066822"/>
                  </a:ext>
                </a:extLst>
              </a:tr>
              <a:tr h="402130">
                <a:tc>
                  <a:txBody>
                    <a:bodyPr/>
                    <a:lstStyle/>
                    <a:p>
                      <a:pPr algn="l"/>
                      <a:r>
                        <a:rPr lang="en-AU" sz="1050">
                          <a:latin typeface="Arial Narrow" panose="020B0606020202030204" pitchFamily="34" charset="0"/>
                          <a:cs typeface="Arial" panose="020B0604020202020204" pitchFamily="34" charset="0"/>
                        </a:rPr>
                        <a:t>1.2 Written communication</a:t>
                      </a:r>
                    </a:p>
                  </a:txBody>
                  <a:tcPr>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a:t>
                      </a:r>
                      <a:r>
                        <a:rPr lang="en-AU" sz="1050" smtClean="0">
                          <a:latin typeface="Arial Narrow" panose="020B0606020202030204" pitchFamily="34" charset="0"/>
                          <a:cs typeface="Arial" panose="020B0604020202020204" pitchFamily="34" charset="0"/>
                        </a:rPr>
                        <a:t>Communication guidelines</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a:latin typeface="Arial Narrow" panose="020B0606020202030204" pitchFamily="34" charset="0"/>
                          <a:cs typeface="Arial" panose="020B0604020202020204" pitchFamily="34" charset="0"/>
                        </a:rPr>
                        <a:t>DoE Style Guide</a:t>
                      </a:r>
                    </a:p>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Written communication</a:t>
                      </a:r>
                    </a:p>
                  </a:txBody>
                  <a:tcPr/>
                </a:tc>
                <a:extLst>
                  <a:ext uri="{0D108BD9-81ED-4DB2-BD59-A6C34878D82A}">
                    <a16:rowId xmlns:a16="http://schemas.microsoft.com/office/drawing/2014/main" val="3776498202"/>
                  </a:ext>
                </a:extLst>
              </a:tr>
              <a:tr h="558514">
                <a:tc>
                  <a:txBody>
                    <a:bodyPr/>
                    <a:lstStyle/>
                    <a:p>
                      <a:pPr algn="l"/>
                      <a:r>
                        <a:rPr lang="en-AU" sz="1050">
                          <a:solidFill>
                            <a:schemeClr val="bg1"/>
                          </a:solidFill>
                          <a:latin typeface="Arial Narrow" panose="020B0606020202030204" pitchFamily="34" charset="0"/>
                          <a:cs typeface="Arial" panose="020B0604020202020204" pitchFamily="34" charset="0"/>
                        </a:rPr>
                        <a:t>1.2 Written communication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a:latin typeface="Arial Narrow" panose="020B0606020202030204" pitchFamily="34" charset="0"/>
                          <a:cs typeface="Arial" panose="020B0604020202020204" pitchFamily="34" charset="0"/>
                        </a:rPr>
                        <a:t>b. Digital</a:t>
                      </a:r>
                      <a:r>
                        <a:rPr lang="en-AU" sz="1050" baseline="0">
                          <a:latin typeface="Arial Narrow" panose="020B0606020202030204" pitchFamily="34" charset="0"/>
                          <a:cs typeface="Arial" panose="020B0604020202020204" pitchFamily="34" charset="0"/>
                        </a:rPr>
                        <a:t> content – email</a:t>
                      </a:r>
                      <a:endParaRPr lang="en-AU" sz="105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DoE email policy and procedures</a:t>
                      </a:r>
                    </a:p>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Storing school emails</a:t>
                      </a:r>
                    </a:p>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Structuring emails</a:t>
                      </a:r>
                    </a:p>
                  </a:txBody>
                  <a:tcPr/>
                </a:tc>
                <a:extLst>
                  <a:ext uri="{0D108BD9-81ED-4DB2-BD59-A6C34878D82A}">
                    <a16:rowId xmlns:a16="http://schemas.microsoft.com/office/drawing/2014/main" val="2700594985"/>
                  </a:ext>
                </a:extLst>
              </a:tr>
              <a:tr h="402130">
                <a:tc>
                  <a:txBody>
                    <a:bodyPr/>
                    <a:lstStyle/>
                    <a:p>
                      <a:pPr algn="l"/>
                      <a:r>
                        <a:rPr lang="en-AU" sz="1050">
                          <a:solidFill>
                            <a:schemeClr val="bg1"/>
                          </a:solidFill>
                          <a:latin typeface="Arial Narrow" panose="020B0606020202030204" pitchFamily="34" charset="0"/>
                          <a:cs typeface="Arial" panose="020B0604020202020204" pitchFamily="34" charset="0"/>
                        </a:rPr>
                        <a:t>1.2 Written</a:t>
                      </a:r>
                      <a:r>
                        <a:rPr lang="en-AU" sz="1050" baseline="0">
                          <a:solidFill>
                            <a:schemeClr val="bg1"/>
                          </a:solidFill>
                          <a:latin typeface="Arial Narrow" panose="020B0606020202030204" pitchFamily="34" charset="0"/>
                          <a:cs typeface="Arial" panose="020B0604020202020204" pitchFamily="34" charset="0"/>
                        </a:rPr>
                        <a:t> communication</a:t>
                      </a:r>
                      <a:endParaRPr lang="en-AU" sz="105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a:latin typeface="Arial Narrow" panose="020B0606020202030204" pitchFamily="34" charset="0"/>
                          <a:cs typeface="Arial" panose="020B0604020202020204" pitchFamily="34" charset="0"/>
                        </a:rPr>
                        <a:t>c. Digital content – website</a:t>
                      </a:r>
                    </a:p>
                  </a:txBody>
                  <a:tcPr/>
                </a:tc>
                <a:tc>
                  <a:txBody>
                    <a:bodyPr/>
                    <a:lstStyle/>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Keeping your website current</a:t>
                      </a:r>
                    </a:p>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School website team</a:t>
                      </a:r>
                    </a:p>
                  </a:txBody>
                  <a:tcPr/>
                </a:tc>
                <a:extLst>
                  <a:ext uri="{0D108BD9-81ED-4DB2-BD59-A6C34878D82A}">
                    <a16:rowId xmlns:a16="http://schemas.microsoft.com/office/drawing/2014/main" val="1827598096"/>
                  </a:ext>
                </a:extLst>
              </a:tr>
              <a:tr h="402130">
                <a:tc>
                  <a:txBody>
                    <a:bodyPr/>
                    <a:lstStyle/>
                    <a:p>
                      <a:pPr algn="l"/>
                      <a:r>
                        <a:rPr lang="en-AU" sz="1050">
                          <a:latin typeface="Arial Narrow" panose="020B0606020202030204" pitchFamily="34" charset="0"/>
                          <a:cs typeface="Arial" panose="020B0604020202020204" pitchFamily="34" charset="0"/>
                        </a:rPr>
                        <a:t>1.3 Building relationships</a:t>
                      </a:r>
                    </a:p>
                  </a:txBody>
                  <a:tcPr>
                    <a:lnB w="12700" cap="flat" cmpd="sng" algn="ctr">
                      <a:noFill/>
                      <a:prstDash val="solid"/>
                      <a:round/>
                      <a:headEnd type="none" w="med" len="med"/>
                      <a:tailEnd type="none" w="med" len="med"/>
                    </a:lnB>
                  </a:tcPr>
                </a:tc>
                <a:tc>
                  <a:txBody>
                    <a:bodyPr/>
                    <a:lstStyle/>
                    <a:p>
                      <a:pPr algn="l"/>
                      <a:r>
                        <a:rPr lang="en-AU" sz="1050">
                          <a:latin typeface="Arial Narrow" panose="020B0606020202030204" pitchFamily="34" charset="0"/>
                          <a:cs typeface="Arial" panose="020B0604020202020204" pitchFamily="34" charset="0"/>
                        </a:rPr>
                        <a:t>a. Students</a:t>
                      </a:r>
                      <a:r>
                        <a:rPr lang="en-AU" sz="1050" baseline="0">
                          <a:latin typeface="Arial Narrow" panose="020B0606020202030204" pitchFamily="34" charset="0"/>
                          <a:cs typeface="Arial" panose="020B0604020202020204" pitchFamily="34" charset="0"/>
                        </a:rPr>
                        <a:t> as customers</a:t>
                      </a:r>
                      <a:endParaRPr lang="en-AU" sz="105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Supporting students</a:t>
                      </a:r>
                    </a:p>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Student wellbeing</a:t>
                      </a:r>
                    </a:p>
                  </a:txBody>
                  <a:tcPr/>
                </a:tc>
                <a:extLst>
                  <a:ext uri="{0D108BD9-81ED-4DB2-BD59-A6C34878D82A}">
                    <a16:rowId xmlns:a16="http://schemas.microsoft.com/office/drawing/2014/main" val="3671982970"/>
                  </a:ext>
                </a:extLst>
              </a:tr>
              <a:tr h="714897">
                <a:tc>
                  <a:txBody>
                    <a:bodyPr/>
                    <a:lstStyle/>
                    <a:p>
                      <a:pPr algn="l"/>
                      <a:r>
                        <a:rPr lang="en-AU" sz="1050">
                          <a:solidFill>
                            <a:schemeClr val="bg1"/>
                          </a:solidFill>
                          <a:latin typeface="Arial Narrow" panose="020B0606020202030204" pitchFamily="34" charset="0"/>
                          <a:cs typeface="Arial" panose="020B0604020202020204" pitchFamily="34" charset="0"/>
                        </a:rPr>
                        <a:t>1.3 Building</a:t>
                      </a:r>
                      <a:r>
                        <a:rPr lang="en-AU" sz="1050" baseline="0">
                          <a:solidFill>
                            <a:schemeClr val="bg1"/>
                          </a:solidFill>
                          <a:latin typeface="Arial Narrow" panose="020B0606020202030204" pitchFamily="34" charset="0"/>
                          <a:cs typeface="Arial" panose="020B0604020202020204" pitchFamily="34" charset="0"/>
                        </a:rPr>
                        <a:t> relationships</a:t>
                      </a:r>
                      <a:endParaRPr lang="en-AU" sz="105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a:latin typeface="Arial Narrow" panose="020B0606020202030204" pitchFamily="34" charset="0"/>
                          <a:cs typeface="Arial" panose="020B0604020202020204" pitchFamily="34" charset="0"/>
                        </a:rPr>
                        <a:t>b. Connecting with customers</a:t>
                      </a:r>
                    </a:p>
                  </a:txBody>
                  <a:tcPr/>
                </a:tc>
                <a:tc>
                  <a:txBody>
                    <a:bodyPr/>
                    <a:lstStyle/>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Cultural diversity</a:t>
                      </a:r>
                    </a:p>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Aboriginal &amp; Torres Strait Islander customers</a:t>
                      </a:r>
                    </a:p>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Welcoming customers with disability</a:t>
                      </a:r>
                    </a:p>
                    <a:p>
                      <a:pPr marL="285750" indent="-285750" algn="l">
                        <a:buFont typeface="+mj-lt"/>
                        <a:buAutoNum type="romanLcPeriod"/>
                      </a:pPr>
                      <a:r>
                        <a:rPr lang="en-AU" sz="1050" b="0" i="0" kern="1200">
                          <a:solidFill>
                            <a:schemeClr val="tx1"/>
                          </a:solidFill>
                          <a:effectLst/>
                          <a:latin typeface="Arial Narrow" panose="020B0606020202030204" pitchFamily="34" charset="0"/>
                          <a:ea typeface="+mn-ea"/>
                          <a:cs typeface="Arial" panose="020B0604020202020204" pitchFamily="34" charset="0"/>
                        </a:rPr>
                        <a:t>Customer complaints - role of SAS staff</a:t>
                      </a:r>
                    </a:p>
                  </a:txBody>
                  <a:tcPr/>
                </a:tc>
                <a:extLst>
                  <a:ext uri="{0D108BD9-81ED-4DB2-BD59-A6C34878D82A}">
                    <a16:rowId xmlns:a16="http://schemas.microsoft.com/office/drawing/2014/main" val="4018255628"/>
                  </a:ext>
                </a:extLst>
              </a:tr>
              <a:tr h="316234">
                <a:tc>
                  <a:txBody>
                    <a:bodyPr/>
                    <a:lstStyle/>
                    <a:p>
                      <a:pPr algn="l"/>
                      <a:r>
                        <a:rPr lang="en-AU" sz="1050">
                          <a:solidFill>
                            <a:schemeClr val="bg1"/>
                          </a:solidFill>
                          <a:latin typeface="Arial Narrow" panose="020B0606020202030204" pitchFamily="34" charset="0"/>
                          <a:cs typeface="Arial" panose="020B0604020202020204" pitchFamily="34" charset="0"/>
                        </a:rPr>
                        <a:t>1.3</a:t>
                      </a:r>
                      <a:r>
                        <a:rPr lang="en-AU" sz="1050" baseline="0">
                          <a:solidFill>
                            <a:schemeClr val="bg1"/>
                          </a:solidFill>
                          <a:latin typeface="Arial Narrow" panose="020B0606020202030204" pitchFamily="34" charset="0"/>
                          <a:cs typeface="Arial" panose="020B0604020202020204" pitchFamily="34" charset="0"/>
                        </a:rPr>
                        <a:t> Building relationships</a:t>
                      </a:r>
                      <a:endParaRPr lang="en-AU" sz="105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a:latin typeface="Arial Narrow" panose="020B0606020202030204" pitchFamily="34" charset="0"/>
                          <a:cs typeface="Arial" panose="020B0604020202020204" pitchFamily="34" charset="0"/>
                        </a:rPr>
                        <a:t>c. Customer feedback</a:t>
                      </a:r>
                    </a:p>
                  </a:txBody>
                  <a:tcPr/>
                </a:tc>
                <a:tc>
                  <a:txBody>
                    <a:bodyPr/>
                    <a:lstStyle/>
                    <a:p>
                      <a:pPr algn="l"/>
                      <a:r>
                        <a:rPr lang="en-AU" sz="1050" b="0" i="0" kern="1200">
                          <a:solidFill>
                            <a:schemeClr val="tx1"/>
                          </a:solidFill>
                          <a:effectLst/>
                          <a:latin typeface="Arial Narrow" panose="020B0606020202030204" pitchFamily="34" charset="0"/>
                          <a:ea typeface="+mn-ea"/>
                          <a:cs typeface="Arial" panose="020B0604020202020204" pitchFamily="34" charset="0"/>
                        </a:rPr>
                        <a:t>Customer feedback</a:t>
                      </a:r>
                    </a:p>
                  </a:txBody>
                  <a:tcPr/>
                </a:tc>
                <a:extLst>
                  <a:ext uri="{0D108BD9-81ED-4DB2-BD59-A6C34878D82A}">
                    <a16:rowId xmlns:a16="http://schemas.microsoft.com/office/drawing/2014/main" val="3046961068"/>
                  </a:ext>
                </a:extLst>
              </a:tr>
              <a:tr h="316234">
                <a:tc>
                  <a:txBody>
                    <a:bodyPr/>
                    <a:lstStyle/>
                    <a:p>
                      <a:pPr algn="l"/>
                      <a:r>
                        <a:rPr lang="en-AU" sz="1050">
                          <a:latin typeface="Arial Narrow" panose="020B0606020202030204" pitchFamily="34" charset="0"/>
                          <a:cs typeface="Arial" panose="020B0604020202020204" pitchFamily="34" charset="0"/>
                        </a:rPr>
                        <a:t>1.4 Teamwork</a:t>
                      </a:r>
                    </a:p>
                  </a:txBody>
                  <a:tcPr/>
                </a:tc>
                <a:tc>
                  <a:txBody>
                    <a:bodyPr/>
                    <a:lstStyle/>
                    <a:p>
                      <a:pPr algn="l"/>
                      <a:r>
                        <a:rPr lang="en-AU" sz="1050">
                          <a:latin typeface="Arial Narrow" panose="020B0606020202030204" pitchFamily="34" charset="0"/>
                          <a:cs typeface="Arial" panose="020B0604020202020204" pitchFamily="34" charset="0"/>
                        </a:rPr>
                        <a:t>a. Keeping staff informed</a:t>
                      </a:r>
                    </a:p>
                  </a:txBody>
                  <a:tcPr/>
                </a:tc>
                <a:tc>
                  <a:txBody>
                    <a:bodyPr/>
                    <a:lstStyle/>
                    <a:p>
                      <a:pPr algn="l"/>
                      <a:r>
                        <a:rPr lang="en-AU" sz="1050" b="0" i="0" kern="1200">
                          <a:solidFill>
                            <a:schemeClr val="tx1"/>
                          </a:solidFill>
                          <a:effectLst/>
                          <a:latin typeface="Arial Narrow" panose="020B0606020202030204" pitchFamily="34" charset="0"/>
                          <a:ea typeface="+mn-ea"/>
                          <a:cs typeface="Arial" panose="020B0604020202020204" pitchFamily="34" charset="0"/>
                        </a:rPr>
                        <a:t>Keeping staff informed</a:t>
                      </a:r>
                    </a:p>
                  </a:txBody>
                  <a:tcPr/>
                </a:tc>
                <a:extLst>
                  <a:ext uri="{0D108BD9-81ED-4DB2-BD59-A6C34878D82A}">
                    <a16:rowId xmlns:a16="http://schemas.microsoft.com/office/drawing/2014/main" val="2182863114"/>
                  </a:ext>
                </a:extLst>
              </a:tr>
              <a:tr h="316234">
                <a:tc>
                  <a:txBody>
                    <a:bodyPr/>
                    <a:lstStyle/>
                    <a:p>
                      <a:pPr algn="l"/>
                      <a:r>
                        <a:rPr lang="en-AU" sz="1050">
                          <a:latin typeface="Arial Narrow" panose="020B0606020202030204" pitchFamily="34" charset="0"/>
                          <a:cs typeface="Arial" panose="020B0604020202020204" pitchFamily="34" charset="0"/>
                        </a:rPr>
                        <a:t>1.5 Promoting the school and its vision</a:t>
                      </a:r>
                    </a:p>
                  </a:txBody>
                  <a:tcPr/>
                </a:tc>
                <a:tc>
                  <a:txBody>
                    <a:bodyPr/>
                    <a:lstStyle/>
                    <a:p>
                      <a:pPr algn="l"/>
                      <a:r>
                        <a:rPr lang="en-AU" sz="1050">
                          <a:latin typeface="Arial Narrow" panose="020B0606020202030204" pitchFamily="34" charset="0"/>
                          <a:cs typeface="Arial" panose="020B0604020202020204" pitchFamily="34" charset="0"/>
                        </a:rPr>
                        <a:t>a. School plan and school culture</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School plan and school culture</a:t>
                      </a:r>
                    </a:p>
                  </a:txBody>
                  <a:tcPr/>
                </a:tc>
                <a:extLst>
                  <a:ext uri="{0D108BD9-81ED-4DB2-BD59-A6C34878D82A}">
                    <a16:rowId xmlns:a16="http://schemas.microsoft.com/office/drawing/2014/main" val="3766506984"/>
                  </a:ext>
                </a:extLst>
              </a:tr>
            </a:tbl>
          </a:graphicData>
        </a:graphic>
      </p:graphicFrame>
      <p:sp>
        <p:nvSpPr>
          <p:cNvPr id="2" name="Rectangle 1"/>
          <p:cNvSpPr/>
          <p:nvPr/>
        </p:nvSpPr>
        <p:spPr>
          <a:xfrm>
            <a:off x="292099" y="6117938"/>
            <a:ext cx="8623000" cy="338554"/>
          </a:xfrm>
          <a:prstGeom prst="rect">
            <a:avLst/>
          </a:prstGeom>
        </p:spPr>
        <p:txBody>
          <a:bodyPr wrap="square">
            <a:spAutoFit/>
          </a:bodyPr>
          <a:lstStyle/>
          <a:p>
            <a:pPr algn="ctr" defTabSz="914378"/>
            <a:r>
              <a:rPr lang="en-AU" sz="160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Professional Learning for Non-Teaching Staff (PLNTS) website</a:t>
            </a:r>
            <a:endParaRPr lang="en-AU" sz="16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00" y="6336182"/>
            <a:ext cx="8623001" cy="365125"/>
          </a:xfrm>
        </p:spPr>
        <p:txBody>
          <a:bodyPr/>
          <a:lstStyle/>
          <a:p>
            <a:r>
              <a:rPr lang="en-AU"/>
              <a:t>Learning &amp; Business Systems | PLNTS | 1.2 (b) ii Digital Content - Email storing school emails V10.1 | Slide 15</a:t>
            </a:r>
            <a:endParaRPr lang="en-US"/>
          </a:p>
        </p:txBody>
      </p:sp>
    </p:spTree>
    <p:extLst>
      <p:ext uri="{BB962C8B-B14F-4D97-AF65-F5344CB8AC3E}">
        <p14:creationId xmlns:p14="http://schemas.microsoft.com/office/powerpoint/2010/main" val="23497917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795" y="867717"/>
            <a:ext cx="6955159" cy="586782"/>
          </a:xfrm>
        </p:spPr>
        <p:txBody>
          <a:bodyPr>
            <a:normAutofit fontScale="90000"/>
          </a:bodyPr>
          <a:lstStyle/>
          <a:p>
            <a:r>
              <a:rPr lang="en-US"/>
              <a:t>Professional learning information, resources and course catalogue for non-teaching staff </a:t>
            </a:r>
          </a:p>
        </p:txBody>
      </p:sp>
      <p:sp>
        <p:nvSpPr>
          <p:cNvPr id="2" name="Content Placeholder 1"/>
          <p:cNvSpPr>
            <a:spLocks noGrp="1"/>
          </p:cNvSpPr>
          <p:nvPr>
            <p:ph sz="quarter" idx="4294967295"/>
          </p:nvPr>
        </p:nvSpPr>
        <p:spPr>
          <a:xfrm>
            <a:off x="319794" y="1656575"/>
            <a:ext cx="4625879" cy="4073812"/>
          </a:xfrm>
        </p:spPr>
        <p:txBody>
          <a:bodyPr/>
          <a:lstStyle/>
          <a:p>
            <a:r>
              <a:rPr lang="en-AU" sz="1477"/>
              <a:t>Information about </a:t>
            </a:r>
            <a:r>
              <a:rPr lang="en-AU" sz="1477" b="1"/>
              <a:t>professional learning for non-teaching staff </a:t>
            </a:r>
            <a:r>
              <a:rPr lang="en-AU" sz="1477"/>
              <a:t>including links to a course catalogue and resources, can be found on the professional learning site of the intranet.</a:t>
            </a:r>
          </a:p>
          <a:p>
            <a:endParaRPr lang="en-AU" sz="1477"/>
          </a:p>
          <a:p>
            <a:pPr marL="0" indent="0">
              <a:buNone/>
            </a:pPr>
            <a:r>
              <a:rPr lang="en-AU" sz="1477"/>
              <a:t>From the </a:t>
            </a:r>
            <a:r>
              <a:rPr lang="en-AU" sz="1477" b="1"/>
              <a:t>Inside the department A-Z </a:t>
            </a:r>
            <a:r>
              <a:rPr lang="en-AU" sz="1477"/>
              <a:t>tab select:</a:t>
            </a:r>
          </a:p>
          <a:p>
            <a:pPr marL="214318" indent="-214318"/>
            <a:r>
              <a:rPr lang="en-AU" sz="1477"/>
              <a:t>Professional learning</a:t>
            </a:r>
          </a:p>
          <a:p>
            <a:pPr marL="214318" indent="-214318"/>
            <a:r>
              <a:rPr lang="en-AU" sz="1477">
                <a:hlinkClick r:id="rId3"/>
              </a:rPr>
              <a:t>Professional learning for non-teaching staff</a:t>
            </a:r>
            <a:endParaRPr lang="en-AU" sz="1477"/>
          </a:p>
          <a:p>
            <a:pPr marL="214318" indent="-214318"/>
            <a:r>
              <a:rPr lang="en-AU" sz="1477">
                <a:hlinkClick r:id="rId4"/>
              </a:rPr>
              <a:t>Course catalogue</a:t>
            </a:r>
            <a:endParaRPr lang="en-AU" sz="1477"/>
          </a:p>
        </p:txBody>
      </p:sp>
      <p:pic>
        <p:nvPicPr>
          <p:cNvPr id="4" name="Picture 3" descr="Decorative"/>
          <p:cNvPicPr>
            <a:picLocks noChangeAspect="1"/>
          </p:cNvPicPr>
          <p:nvPr/>
        </p:nvPicPr>
        <p:blipFill>
          <a:blip r:embed="rId5"/>
          <a:stretch>
            <a:fillRect/>
          </a:stretch>
        </p:blipFill>
        <p:spPr>
          <a:xfrm>
            <a:off x="5559609" y="1837446"/>
            <a:ext cx="3313086" cy="3116469"/>
          </a:xfrm>
          <a:prstGeom prst="rect">
            <a:avLst/>
          </a:prstGeom>
          <a:ln>
            <a:solidFill>
              <a:schemeClr val="tx1">
                <a:lumMod val="65000"/>
                <a:lumOff val="35000"/>
              </a:schemeClr>
            </a:solidFill>
          </a:ln>
        </p:spPr>
      </p:pic>
      <p:sp>
        <p:nvSpPr>
          <p:cNvPr id="7" name="Footer Placeholder 6"/>
          <p:cNvSpPr>
            <a:spLocks noGrp="1"/>
          </p:cNvSpPr>
          <p:nvPr>
            <p:ph type="ftr" sz="quarter" idx="3"/>
          </p:nvPr>
        </p:nvSpPr>
        <p:spPr>
          <a:xfrm>
            <a:off x="291903" y="6259238"/>
            <a:ext cx="8580792" cy="365125"/>
          </a:xfrm>
        </p:spPr>
        <p:txBody>
          <a:bodyPr/>
          <a:lstStyle/>
          <a:p>
            <a:r>
              <a:rPr lang="en-AU"/>
              <a:t>Learning &amp; Business Systems | PLNTS | 1.2 (b) ii Digital Content - Email storing school emails V10.1 | Slide 16</a:t>
            </a:r>
            <a:endParaRPr lang="en-US"/>
          </a:p>
        </p:txBody>
      </p:sp>
    </p:spTree>
    <p:extLst>
      <p:ext uri="{BB962C8B-B14F-4D97-AF65-F5344CB8AC3E}">
        <p14:creationId xmlns:p14="http://schemas.microsoft.com/office/powerpoint/2010/main" val="351602033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51" y="689117"/>
            <a:ext cx="8630162" cy="519119"/>
          </a:xfrm>
        </p:spPr>
        <p:txBody>
          <a:bodyPr/>
          <a:lstStyle/>
          <a:p>
            <a:r>
              <a:rPr lang="en-AU">
                <a:latin typeface="Arial"/>
                <a:cs typeface="Arial"/>
              </a:rPr>
              <a:t>Professional learning for non-teaching staff (PLNTS) catalogue</a:t>
            </a:r>
          </a:p>
        </p:txBody>
      </p:sp>
      <p:grpSp>
        <p:nvGrpSpPr>
          <p:cNvPr id="20" name="Group 19" descr="Decorative"/>
          <p:cNvGrpSpPr/>
          <p:nvPr/>
        </p:nvGrpSpPr>
        <p:grpSpPr>
          <a:xfrm>
            <a:off x="646014" y="1313802"/>
            <a:ext cx="8276298" cy="4252451"/>
            <a:chOff x="646014" y="1564322"/>
            <a:chExt cx="8276298" cy="4252451"/>
          </a:xfrm>
        </p:grpSpPr>
        <p:pic>
          <p:nvPicPr>
            <p:cNvPr id="3" name="Picture 2" descr="Image of Course catalogue for non-teaching staff."/>
            <p:cNvPicPr>
              <a:picLocks noChangeAspect="1"/>
            </p:cNvPicPr>
            <p:nvPr/>
          </p:nvPicPr>
          <p:blipFill>
            <a:blip r:embed="rId3"/>
            <a:stretch>
              <a:fillRect/>
            </a:stretch>
          </p:blipFill>
          <p:spPr>
            <a:xfrm>
              <a:off x="2389765" y="2051876"/>
              <a:ext cx="4729264" cy="2996404"/>
            </a:xfrm>
            <a:prstGeom prst="rect">
              <a:avLst/>
            </a:prstGeom>
            <a:noFill/>
            <a:ln>
              <a:solidFill>
                <a:schemeClr val="tx2"/>
              </a:solidFill>
            </a:ln>
          </p:spPr>
        </p:pic>
        <p:sp>
          <p:nvSpPr>
            <p:cNvPr id="18" name="Rectangle 17"/>
            <p:cNvSpPr/>
            <p:nvPr/>
          </p:nvSpPr>
          <p:spPr>
            <a:xfrm>
              <a:off x="2572496" y="1564322"/>
              <a:ext cx="4205990" cy="370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New and improved layout and features!</a:t>
              </a:r>
            </a:p>
          </p:txBody>
        </p:sp>
        <p:sp>
          <p:nvSpPr>
            <p:cNvPr id="11" name="Line Callout 1 10"/>
            <p:cNvSpPr/>
            <p:nvPr/>
          </p:nvSpPr>
          <p:spPr>
            <a:xfrm>
              <a:off x="646014" y="3293118"/>
              <a:ext cx="1365666" cy="699762"/>
            </a:xfrm>
            <a:prstGeom prst="borderCallout1">
              <a:avLst>
                <a:gd name="adj1" fmla="val 50575"/>
                <a:gd name="adj2" fmla="val 125580"/>
                <a:gd name="adj3" fmla="val 50404"/>
                <a:gd name="adj4" fmla="val 10060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Browse options</a:t>
              </a:r>
            </a:p>
          </p:txBody>
        </p:sp>
        <p:sp>
          <p:nvSpPr>
            <p:cNvPr id="15" name="Line Callout 1 14"/>
            <p:cNvSpPr/>
            <p:nvPr/>
          </p:nvSpPr>
          <p:spPr>
            <a:xfrm>
              <a:off x="7379627" y="2947170"/>
              <a:ext cx="1542685" cy="804707"/>
            </a:xfrm>
            <a:prstGeom prst="borderCallout1">
              <a:avLst>
                <a:gd name="adj1" fmla="val 53842"/>
                <a:gd name="adj2" fmla="val -20608"/>
                <a:gd name="adj3" fmla="val 52582"/>
                <a:gd name="adj4" fmla="val -39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Display as a grid or a list</a:t>
              </a:r>
            </a:p>
          </p:txBody>
        </p:sp>
        <p:sp>
          <p:nvSpPr>
            <p:cNvPr id="17" name="Rectangle 16"/>
            <p:cNvSpPr/>
            <p:nvPr/>
          </p:nvSpPr>
          <p:spPr>
            <a:xfrm>
              <a:off x="2761339" y="5165419"/>
              <a:ext cx="3828304" cy="6513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Click a course for details, dates, location and MyPL reference</a:t>
              </a:r>
            </a:p>
          </p:txBody>
        </p:sp>
      </p:grpSp>
      <p:sp>
        <p:nvSpPr>
          <p:cNvPr id="10" name="Rectangle 9"/>
          <p:cNvSpPr/>
          <p:nvPr/>
        </p:nvSpPr>
        <p:spPr>
          <a:xfrm>
            <a:off x="3120775" y="5758301"/>
            <a:ext cx="3267244" cy="307777"/>
          </a:xfrm>
          <a:prstGeom prst="rect">
            <a:avLst/>
          </a:prstGeom>
        </p:spPr>
        <p:txBody>
          <a:bodyPr wrap="square">
            <a:spAutoFit/>
          </a:bodyPr>
          <a:lstStyle/>
          <a:p>
            <a:pPr algn="ctr" defTabSz="914378"/>
            <a:r>
              <a:rPr lang="en-AU" sz="1400">
                <a:solidFill>
                  <a:prstClr val="black"/>
                </a:solidFill>
                <a:latin typeface="Arial" panose="020B0604020202020204" pitchFamily="34" charset="0"/>
                <a:cs typeface="Arial" panose="020B0604020202020204" pitchFamily="34" charset="0"/>
                <a:hlinkClick r:id="rId4"/>
              </a:rPr>
              <a:t>PLNTS catalogue</a:t>
            </a:r>
            <a:endParaRPr lang="en-AU" sz="140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50" y="6258126"/>
            <a:ext cx="8630162" cy="365125"/>
          </a:xfrm>
        </p:spPr>
        <p:txBody>
          <a:bodyPr/>
          <a:lstStyle/>
          <a:p>
            <a:r>
              <a:rPr lang="en-AU"/>
              <a:t>Learning &amp; Business Systems | PLNTS | 1.2 (b) ii Digital Content - Email storing school emails V10.1 | Slide 17</a:t>
            </a:r>
            <a:endParaRPr lang="en-US"/>
          </a:p>
        </p:txBody>
      </p:sp>
    </p:spTree>
    <p:extLst>
      <p:ext uri="{BB962C8B-B14F-4D97-AF65-F5344CB8AC3E}">
        <p14:creationId xmlns:p14="http://schemas.microsoft.com/office/powerpoint/2010/main" val="39994553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Structure of the module</a:t>
            </a:r>
          </a:p>
        </p:txBody>
      </p:sp>
      <p:sp>
        <p:nvSpPr>
          <p:cNvPr id="2" name="Text Placeholder 1"/>
          <p:cNvSpPr>
            <a:spLocks noGrp="1"/>
          </p:cNvSpPr>
          <p:nvPr>
            <p:ph type="body" sz="quarter" idx="15"/>
          </p:nvPr>
        </p:nvSpPr>
        <p:spPr>
          <a:xfrm>
            <a:off x="292100" y="1364374"/>
            <a:ext cx="5018087" cy="4369452"/>
          </a:xfrm>
        </p:spPr>
        <p:txBody>
          <a:bodyPr/>
          <a:lstStyle/>
          <a:p>
            <a:r>
              <a:rPr lang="en-AU" sz="1600" b="0" dirty="0">
                <a:solidFill>
                  <a:schemeClr val="tx2"/>
                </a:solidFill>
              </a:rPr>
              <a:t>This module contains 3 sessions and has a total delivery time of 2 hours 15 minutes. Resources for this module include:</a:t>
            </a:r>
          </a:p>
          <a:p>
            <a:pPr marL="285750" indent="-285750">
              <a:buFont typeface="Arial" panose="020B0604020202020204" pitchFamily="34" charset="0"/>
              <a:buChar char="•"/>
            </a:pPr>
            <a:r>
              <a:rPr lang="en-AU" sz="1600" b="0" dirty="0">
                <a:solidFill>
                  <a:schemeClr val="tx2"/>
                </a:solidFill>
              </a:rPr>
              <a:t>PowerPoint presentation session</a:t>
            </a:r>
          </a:p>
          <a:p>
            <a:pPr marL="691744" lvl="2" indent="-285750">
              <a:buFont typeface="Courier New" panose="02070309020205020404" pitchFamily="49" charset="0"/>
              <a:buChar char="o"/>
            </a:pPr>
            <a:r>
              <a:rPr lang="en-AU" sz="1400" b="0" dirty="0">
                <a:solidFill>
                  <a:schemeClr val="tx2"/>
                </a:solidFill>
              </a:rPr>
              <a:t>Session 1 – DoE email policy and procedures – 55 minutes </a:t>
            </a:r>
          </a:p>
          <a:p>
            <a:pPr marL="691744" lvl="2" indent="-285750">
              <a:buFont typeface="Courier New" panose="02070309020205020404" pitchFamily="49" charset="0"/>
              <a:buChar char="o"/>
            </a:pPr>
            <a:r>
              <a:rPr lang="en-AU" sz="1400" b="0" dirty="0">
                <a:solidFill>
                  <a:schemeClr val="tx2"/>
                </a:solidFill>
              </a:rPr>
              <a:t>Session 2 – Storing school emails – 45 minutes</a:t>
            </a:r>
          </a:p>
          <a:p>
            <a:pPr marL="691744" lvl="2" indent="-285750">
              <a:buFont typeface="Courier New" panose="02070309020205020404" pitchFamily="49" charset="0"/>
              <a:buChar char="o"/>
            </a:pPr>
            <a:r>
              <a:rPr lang="en-AU" sz="1400" b="0" dirty="0">
                <a:solidFill>
                  <a:schemeClr val="tx2"/>
                </a:solidFill>
              </a:rPr>
              <a:t>Session 3 – Structuring emails – 35 minutes</a:t>
            </a:r>
          </a:p>
          <a:p>
            <a:pPr marL="285750" indent="-285750">
              <a:buFont typeface="Arial" panose="020B0604020202020204" pitchFamily="34" charset="0"/>
              <a:buChar char="•"/>
            </a:pPr>
            <a:r>
              <a:rPr lang="en-AU" sz="1600" b="0" dirty="0">
                <a:solidFill>
                  <a:schemeClr val="tx2"/>
                </a:solidFill>
              </a:rPr>
              <a:t>presenter notes with pre-reading and guidelines to successfully deliver sessions</a:t>
            </a:r>
          </a:p>
          <a:p>
            <a:pPr marL="285750" indent="-285750">
              <a:buFont typeface="Arial" panose="020B0604020202020204" pitchFamily="34" charset="0"/>
              <a:buChar char="•"/>
            </a:pPr>
            <a:r>
              <a:rPr lang="en-AU" sz="1600" b="0" dirty="0">
                <a:solidFill>
                  <a:schemeClr val="tx2"/>
                </a:solidFill>
              </a:rPr>
              <a:t>handouts and </a:t>
            </a:r>
            <a:r>
              <a:rPr lang="en-AU" sz="1600" b="0" dirty="0" smtClean="0">
                <a:solidFill>
                  <a:schemeClr val="tx2"/>
                </a:solidFill>
              </a:rPr>
              <a:t>activities.</a:t>
            </a:r>
            <a:endParaRPr lang="en-AU" sz="1600" b="0" dirty="0">
              <a:solidFill>
                <a:schemeClr val="tx2"/>
              </a:solidFill>
            </a:endParaRPr>
          </a:p>
          <a:p>
            <a:endParaRPr lang="en-AU" dirty="0"/>
          </a:p>
        </p:txBody>
      </p:sp>
      <p:sp>
        <p:nvSpPr>
          <p:cNvPr id="4" name="Text Placeholder 1"/>
          <p:cNvSpPr txBox="1">
            <a:spLocks/>
          </p:cNvSpPr>
          <p:nvPr/>
        </p:nvSpPr>
        <p:spPr>
          <a:xfrm>
            <a:off x="6496050" y="1364374"/>
            <a:ext cx="2305050" cy="3427730"/>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a:solidFill>
                  <a:schemeClr val="tx2"/>
                </a:solidFill>
              </a:rPr>
              <a:t>Purpose</a:t>
            </a:r>
          </a:p>
          <a:p>
            <a:r>
              <a:rPr lang="en-AU" sz="1600" b="0">
                <a:solidFill>
                  <a:schemeClr val="tx2"/>
                </a:solidFill>
              </a:rPr>
              <a:t>This module is one of a series of modules which have been developed to support the implementation of the Excellence in School Administration Framework</a:t>
            </a:r>
          </a:p>
          <a:p>
            <a:endParaRPr lang="en-AU"/>
          </a:p>
        </p:txBody>
      </p:sp>
      <p:sp>
        <p:nvSpPr>
          <p:cNvPr id="12" name="Footer Placeholder 11"/>
          <p:cNvSpPr>
            <a:spLocks noGrp="1"/>
          </p:cNvSpPr>
          <p:nvPr>
            <p:ph type="ftr" sz="quarter" idx="3"/>
          </p:nvPr>
        </p:nvSpPr>
        <p:spPr>
          <a:xfrm>
            <a:off x="292150" y="6258126"/>
            <a:ext cx="8508950" cy="365125"/>
          </a:xfrm>
          <a:prstGeom prst="rect">
            <a:avLst/>
          </a:prstGeom>
        </p:spPr>
        <p:txBody>
          <a:bodyPr/>
          <a:lstStyle/>
          <a:p>
            <a:r>
              <a:rPr lang="en-AU"/>
              <a:t>Learning &amp; Business Systems | PLNTS | 1.2 (b) ii Digital Content - Email storing school emails V10.1 | Slide 2 </a:t>
            </a:r>
            <a:endParaRPr lang="en-US"/>
          </a:p>
        </p:txBody>
      </p:sp>
    </p:spTree>
    <p:extLst>
      <p:ext uri="{BB962C8B-B14F-4D97-AF65-F5344CB8AC3E}">
        <p14:creationId xmlns:p14="http://schemas.microsoft.com/office/powerpoint/2010/main" val="2589097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Delivery</a:t>
            </a:r>
          </a:p>
        </p:txBody>
      </p:sp>
      <p:sp>
        <p:nvSpPr>
          <p:cNvPr id="4" name="Text Placeholder 3"/>
          <p:cNvSpPr>
            <a:spLocks noGrp="1"/>
          </p:cNvSpPr>
          <p:nvPr>
            <p:ph type="body" sz="quarter" idx="15"/>
          </p:nvPr>
        </p:nvSpPr>
        <p:spPr>
          <a:xfrm>
            <a:off x="292101" y="1380242"/>
            <a:ext cx="5003799" cy="3001258"/>
          </a:xfrm>
        </p:spPr>
        <p:txBody>
          <a:bodyPr/>
          <a:lstStyle/>
          <a:p>
            <a:r>
              <a:rPr lang="en-AU" sz="1200" b="0" dirty="0">
                <a:solidFill>
                  <a:schemeClr val="tx2"/>
                </a:solidFill>
              </a:rPr>
              <a:t>This module can be completed in the following manner:</a:t>
            </a:r>
          </a:p>
          <a:p>
            <a:pPr marL="171450" indent="-171450">
              <a:buFont typeface="Arial" panose="020B0604020202020204" pitchFamily="34" charset="0"/>
              <a:buChar char="•"/>
            </a:pPr>
            <a:r>
              <a:rPr lang="en-AU" sz="1200" dirty="0">
                <a:solidFill>
                  <a:schemeClr val="tx2"/>
                </a:solidFill>
              </a:rPr>
              <a:t>presentation style </a:t>
            </a:r>
            <a:r>
              <a:rPr lang="en-AU" sz="1200" b="0" dirty="0">
                <a:solidFill>
                  <a:schemeClr val="tx2"/>
                </a:solidFill>
              </a:rPr>
              <a:t>– facilitator follows notes/slides and works through activities in a group setting</a:t>
            </a:r>
          </a:p>
          <a:p>
            <a:pPr marL="171450" indent="-171450">
              <a:buFont typeface="Arial" panose="020B0604020202020204" pitchFamily="34" charset="0"/>
              <a:buChar char="•"/>
            </a:pPr>
            <a:r>
              <a:rPr lang="en-AU" sz="1200" dirty="0">
                <a:solidFill>
                  <a:schemeClr val="tx2"/>
                </a:solidFill>
              </a:rPr>
              <a:t>independently</a:t>
            </a:r>
            <a:r>
              <a:rPr lang="en-AU" sz="1200" b="0" dirty="0">
                <a:solidFill>
                  <a:schemeClr val="tx2"/>
                </a:solidFill>
              </a:rPr>
              <a:t> – individual follows slides, notes and works through learning tasks and activities.</a:t>
            </a:r>
          </a:p>
          <a:p>
            <a:r>
              <a:rPr lang="en-AU" sz="1200" b="0" dirty="0">
                <a:solidFill>
                  <a:schemeClr val="tx2"/>
                </a:solidFill>
              </a:rPr>
              <a:t>To ensure the delivery meets the needs of your audience presenter should consider the following:</a:t>
            </a:r>
          </a:p>
          <a:p>
            <a:pPr marL="171450" indent="-171450">
              <a:buFont typeface="Arial" panose="020B0604020202020204" pitchFamily="34" charset="0"/>
              <a:buChar char="•"/>
            </a:pPr>
            <a:r>
              <a:rPr lang="en-AU" sz="1200" dirty="0">
                <a:solidFill>
                  <a:schemeClr val="tx2"/>
                </a:solidFill>
              </a:rPr>
              <a:t>for internal presentations (to own staff) </a:t>
            </a:r>
            <a:r>
              <a:rPr lang="en-AU" sz="1200" b="0" dirty="0">
                <a:solidFill>
                  <a:schemeClr val="tx2"/>
                </a:solidFill>
              </a:rPr>
              <a:t>prior to presenting the session assess your knowledge of each participant’s experience in this topic, adjust notes and resources where necessary</a:t>
            </a:r>
          </a:p>
          <a:p>
            <a:pPr marL="171450" indent="-171450">
              <a:buFont typeface="Arial" panose="020B0604020202020204" pitchFamily="34" charset="0"/>
              <a:buChar char="•"/>
            </a:pPr>
            <a:r>
              <a:rPr lang="en-AU" sz="1200" dirty="0">
                <a:solidFill>
                  <a:schemeClr val="tx2"/>
                </a:solidFill>
              </a:rPr>
              <a:t>for external presentations </a:t>
            </a:r>
            <a:r>
              <a:rPr lang="en-AU" sz="1200" b="0" dirty="0">
                <a:solidFill>
                  <a:schemeClr val="tx2"/>
                </a:solidFill>
              </a:rPr>
              <a:t>at the commencement of the session ask participants to introduce themselves and briefly explain their reasons for attending, adjust notes and resources where </a:t>
            </a:r>
            <a:r>
              <a:rPr lang="en-AU" sz="1200" b="0" dirty="0" smtClean="0">
                <a:solidFill>
                  <a:schemeClr val="tx2"/>
                </a:solidFill>
              </a:rPr>
              <a:t>necessary.</a:t>
            </a:r>
            <a:endParaRPr lang="en-AU" sz="1200" b="0" dirty="0">
              <a:solidFill>
                <a:schemeClr val="tx2"/>
              </a:solidFill>
            </a:endParaRPr>
          </a:p>
          <a:p>
            <a:endParaRPr lang="en-AU" sz="1200" b="0" dirty="0"/>
          </a:p>
        </p:txBody>
      </p:sp>
      <p:sp>
        <p:nvSpPr>
          <p:cNvPr id="9" name="Text Placeholder 3"/>
          <p:cNvSpPr>
            <a:spLocks noGrp="1"/>
          </p:cNvSpPr>
          <p:nvPr>
            <p:ph type="body" sz="quarter" idx="15"/>
          </p:nvPr>
        </p:nvSpPr>
        <p:spPr>
          <a:xfrm>
            <a:off x="6619875" y="1380242"/>
            <a:ext cx="2295275" cy="4127673"/>
          </a:xfrm>
        </p:spPr>
        <p:txBody>
          <a:bodyPr/>
          <a:lstStyle/>
          <a:p>
            <a:r>
              <a:rPr lang="en-AU">
                <a:solidFill>
                  <a:schemeClr val="tx2"/>
                </a:solidFill>
              </a:rPr>
              <a:t>Audience</a:t>
            </a:r>
          </a:p>
          <a:p>
            <a:r>
              <a:rPr lang="en-AU" b="0">
                <a:solidFill>
                  <a:schemeClr val="tx2"/>
                </a:solidFill>
              </a:rPr>
              <a:t>Key audience is the front office administration staff,  however it is a useful resource for all non-teaching staff in schools.</a:t>
            </a:r>
          </a:p>
          <a:p>
            <a:endParaRPr lang="en-AU" sz="1200" b="0"/>
          </a:p>
        </p:txBody>
      </p:sp>
      <p:sp>
        <p:nvSpPr>
          <p:cNvPr id="7" name="Footer Placeholder 6"/>
          <p:cNvSpPr>
            <a:spLocks noGrp="1"/>
          </p:cNvSpPr>
          <p:nvPr>
            <p:ph type="ftr" sz="quarter" idx="3"/>
          </p:nvPr>
        </p:nvSpPr>
        <p:spPr>
          <a:xfrm>
            <a:off x="246993" y="6246837"/>
            <a:ext cx="8623001" cy="365125"/>
          </a:xfrm>
        </p:spPr>
        <p:txBody>
          <a:bodyPr/>
          <a:lstStyle/>
          <a:p>
            <a:r>
              <a:rPr lang="en-AU"/>
              <a:t>Learning &amp; Business Systems | PLNTS | 1.2 (b) ii Digital Content - Email storing school emails V10.1 | Slide 3 </a:t>
            </a:r>
            <a:endParaRPr lang="en-US"/>
          </a:p>
        </p:txBody>
      </p:sp>
    </p:spTree>
    <p:extLst>
      <p:ext uri="{BB962C8B-B14F-4D97-AF65-F5344CB8AC3E}">
        <p14:creationId xmlns:p14="http://schemas.microsoft.com/office/powerpoint/2010/main" val="32941323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Outcome of the module – digital content - email</a:t>
            </a:r>
          </a:p>
        </p:txBody>
      </p:sp>
      <p:sp>
        <p:nvSpPr>
          <p:cNvPr id="5" name="Text Placeholder 4"/>
          <p:cNvSpPr>
            <a:spLocks noGrp="1"/>
          </p:cNvSpPr>
          <p:nvPr>
            <p:ph type="body" sz="quarter" idx="15"/>
          </p:nvPr>
        </p:nvSpPr>
        <p:spPr>
          <a:xfrm>
            <a:off x="3657601" y="1245629"/>
            <a:ext cx="5264712" cy="419659"/>
          </a:xfrm>
        </p:spPr>
        <p:txBody>
          <a:bodyPr/>
          <a:lstStyle/>
          <a:p>
            <a:r>
              <a:rPr lang="en-AU" b="0">
                <a:solidFill>
                  <a:schemeClr val="tx2"/>
                </a:solidFill>
              </a:rPr>
              <a:t>At the completion of this module, participants should be able to:</a:t>
            </a:r>
          </a:p>
          <a:p>
            <a:endParaRPr lang="en-AU"/>
          </a:p>
        </p:txBody>
      </p:sp>
      <p:sp>
        <p:nvSpPr>
          <p:cNvPr id="6" name="Text Placeholder 4"/>
          <p:cNvSpPr txBox="1">
            <a:spLocks/>
          </p:cNvSpPr>
          <p:nvPr/>
        </p:nvSpPr>
        <p:spPr>
          <a:xfrm>
            <a:off x="3657600" y="2163758"/>
            <a:ext cx="5143500" cy="3079710"/>
          </a:xfrm>
          <a:prstGeom prst="rect">
            <a:avLst/>
          </a:prstGeom>
        </p:spPr>
        <p:txBody>
          <a:bodyPr vert="horz" wrap="square" lIns="0" tIns="45720" rIns="91440" bIns="45720" rtlCol="0" anchor="t">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chemeClr val="tx2"/>
                </a:solidFill>
                <a:latin typeface="Arial"/>
                <a:cs typeface="Arial"/>
              </a:rPr>
              <a:t>describe the characteristics of well structured, easy to follow written communication and apply these to produce writing in the following forms:</a:t>
            </a:r>
          </a:p>
          <a:p>
            <a:pPr marL="742950" lvl="1" indent="-285750">
              <a:buFont typeface="Arial" panose="020B0604020202020204" pitchFamily="34" charset="0"/>
              <a:buChar char="•"/>
            </a:pPr>
            <a:r>
              <a:rPr lang="en-AU" dirty="0"/>
              <a:t>general correspondence</a:t>
            </a:r>
          </a:p>
          <a:p>
            <a:pPr marL="742950" lvl="1" indent="-285750">
              <a:buFont typeface="Arial" panose="020B0604020202020204" pitchFamily="34" charset="0"/>
              <a:buChar char="•"/>
            </a:pPr>
            <a:r>
              <a:rPr lang="en-AU" dirty="0"/>
              <a:t>permission notes and newsletters</a:t>
            </a:r>
          </a:p>
          <a:p>
            <a:pPr marL="742950" lvl="1" indent="-285750">
              <a:buFont typeface="Arial" panose="020B0604020202020204" pitchFamily="34" charset="0"/>
              <a:buChar char="•"/>
            </a:pPr>
            <a:r>
              <a:rPr lang="en-AU" dirty="0"/>
              <a:t>digital content and </a:t>
            </a:r>
            <a:r>
              <a:rPr lang="en-AU" dirty="0" smtClean="0"/>
              <a:t>email.</a:t>
            </a:r>
            <a:endParaRPr lang="en-AU" dirty="0"/>
          </a:p>
        </p:txBody>
      </p:sp>
      <p:pic>
        <p:nvPicPr>
          <p:cNvPr id="4" name="circle-arrow2.png" descr="Decorative"/>
          <p:cNvPicPr>
            <a:picLocks noChangeAspect="1"/>
          </p:cNvPicPr>
          <p:nvPr/>
        </p:nvPicPr>
        <p:blipFill>
          <a:blip r:embed="rId3"/>
          <a:stretch>
            <a:fillRect/>
          </a:stretch>
        </p:blipFill>
        <p:spPr>
          <a:xfrm>
            <a:off x="605663" y="2435094"/>
            <a:ext cx="2651885" cy="2629475"/>
          </a:xfrm>
          <a:prstGeom prst="rect">
            <a:avLst/>
          </a:prstGeom>
          <a:ln w="12700">
            <a:miter lim="400000"/>
          </a:ln>
        </p:spPr>
      </p:pic>
      <p:sp>
        <p:nvSpPr>
          <p:cNvPr id="10" name="Footer Placeholder 9"/>
          <p:cNvSpPr>
            <a:spLocks noGrp="1"/>
          </p:cNvSpPr>
          <p:nvPr>
            <p:ph type="ftr" sz="quarter" idx="3"/>
          </p:nvPr>
        </p:nvSpPr>
        <p:spPr>
          <a:xfrm>
            <a:off x="292150" y="6258126"/>
            <a:ext cx="8630162" cy="365125"/>
          </a:xfrm>
        </p:spPr>
        <p:txBody>
          <a:bodyPr/>
          <a:lstStyle/>
          <a:p>
            <a:r>
              <a:rPr lang="en-AU"/>
              <a:t>Learning &amp; Business Systems | PLNTS | 1.2 (b) ii Digital Content - Email storing school emails V10.1 | Slide 4</a:t>
            </a:r>
            <a:endParaRPr lang="en-US"/>
          </a:p>
        </p:txBody>
      </p:sp>
    </p:spTree>
    <p:extLst>
      <p:ext uri="{BB962C8B-B14F-4D97-AF65-F5344CB8AC3E}">
        <p14:creationId xmlns:p14="http://schemas.microsoft.com/office/powerpoint/2010/main" val="18915774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50" y="703448"/>
            <a:ext cx="8656745" cy="608198"/>
          </a:xfrm>
        </p:spPr>
        <p:txBody>
          <a:bodyPr/>
          <a:lstStyle/>
          <a:p>
            <a:r>
              <a:rPr lang="en-AU"/>
              <a:t>Outcome of this session – storing school emails</a:t>
            </a:r>
          </a:p>
        </p:txBody>
      </p:sp>
      <p:sp>
        <p:nvSpPr>
          <p:cNvPr id="5" name="Text Placeholder 4"/>
          <p:cNvSpPr>
            <a:spLocks noGrp="1"/>
          </p:cNvSpPr>
          <p:nvPr>
            <p:ph type="body" sz="quarter" idx="15"/>
          </p:nvPr>
        </p:nvSpPr>
        <p:spPr>
          <a:xfrm>
            <a:off x="3655830" y="1492975"/>
            <a:ext cx="5297670" cy="958412"/>
          </a:xfrm>
        </p:spPr>
        <p:txBody>
          <a:bodyPr/>
          <a:lstStyle/>
          <a:p>
            <a:r>
              <a:rPr lang="en-AU" b="0">
                <a:solidFill>
                  <a:schemeClr val="tx2"/>
                </a:solidFill>
              </a:rPr>
              <a:t>At the completion of this session, participants should be able to:</a:t>
            </a:r>
          </a:p>
          <a:p>
            <a:endParaRPr lang="en-AU"/>
          </a:p>
        </p:txBody>
      </p:sp>
      <p:sp>
        <p:nvSpPr>
          <p:cNvPr id="6" name="Text Placeholder 4"/>
          <p:cNvSpPr txBox="1">
            <a:spLocks/>
          </p:cNvSpPr>
          <p:nvPr/>
        </p:nvSpPr>
        <p:spPr>
          <a:xfrm>
            <a:off x="3655830" y="2371724"/>
            <a:ext cx="5114925" cy="3686175"/>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chemeClr val="tx2"/>
                </a:solidFill>
              </a:rPr>
              <a:t>understand their responsibility concerning the storage of emails</a:t>
            </a:r>
          </a:p>
          <a:p>
            <a:pPr marL="285750" indent="-285750">
              <a:buFont typeface="Arial" panose="020B0604020202020204" pitchFamily="34" charset="0"/>
              <a:buChar char="•"/>
            </a:pPr>
            <a:r>
              <a:rPr lang="en-AU" b="0" dirty="0">
                <a:solidFill>
                  <a:schemeClr val="tx2"/>
                </a:solidFill>
              </a:rPr>
              <a:t>demonstrate their ability to correctly store and file department business </a:t>
            </a:r>
            <a:r>
              <a:rPr lang="en-AU" b="0" dirty="0" smtClean="0">
                <a:solidFill>
                  <a:schemeClr val="tx2"/>
                </a:solidFill>
              </a:rPr>
              <a:t>emails.</a:t>
            </a:r>
            <a:endParaRPr lang="en-AU" b="0" dirty="0">
              <a:solidFill>
                <a:schemeClr val="tx2"/>
              </a:solidFill>
            </a:endParaRPr>
          </a:p>
          <a:p>
            <a:endParaRPr lang="en-AU" dirty="0">
              <a:solidFill>
                <a:schemeClr val="tx2"/>
              </a:solidFill>
            </a:endParaRPr>
          </a:p>
        </p:txBody>
      </p:sp>
      <p:pic>
        <p:nvPicPr>
          <p:cNvPr id="7" name="session.png" descr="Decorative"/>
          <p:cNvPicPr>
            <a:picLocks noChangeAspect="1"/>
          </p:cNvPicPr>
          <p:nvPr/>
        </p:nvPicPr>
        <p:blipFill>
          <a:blip r:embed="rId3"/>
          <a:stretch>
            <a:fillRect/>
          </a:stretch>
        </p:blipFill>
        <p:spPr>
          <a:xfrm>
            <a:off x="752056" y="2579026"/>
            <a:ext cx="2493213" cy="2771612"/>
          </a:xfrm>
          <a:prstGeom prst="rect">
            <a:avLst/>
          </a:prstGeom>
          <a:ln w="12700">
            <a:miter lim="400000"/>
          </a:ln>
        </p:spPr>
      </p:pic>
      <p:sp>
        <p:nvSpPr>
          <p:cNvPr id="9" name="Footer Placeholder 8"/>
          <p:cNvSpPr>
            <a:spLocks noGrp="1"/>
          </p:cNvSpPr>
          <p:nvPr>
            <p:ph type="ftr" sz="quarter" idx="3"/>
          </p:nvPr>
        </p:nvSpPr>
        <p:spPr>
          <a:xfrm>
            <a:off x="292149" y="6258126"/>
            <a:ext cx="8728025" cy="365125"/>
          </a:xfrm>
        </p:spPr>
        <p:txBody>
          <a:bodyPr/>
          <a:lstStyle/>
          <a:p>
            <a:r>
              <a:rPr lang="en-AU"/>
              <a:t>Learning &amp; Business Systems | PLNTS | 1.2 (b) ii Digital Content - Email storing school emails V10.1 | Slide 5 </a:t>
            </a:r>
            <a:endParaRPr lang="en-US"/>
          </a:p>
        </p:txBody>
      </p:sp>
    </p:spTree>
    <p:extLst>
      <p:ext uri="{BB962C8B-B14F-4D97-AF65-F5344CB8AC3E}">
        <p14:creationId xmlns:p14="http://schemas.microsoft.com/office/powerpoint/2010/main" val="205616347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Types of emails</a:t>
            </a:r>
          </a:p>
        </p:txBody>
      </p:sp>
      <p:grpSp>
        <p:nvGrpSpPr>
          <p:cNvPr id="11" name="Group 10" descr="Decorative"/>
          <p:cNvGrpSpPr/>
          <p:nvPr/>
        </p:nvGrpSpPr>
        <p:grpSpPr>
          <a:xfrm>
            <a:off x="395536" y="2025525"/>
            <a:ext cx="8280921" cy="1728193"/>
            <a:chOff x="395536" y="2025525"/>
            <a:chExt cx="8280921" cy="1728193"/>
          </a:xfrm>
        </p:grpSpPr>
        <p:pic>
          <p:nvPicPr>
            <p:cNvPr id="7" name="emails.png" descr="Decorative"/>
            <p:cNvPicPr>
              <a:picLocks noChangeAspect="1"/>
            </p:cNvPicPr>
            <p:nvPr/>
          </p:nvPicPr>
          <p:blipFill>
            <a:blip r:embed="rId3"/>
            <a:stretch>
              <a:fillRect/>
            </a:stretch>
          </p:blipFill>
          <p:spPr>
            <a:xfrm>
              <a:off x="395536" y="2025525"/>
              <a:ext cx="8280921" cy="1728193"/>
            </a:xfrm>
            <a:prstGeom prst="rect">
              <a:avLst/>
            </a:prstGeom>
            <a:ln w="12700" cap="flat">
              <a:noFill/>
              <a:miter lim="400000"/>
            </a:ln>
            <a:effectLst>
              <a:outerShdw blurRad="63500" dist="25400" dir="5400000" rotWithShape="0">
                <a:srgbClr val="000000">
                  <a:alpha val="50000"/>
                </a:srgbClr>
              </a:outerShdw>
            </a:effectLst>
          </p:spPr>
        </p:pic>
        <p:sp>
          <p:nvSpPr>
            <p:cNvPr id="8" name="Shape 231"/>
            <p:cNvSpPr/>
            <p:nvPr/>
          </p:nvSpPr>
          <p:spPr>
            <a:xfrm>
              <a:off x="683568" y="2067694"/>
              <a:ext cx="1786248" cy="693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Autofit/>
            </a:bodyPr>
            <a:lstStyle>
              <a:lvl1pPr>
                <a:spcBef>
                  <a:spcPts val="4200"/>
                </a:spcBef>
                <a:defRPr b="1">
                  <a:solidFill>
                    <a:srgbClr val="53585F"/>
                  </a:solidFill>
                  <a:latin typeface="Calibri"/>
                  <a:ea typeface="Calibri"/>
                  <a:cs typeface="Calibri"/>
                  <a:sym typeface="Calibri"/>
                </a:defRPr>
              </a:lvl1pPr>
            </a:lstStyle>
            <a:p>
              <a:pPr algn="ctr"/>
              <a:r>
                <a:rPr sz="2000">
                  <a:latin typeface="Arial" panose="020B0604020202020204" pitchFamily="34" charset="0"/>
                  <a:cs typeface="Arial" panose="020B0604020202020204" pitchFamily="34" charset="0"/>
                </a:rPr>
                <a:t>Business email</a:t>
              </a:r>
            </a:p>
          </p:txBody>
        </p:sp>
        <p:sp>
          <p:nvSpPr>
            <p:cNvPr id="9" name="Shape 231"/>
            <p:cNvSpPr/>
            <p:nvPr/>
          </p:nvSpPr>
          <p:spPr>
            <a:xfrm>
              <a:off x="6530168" y="2131442"/>
              <a:ext cx="1786248" cy="693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Autofit/>
            </a:bodyPr>
            <a:lstStyle>
              <a:lvl1pPr>
                <a:spcBef>
                  <a:spcPts val="4200"/>
                </a:spcBef>
                <a:defRPr b="1">
                  <a:solidFill>
                    <a:srgbClr val="53585F"/>
                  </a:solidFill>
                  <a:latin typeface="Calibri"/>
                  <a:ea typeface="Calibri"/>
                  <a:cs typeface="Calibri"/>
                  <a:sym typeface="Calibri"/>
                </a:defRPr>
              </a:lvl1pPr>
            </a:lstStyle>
            <a:p>
              <a:pPr algn="ctr"/>
              <a:r>
                <a:rPr lang="en-AU" sz="2000">
                  <a:latin typeface="Arial" panose="020B0604020202020204" pitchFamily="34" charset="0"/>
                  <a:cs typeface="Arial" panose="020B0604020202020204" pitchFamily="34" charset="0"/>
                </a:rPr>
                <a:t>Personal email</a:t>
              </a:r>
              <a:endParaRPr sz="2000">
                <a:latin typeface="Arial" panose="020B0604020202020204" pitchFamily="34" charset="0"/>
                <a:cs typeface="Arial" panose="020B0604020202020204" pitchFamily="34" charset="0"/>
              </a:endParaRPr>
            </a:p>
          </p:txBody>
        </p:sp>
        <p:sp>
          <p:nvSpPr>
            <p:cNvPr id="10" name="Shape 231"/>
            <p:cNvSpPr/>
            <p:nvPr/>
          </p:nvSpPr>
          <p:spPr>
            <a:xfrm>
              <a:off x="3697762" y="2124393"/>
              <a:ext cx="1786248" cy="6935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Autofit/>
            </a:bodyPr>
            <a:lstStyle>
              <a:lvl1pPr>
                <a:spcBef>
                  <a:spcPts val="4200"/>
                </a:spcBef>
                <a:defRPr b="1">
                  <a:solidFill>
                    <a:srgbClr val="53585F"/>
                  </a:solidFill>
                  <a:latin typeface="Calibri"/>
                  <a:ea typeface="Calibri"/>
                  <a:cs typeface="Calibri"/>
                  <a:sym typeface="Calibri"/>
                </a:defRPr>
              </a:lvl1pPr>
            </a:lstStyle>
            <a:p>
              <a:pPr algn="ctr"/>
              <a:r>
                <a:rPr lang="en-AU" sz="2000">
                  <a:latin typeface="Arial" panose="020B0604020202020204" pitchFamily="34" charset="0"/>
                  <a:cs typeface="Arial" panose="020B0604020202020204" pitchFamily="34" charset="0"/>
                </a:rPr>
                <a:t>Short term value email</a:t>
              </a:r>
              <a:endParaRPr sz="2000">
                <a:latin typeface="Arial" panose="020B0604020202020204" pitchFamily="34" charset="0"/>
                <a:cs typeface="Arial" panose="020B0604020202020204" pitchFamily="34" charset="0"/>
              </a:endParaRPr>
            </a:p>
          </p:txBody>
        </p:sp>
      </p:grpSp>
      <p:sp>
        <p:nvSpPr>
          <p:cNvPr id="12" name="Text Placeholder 1"/>
          <p:cNvSpPr>
            <a:spLocks noGrp="1"/>
          </p:cNvSpPr>
          <p:nvPr>
            <p:ph type="body" sz="quarter" idx="16"/>
          </p:nvPr>
        </p:nvSpPr>
        <p:spPr>
          <a:xfrm>
            <a:off x="294660" y="5537200"/>
            <a:ext cx="8628224" cy="544004"/>
          </a:xfrm>
        </p:spPr>
        <p:txBody>
          <a:bodyPr>
            <a:normAutofit lnSpcReduction="10000"/>
          </a:bodyPr>
          <a:lstStyle/>
          <a:p>
            <a:pPr marL="0" indent="0" algn="ctr">
              <a:buNone/>
            </a:pPr>
            <a:r>
              <a:rPr lang="en-AU" dirty="0">
                <a:hlinkClick r:id="rId4"/>
              </a:rPr>
              <a:t>Record management - Help cards and eLearning</a:t>
            </a:r>
            <a:endParaRPr lang="en-AU" dirty="0"/>
          </a:p>
          <a:p>
            <a:pPr marL="0" indent="0" algn="ctr">
              <a:buNone/>
            </a:pP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a:t>Learning &amp; Business Systems | PLNTS | 1.2 (b) ii Digital Content - Email storing school emails V10.1 | Slide 6 </a:t>
            </a:r>
            <a:endParaRPr lang="en-US"/>
          </a:p>
        </p:txBody>
      </p:sp>
    </p:spTree>
    <p:extLst>
      <p:ext uri="{BB962C8B-B14F-4D97-AF65-F5344CB8AC3E}">
        <p14:creationId xmlns:p14="http://schemas.microsoft.com/office/powerpoint/2010/main" val="626486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Storage of business emails</a:t>
            </a:r>
          </a:p>
        </p:txBody>
      </p:sp>
      <p:pic>
        <p:nvPicPr>
          <p:cNvPr id="6" name="13192-NOZXGV.png" descr="Gears with bubbles containing text"/>
          <p:cNvPicPr>
            <a:picLocks noChangeAspect="1"/>
          </p:cNvPicPr>
          <p:nvPr/>
        </p:nvPicPr>
        <p:blipFill>
          <a:blip r:embed="rId3"/>
          <a:srcRect t="205" b="205"/>
          <a:stretch>
            <a:fillRect/>
          </a:stretch>
        </p:blipFill>
        <p:spPr>
          <a:xfrm rot="10800000" flipH="1">
            <a:off x="225643" y="1422551"/>
            <a:ext cx="8750833" cy="4317949"/>
          </a:xfrm>
          <a:prstGeom prst="rect">
            <a:avLst/>
          </a:prstGeom>
          <a:ln w="12700">
            <a:miter lim="400000"/>
          </a:ln>
        </p:spPr>
      </p:pic>
      <p:sp>
        <p:nvSpPr>
          <p:cNvPr id="2" name="Text Placeholder 1"/>
          <p:cNvSpPr>
            <a:spLocks noGrp="1"/>
          </p:cNvSpPr>
          <p:nvPr>
            <p:ph type="body" sz="quarter" idx="16"/>
          </p:nvPr>
        </p:nvSpPr>
        <p:spPr>
          <a:xfrm>
            <a:off x="4032926" y="2297575"/>
            <a:ext cx="1068616" cy="1178542"/>
          </a:xfrm>
        </p:spPr>
        <p:txBody>
          <a:bodyPr>
            <a:normAutofit fontScale="85000" lnSpcReduction="10000"/>
          </a:bodyPr>
          <a:lstStyle/>
          <a:p>
            <a:pPr marL="0" indent="0" algn="ctr">
              <a:buNone/>
            </a:pPr>
            <a:r>
              <a:rPr lang="en-AU" sz="1700" dirty="0"/>
              <a:t>Storage of business emails</a:t>
            </a:r>
          </a:p>
          <a:p>
            <a:pPr marL="0" indent="0" algn="ctr">
              <a:buNone/>
            </a:pPr>
            <a:endParaRPr lang="en-AU" dirty="0"/>
          </a:p>
        </p:txBody>
      </p:sp>
      <p:sp>
        <p:nvSpPr>
          <p:cNvPr id="8" name="Text Placeholder 1"/>
          <p:cNvSpPr>
            <a:spLocks noGrp="1"/>
          </p:cNvSpPr>
          <p:nvPr>
            <p:ph type="body" sz="quarter" idx="16"/>
          </p:nvPr>
        </p:nvSpPr>
        <p:spPr>
          <a:xfrm>
            <a:off x="6186668" y="2834634"/>
            <a:ext cx="1225863" cy="1060290"/>
          </a:xfrm>
        </p:spPr>
        <p:txBody>
          <a:bodyPr>
            <a:normAutofit fontScale="85000" lnSpcReduction="20000"/>
          </a:bodyPr>
          <a:lstStyle/>
          <a:p>
            <a:pPr marL="0" indent="0" algn="ctr">
              <a:buNone/>
            </a:pPr>
            <a:r>
              <a:rPr lang="en-AU" dirty="0"/>
              <a:t>What files should it be stored in?</a:t>
            </a:r>
          </a:p>
          <a:p>
            <a:pPr marL="0" indent="0" algn="ctr">
              <a:buNone/>
            </a:pPr>
            <a:endParaRPr lang="en-AU" dirty="0"/>
          </a:p>
        </p:txBody>
      </p:sp>
      <p:sp>
        <p:nvSpPr>
          <p:cNvPr id="7" name="Text Placeholder 1"/>
          <p:cNvSpPr>
            <a:spLocks noGrp="1"/>
          </p:cNvSpPr>
          <p:nvPr>
            <p:ph type="body" sz="quarter" idx="16"/>
          </p:nvPr>
        </p:nvSpPr>
        <p:spPr>
          <a:xfrm>
            <a:off x="3909217" y="4434947"/>
            <a:ext cx="1102534" cy="1128235"/>
          </a:xfrm>
        </p:spPr>
        <p:txBody>
          <a:bodyPr>
            <a:normAutofit/>
          </a:bodyPr>
          <a:lstStyle/>
          <a:p>
            <a:pPr marL="0" indent="0" algn="ctr">
              <a:buNone/>
            </a:pPr>
            <a:r>
              <a:rPr lang="en-AU" dirty="0">
                <a:solidFill>
                  <a:schemeClr val="bg1"/>
                </a:solidFill>
              </a:rPr>
              <a:t>Paper vs online</a:t>
            </a:r>
          </a:p>
          <a:p>
            <a:pPr marL="0" indent="0">
              <a:buNone/>
            </a:pPr>
            <a:endParaRPr lang="en-AU" dirty="0"/>
          </a:p>
        </p:txBody>
      </p:sp>
      <p:sp>
        <p:nvSpPr>
          <p:cNvPr id="9" name="Text Placeholder 1"/>
          <p:cNvSpPr>
            <a:spLocks noGrp="1"/>
          </p:cNvSpPr>
          <p:nvPr>
            <p:ph type="body" sz="quarter" idx="16"/>
          </p:nvPr>
        </p:nvSpPr>
        <p:spPr>
          <a:xfrm>
            <a:off x="1625715" y="2891638"/>
            <a:ext cx="1042039" cy="1159175"/>
          </a:xfrm>
        </p:spPr>
        <p:txBody>
          <a:bodyPr>
            <a:normAutofit fontScale="85000" lnSpcReduction="10000"/>
          </a:bodyPr>
          <a:lstStyle/>
          <a:p>
            <a:pPr marL="0" indent="0" algn="ctr">
              <a:buNone/>
            </a:pPr>
            <a:r>
              <a:rPr lang="en-AU" dirty="0"/>
              <a:t>What does it relate to?</a:t>
            </a:r>
          </a:p>
          <a:p>
            <a:pPr marL="0" indent="0" algn="ctr">
              <a:buNone/>
            </a:pP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a:t>Learning &amp; Business Systems | PLNTS | 1.2 (b) ii Digital Content - Email storing school emails V10.1 | Slide 7</a:t>
            </a:r>
            <a:endParaRPr lang="en-US"/>
          </a:p>
        </p:txBody>
      </p:sp>
    </p:spTree>
    <p:extLst>
      <p:ext uri="{BB962C8B-B14F-4D97-AF65-F5344CB8AC3E}">
        <p14:creationId xmlns:p14="http://schemas.microsoft.com/office/powerpoint/2010/main" val="3779992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9">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1500"/>
                                        <p:tgtEl>
                                          <p:spTgt spid="8">
                                            <p:txEl>
                                              <p:pRg st="0" end="0"/>
                                            </p:txEl>
                                          </p:spTgt>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1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Storage of business emails</a:t>
            </a:r>
          </a:p>
        </p:txBody>
      </p:sp>
      <p:sp>
        <p:nvSpPr>
          <p:cNvPr id="3" name="Text Placeholder 2"/>
          <p:cNvSpPr>
            <a:spLocks noGrp="1"/>
          </p:cNvSpPr>
          <p:nvPr>
            <p:ph type="body" sz="quarter" idx="15"/>
          </p:nvPr>
        </p:nvSpPr>
        <p:spPr/>
        <p:txBody>
          <a:bodyPr/>
          <a:lstStyle/>
          <a:p>
            <a:r>
              <a:rPr lang="en-AU"/>
              <a:t>Printed emails</a:t>
            </a:r>
          </a:p>
        </p:txBody>
      </p:sp>
      <p:pic>
        <p:nvPicPr>
          <p:cNvPr id="7" name="paper-green-red.png" descr="Green and red post-it notes"/>
          <p:cNvPicPr>
            <a:picLocks/>
          </p:cNvPicPr>
          <p:nvPr/>
        </p:nvPicPr>
        <p:blipFill>
          <a:blip r:embed="rId3"/>
          <a:stretch>
            <a:fillRect/>
          </a:stretch>
        </p:blipFill>
        <p:spPr>
          <a:xfrm>
            <a:off x="292100" y="1972963"/>
            <a:ext cx="8623050" cy="3639269"/>
          </a:xfrm>
          <a:prstGeom prst="rect">
            <a:avLst/>
          </a:prstGeom>
          <a:ln w="12700">
            <a:miter lim="400000"/>
          </a:ln>
        </p:spPr>
      </p:pic>
      <p:sp>
        <p:nvSpPr>
          <p:cNvPr id="2" name="Text Placeholder 1"/>
          <p:cNvSpPr>
            <a:spLocks noGrp="1"/>
          </p:cNvSpPr>
          <p:nvPr>
            <p:ph type="body" sz="quarter" idx="16"/>
          </p:nvPr>
        </p:nvSpPr>
        <p:spPr>
          <a:xfrm>
            <a:off x="350501" y="1972963"/>
            <a:ext cx="3781749" cy="4500284"/>
          </a:xfrm>
        </p:spPr>
        <p:txBody>
          <a:bodyPr>
            <a:normAutofit/>
          </a:bodyPr>
          <a:lstStyle/>
          <a:p>
            <a:pPr marL="0" indent="0" algn="ctr">
              <a:buNone/>
            </a:pPr>
            <a:r>
              <a:rPr lang="en-AU" b="1" dirty="0">
                <a:solidFill>
                  <a:schemeClr val="bg1"/>
                </a:solidFill>
              </a:rPr>
              <a:t>Advantages</a:t>
            </a:r>
          </a:p>
          <a:p>
            <a:r>
              <a:rPr lang="en-AU" dirty="0">
                <a:solidFill>
                  <a:schemeClr val="bg1"/>
                </a:solidFill>
              </a:rPr>
              <a:t>Can be deleted, saving space online</a:t>
            </a:r>
          </a:p>
          <a:p>
            <a:r>
              <a:rPr lang="en-AU" dirty="0">
                <a:solidFill>
                  <a:schemeClr val="bg1"/>
                </a:solidFill>
              </a:rPr>
              <a:t>Cannot be altered after printing</a:t>
            </a:r>
          </a:p>
          <a:p>
            <a:r>
              <a:rPr lang="en-AU" dirty="0">
                <a:solidFill>
                  <a:schemeClr val="bg1"/>
                </a:solidFill>
              </a:rPr>
              <a:t>Permanent record</a:t>
            </a:r>
          </a:p>
          <a:p>
            <a:r>
              <a:rPr lang="en-AU" dirty="0">
                <a:solidFill>
                  <a:schemeClr val="bg1"/>
                </a:solidFill>
              </a:rPr>
              <a:t>Not affected by technology changes.</a:t>
            </a:r>
          </a:p>
          <a:p>
            <a:endParaRPr lang="en-AU" dirty="0"/>
          </a:p>
        </p:txBody>
      </p:sp>
      <p:sp>
        <p:nvSpPr>
          <p:cNvPr id="6" name="Text Placeholder 1"/>
          <p:cNvSpPr txBox="1">
            <a:spLocks/>
          </p:cNvSpPr>
          <p:nvPr/>
        </p:nvSpPr>
        <p:spPr>
          <a:xfrm>
            <a:off x="5148078" y="1975381"/>
            <a:ext cx="3290928" cy="4236529"/>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None/>
            </a:pPr>
            <a:r>
              <a:rPr lang="en-AU" b="1" dirty="0">
                <a:solidFill>
                  <a:schemeClr val="bg1"/>
                </a:solidFill>
              </a:rPr>
              <a:t>Disadvantages</a:t>
            </a:r>
            <a:endParaRPr lang="en-AU" dirty="0">
              <a:solidFill>
                <a:schemeClr val="bg1"/>
              </a:solidFill>
            </a:endParaRPr>
          </a:p>
          <a:p>
            <a:r>
              <a:rPr lang="en-AU" dirty="0">
                <a:solidFill>
                  <a:schemeClr val="bg1"/>
                </a:solidFill>
              </a:rPr>
              <a:t>Increase in printing and paper costs</a:t>
            </a:r>
          </a:p>
          <a:p>
            <a:r>
              <a:rPr lang="en-AU" dirty="0">
                <a:solidFill>
                  <a:schemeClr val="bg1"/>
                </a:solidFill>
              </a:rPr>
              <a:t>Less confidential</a:t>
            </a:r>
          </a:p>
          <a:p>
            <a:r>
              <a:rPr lang="en-AU" dirty="0">
                <a:solidFill>
                  <a:schemeClr val="bg1"/>
                </a:solidFill>
              </a:rPr>
              <a:t>Can get lost.</a:t>
            </a:r>
          </a:p>
        </p:txBody>
      </p:sp>
      <p:sp>
        <p:nvSpPr>
          <p:cNvPr id="8" name="Text Placeholder 1"/>
          <p:cNvSpPr txBox="1">
            <a:spLocks/>
          </p:cNvSpPr>
          <p:nvPr/>
        </p:nvSpPr>
        <p:spPr>
          <a:xfrm>
            <a:off x="292100" y="5807488"/>
            <a:ext cx="8623050" cy="415511"/>
          </a:xfrm>
          <a:prstGeom prst="rect">
            <a:avLst/>
          </a:prstGeom>
        </p:spPr>
        <p:txBody>
          <a:bodyPr vert="horz" lIns="91440" tIns="45720" rIns="91440" bIns="45720" rtlCol="0">
            <a:normAutofit fontScale="25000" lnSpcReduction="20000"/>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Font typeface="Arial" panose="020B0604020202020204" pitchFamily="34" charset="0"/>
              <a:buNone/>
            </a:pPr>
            <a:r>
              <a:rPr lang="en-AU" sz="6400" dirty="0">
                <a:hlinkClick r:id="rId4"/>
              </a:rPr>
              <a:t>Record management - Help cards and eLearning</a:t>
            </a: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a:t>Learning &amp; Business Systems | PLNTS | 1.2 (b) ii Digital Content - Email storing school emails V10.1 | Slide 8</a:t>
            </a:r>
            <a:endParaRPr lang="en-US"/>
          </a:p>
        </p:txBody>
      </p:sp>
    </p:spTree>
    <p:extLst>
      <p:ext uri="{BB962C8B-B14F-4D97-AF65-F5344CB8AC3E}">
        <p14:creationId xmlns:p14="http://schemas.microsoft.com/office/powerpoint/2010/main" val="3941417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10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1000"/>
                                        <p:tgtEl>
                                          <p:spTgt spid="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1000"/>
                                        <p:tgtEl>
                                          <p:spTgt spid="2">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1000"/>
                                        <p:tgtEl>
                                          <p:spTgt spid="2">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up)">
                                      <p:cBhvr>
                                        <p:cTn id="19" dur="1000"/>
                                        <p:tgtEl>
                                          <p:spTgt spid="2">
                                            <p:txEl>
                                              <p:pRg st="4" end="4"/>
                                            </p:txEl>
                                          </p:spTgt>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up)">
                                      <p:cBhvr>
                                        <p:cTn id="23" dur="1000"/>
                                        <p:tgtEl>
                                          <p:spTgt spid="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up)">
                                      <p:cBhvr>
                                        <p:cTn id="26" dur="1000"/>
                                        <p:tgtEl>
                                          <p:spTgt spid="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up)">
                                      <p:cBhvr>
                                        <p:cTn id="29" dur="1000"/>
                                        <p:tgtEl>
                                          <p:spTgt spid="6">
                                            <p:txEl>
                                              <p:pRg st="2" end="2"/>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up)">
                                      <p:cBhvr>
                                        <p:cTn id="3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Storage of business emails</a:t>
            </a:r>
          </a:p>
        </p:txBody>
      </p:sp>
      <p:sp>
        <p:nvSpPr>
          <p:cNvPr id="3" name="Text Placeholder 2"/>
          <p:cNvSpPr>
            <a:spLocks noGrp="1"/>
          </p:cNvSpPr>
          <p:nvPr>
            <p:ph type="body" sz="quarter" idx="15"/>
          </p:nvPr>
        </p:nvSpPr>
        <p:spPr/>
        <p:txBody>
          <a:bodyPr/>
          <a:lstStyle/>
          <a:p>
            <a:r>
              <a:rPr lang="en-AU" dirty="0"/>
              <a:t>Stored online emails</a:t>
            </a:r>
          </a:p>
        </p:txBody>
      </p:sp>
      <p:grpSp>
        <p:nvGrpSpPr>
          <p:cNvPr id="18" name="Group 17" descr="Decorative"/>
          <p:cNvGrpSpPr/>
          <p:nvPr/>
        </p:nvGrpSpPr>
        <p:grpSpPr>
          <a:xfrm>
            <a:off x="2956525" y="2608766"/>
            <a:ext cx="3761913" cy="2088232"/>
            <a:chOff x="2956525" y="2495613"/>
            <a:chExt cx="3761913" cy="2088232"/>
          </a:xfrm>
        </p:grpSpPr>
        <p:pic>
          <p:nvPicPr>
            <p:cNvPr id="10" name="adv.png" descr="Thumbs up"/>
            <p:cNvPicPr>
              <a:picLocks noChangeAspect="1"/>
            </p:cNvPicPr>
            <p:nvPr/>
          </p:nvPicPr>
          <p:blipFill>
            <a:blip r:embed="rId3"/>
            <a:stretch>
              <a:fillRect/>
            </a:stretch>
          </p:blipFill>
          <p:spPr>
            <a:xfrm>
              <a:off x="2956525" y="2495613"/>
              <a:ext cx="2088232" cy="2088232"/>
            </a:xfrm>
            <a:prstGeom prst="rect">
              <a:avLst/>
            </a:prstGeom>
            <a:ln w="12700">
              <a:miter lim="400000"/>
            </a:ln>
          </p:spPr>
        </p:pic>
        <p:pic>
          <p:nvPicPr>
            <p:cNvPr id="11" name="disadv.png" descr="Thumbs down"/>
            <p:cNvPicPr>
              <a:picLocks noChangeAspect="1"/>
            </p:cNvPicPr>
            <p:nvPr/>
          </p:nvPicPr>
          <p:blipFill>
            <a:blip r:embed="rId4"/>
            <a:stretch>
              <a:fillRect/>
            </a:stretch>
          </p:blipFill>
          <p:spPr>
            <a:xfrm flipH="1">
              <a:off x="4614106" y="2588956"/>
              <a:ext cx="2104332" cy="1994889"/>
            </a:xfrm>
            <a:prstGeom prst="rect">
              <a:avLst/>
            </a:prstGeom>
            <a:ln w="12700">
              <a:miter lim="400000"/>
            </a:ln>
          </p:spPr>
        </p:pic>
      </p:grpSp>
      <p:sp>
        <p:nvSpPr>
          <p:cNvPr id="12" name="Rectangle 11"/>
          <p:cNvSpPr/>
          <p:nvPr/>
        </p:nvSpPr>
        <p:spPr>
          <a:xfrm>
            <a:off x="2154585" y="1677564"/>
            <a:ext cx="3601760" cy="446276"/>
          </a:xfrm>
          <a:prstGeom prst="rect">
            <a:avLst/>
          </a:prstGeom>
        </p:spPr>
        <p:txBody>
          <a:bodyPr wrap="square">
            <a:spAutoFit/>
          </a:bodyPr>
          <a:lstStyle/>
          <a:p>
            <a:pPr algn="ctr"/>
            <a:r>
              <a:rPr lang="en-AU" b="1" dirty="0">
                <a:solidFill>
                  <a:srgbClr val="00B050"/>
                </a:solidFill>
                <a:latin typeface="Arial" panose="020B0604020202020204" pitchFamily="34" charset="0"/>
                <a:cs typeface="Arial" panose="020B0604020202020204" pitchFamily="34" charset="0"/>
              </a:rPr>
              <a:t>Advantages</a:t>
            </a:r>
          </a:p>
          <a:p>
            <a:pPr algn="ctr"/>
            <a:endParaRPr lang="en-AU" sz="500" b="1" dirty="0">
              <a:solidFill>
                <a:schemeClr val="accent2">
                  <a:lumMod val="50000"/>
                </a:schemeClr>
              </a:solidFill>
            </a:endParaRPr>
          </a:p>
        </p:txBody>
      </p:sp>
      <p:sp>
        <p:nvSpPr>
          <p:cNvPr id="13" name="Text Placeholder 8"/>
          <p:cNvSpPr txBox="1">
            <a:spLocks/>
          </p:cNvSpPr>
          <p:nvPr/>
        </p:nvSpPr>
        <p:spPr>
          <a:xfrm>
            <a:off x="1095884" y="2195581"/>
            <a:ext cx="2117403" cy="606278"/>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dirty="0"/>
              <a:t>no printing costs</a:t>
            </a:r>
          </a:p>
        </p:txBody>
      </p:sp>
      <p:sp>
        <p:nvSpPr>
          <p:cNvPr id="14" name="Text Placeholder 8"/>
          <p:cNvSpPr txBox="1">
            <a:spLocks/>
          </p:cNvSpPr>
          <p:nvPr/>
        </p:nvSpPr>
        <p:spPr>
          <a:xfrm>
            <a:off x="376508" y="2801859"/>
            <a:ext cx="2844842" cy="913203"/>
          </a:xfrm>
          <a:prstGeom prst="rect">
            <a:avLst/>
          </a:prstGeom>
        </p:spPr>
        <p:txBody>
          <a:bodyPr vert="horz" lIns="91440" tIns="45720" rIns="91440" bIns="45720" rtlCol="0">
            <a:normAutofit lnSpcReduction="10000"/>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dirty="0"/>
              <a:t>confidential to email receiver</a:t>
            </a:r>
          </a:p>
        </p:txBody>
      </p:sp>
      <p:sp>
        <p:nvSpPr>
          <p:cNvPr id="15" name="Text Placeholder 8"/>
          <p:cNvSpPr txBox="1">
            <a:spLocks/>
          </p:cNvSpPr>
          <p:nvPr/>
        </p:nvSpPr>
        <p:spPr>
          <a:xfrm>
            <a:off x="359783" y="3812129"/>
            <a:ext cx="2444897" cy="966949"/>
          </a:xfrm>
          <a:prstGeom prst="rect">
            <a:avLst/>
          </a:prstGeom>
        </p:spPr>
        <p:txBody>
          <a:bodyPr vert="horz" lIns="91440" tIns="45720" rIns="91440" bIns="45720" rtlCol="0">
            <a:normAutofit lnSpcReduction="10000"/>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dirty="0"/>
              <a:t>easily accessible when required</a:t>
            </a:r>
          </a:p>
          <a:p>
            <a:endParaRPr lang="en-AU" dirty="0"/>
          </a:p>
        </p:txBody>
      </p:sp>
      <p:sp>
        <p:nvSpPr>
          <p:cNvPr id="16" name="Text Placeholder 8"/>
          <p:cNvSpPr txBox="1">
            <a:spLocks/>
          </p:cNvSpPr>
          <p:nvPr/>
        </p:nvSpPr>
        <p:spPr>
          <a:xfrm>
            <a:off x="1095884" y="4742676"/>
            <a:ext cx="2444770" cy="1090893"/>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dirty="0"/>
              <a:t>include others in email trail</a:t>
            </a:r>
          </a:p>
          <a:p>
            <a:pPr marL="0" indent="0"/>
            <a:endParaRPr lang="en-AU" dirty="0"/>
          </a:p>
        </p:txBody>
      </p:sp>
      <p:sp>
        <p:nvSpPr>
          <p:cNvPr id="19" name="Rectangle 18"/>
          <p:cNvSpPr/>
          <p:nvPr/>
        </p:nvSpPr>
        <p:spPr>
          <a:xfrm>
            <a:off x="3928188" y="1680072"/>
            <a:ext cx="3594780" cy="369332"/>
          </a:xfrm>
          <a:prstGeom prst="rect">
            <a:avLst/>
          </a:prstGeom>
        </p:spPr>
        <p:txBody>
          <a:bodyPr wrap="square">
            <a:spAutoFit/>
          </a:bodyPr>
          <a:lstStyle/>
          <a:p>
            <a:pPr algn="ctr"/>
            <a:r>
              <a:rPr lang="en-AU" b="1" dirty="0">
                <a:solidFill>
                  <a:srgbClr val="D70C3D"/>
                </a:solidFill>
                <a:latin typeface="Arial" panose="020B0604020202020204" pitchFamily="34" charset="0"/>
                <a:cs typeface="Arial" panose="020B0604020202020204" pitchFamily="34" charset="0"/>
              </a:rPr>
              <a:t>Disadvantages</a:t>
            </a:r>
            <a:endParaRPr lang="en-AU" sz="500" b="1" dirty="0">
              <a:solidFill>
                <a:srgbClr val="D70C3D"/>
              </a:solidFill>
              <a:latin typeface="Arial" panose="020B0604020202020204" pitchFamily="34" charset="0"/>
              <a:cs typeface="Arial" panose="020B0604020202020204" pitchFamily="34" charset="0"/>
            </a:endParaRPr>
          </a:p>
        </p:txBody>
      </p:sp>
      <p:sp>
        <p:nvSpPr>
          <p:cNvPr id="22" name="Text Placeholder 16"/>
          <p:cNvSpPr txBox="1">
            <a:spLocks/>
          </p:cNvSpPr>
          <p:nvPr/>
        </p:nvSpPr>
        <p:spPr>
          <a:xfrm>
            <a:off x="6450729" y="2211019"/>
            <a:ext cx="2471583" cy="536348"/>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a:t>inbox space issues</a:t>
            </a:r>
          </a:p>
        </p:txBody>
      </p:sp>
      <p:sp>
        <p:nvSpPr>
          <p:cNvPr id="17" name="Text Placeholder 16"/>
          <p:cNvSpPr>
            <a:spLocks noGrp="1"/>
          </p:cNvSpPr>
          <p:nvPr>
            <p:ph type="body" sz="quarter" idx="16"/>
          </p:nvPr>
        </p:nvSpPr>
        <p:spPr>
          <a:xfrm>
            <a:off x="7022126" y="2801859"/>
            <a:ext cx="2190042" cy="981997"/>
          </a:xfrm>
        </p:spPr>
        <p:txBody>
          <a:bodyPr>
            <a:normAutofit/>
          </a:bodyPr>
          <a:lstStyle/>
          <a:p>
            <a:r>
              <a:rPr lang="en-AU"/>
              <a:t>content can be altered</a:t>
            </a:r>
          </a:p>
        </p:txBody>
      </p:sp>
      <p:sp>
        <p:nvSpPr>
          <p:cNvPr id="23" name="Text Placeholder 16"/>
          <p:cNvSpPr txBox="1">
            <a:spLocks/>
          </p:cNvSpPr>
          <p:nvPr/>
        </p:nvSpPr>
        <p:spPr>
          <a:xfrm>
            <a:off x="7022127" y="3812129"/>
            <a:ext cx="2121874" cy="968241"/>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a:t>can get deleted or lost</a:t>
            </a:r>
          </a:p>
        </p:txBody>
      </p:sp>
      <p:sp>
        <p:nvSpPr>
          <p:cNvPr id="21" name="Text Placeholder 16"/>
          <p:cNvSpPr txBox="1">
            <a:spLocks/>
          </p:cNvSpPr>
          <p:nvPr/>
        </p:nvSpPr>
        <p:spPr>
          <a:xfrm>
            <a:off x="6450729" y="4762873"/>
            <a:ext cx="2475926" cy="1024788"/>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a:t>subject to technology changes</a:t>
            </a:r>
          </a:p>
          <a:p>
            <a:endParaRPr lang="en-AU"/>
          </a:p>
        </p:txBody>
      </p:sp>
      <p:sp>
        <p:nvSpPr>
          <p:cNvPr id="8" name="Text Placeholder 1"/>
          <p:cNvSpPr txBox="1">
            <a:spLocks/>
          </p:cNvSpPr>
          <p:nvPr/>
        </p:nvSpPr>
        <p:spPr>
          <a:xfrm>
            <a:off x="292100" y="5807489"/>
            <a:ext cx="8623050" cy="394798"/>
          </a:xfrm>
          <a:prstGeom prst="rect">
            <a:avLst/>
          </a:prstGeom>
        </p:spPr>
        <p:txBody>
          <a:bodyPr vert="horz" lIns="91440" tIns="45720" rIns="91440" bIns="45720" rtlCol="0">
            <a:normAutofit fontScale="25000" lnSpcReduction="20000"/>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Font typeface="Arial" panose="020B0604020202020204" pitchFamily="34" charset="0"/>
              <a:buNone/>
            </a:pPr>
            <a:r>
              <a:rPr lang="en-AU" sz="6400" dirty="0">
                <a:hlinkClick r:id="rId5"/>
              </a:rPr>
              <a:t>Record management - Help cards and eLearning</a:t>
            </a:r>
            <a:endParaRPr lang="en-AU" dirty="0"/>
          </a:p>
        </p:txBody>
      </p:sp>
      <p:sp>
        <p:nvSpPr>
          <p:cNvPr id="5" name="Footer Placeholder 4"/>
          <p:cNvSpPr>
            <a:spLocks noGrp="1"/>
          </p:cNvSpPr>
          <p:nvPr>
            <p:ph type="ftr" sz="quarter" idx="3"/>
          </p:nvPr>
        </p:nvSpPr>
        <p:spPr>
          <a:xfrm>
            <a:off x="292149" y="6258126"/>
            <a:ext cx="8623001" cy="365125"/>
          </a:xfrm>
        </p:spPr>
        <p:txBody>
          <a:bodyPr/>
          <a:lstStyle/>
          <a:p>
            <a:r>
              <a:rPr lang="en-AU"/>
              <a:t>Learning &amp; Business Systems | PLNTS | 1.2 (b) ii Digital Content - Email storing school emails V10.1 | Slide 9 </a:t>
            </a:r>
            <a:endParaRPr lang="en-US"/>
          </a:p>
        </p:txBody>
      </p:sp>
    </p:spTree>
    <p:extLst>
      <p:ext uri="{BB962C8B-B14F-4D97-AF65-F5344CB8AC3E}">
        <p14:creationId xmlns:p14="http://schemas.microsoft.com/office/powerpoint/2010/main" val="31570167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up)">
                                      <p:cBhvr>
                                        <p:cTn id="30" dur="500"/>
                                        <p:tgtEl>
                                          <p:spTgt spid="17">
                                            <p:txEl>
                                              <p:pRg st="0" end="0"/>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9" grpId="0"/>
      <p:bldP spid="22" grpId="0"/>
      <p:bldP spid="17" grpId="0" build="p"/>
      <p:bldP spid="23" grpId="0"/>
      <p:bldP spid="21" grpId="0"/>
    </p:bldLst>
  </p:timing>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C96DEE8-1AAA-4F33-BCB0-C52C1A64BA3D}" vid="{B50555E0-7569-4E0B-82AF-93C38F465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bc004-e012-4e16-96bc-814d70b6034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3E6E31CEDA1F4C90C5EA7356DECC63" ma:contentTypeVersion="11" ma:contentTypeDescription="Create a new document." ma:contentTypeScope="" ma:versionID="c4e43ea1c6e667d1d2d8fe487dc6595a">
  <xsd:schema xmlns:xsd="http://www.w3.org/2001/XMLSchema" xmlns:xs="http://www.w3.org/2001/XMLSchema" xmlns:p="http://schemas.microsoft.com/office/2006/metadata/properties" xmlns:ns2="fddd792d-8b18-46c1-9838-4ea12bf829f6" xmlns:ns3="7a1bc004-e012-4e16-96bc-814d70b60342" targetNamespace="http://schemas.microsoft.com/office/2006/metadata/properties" ma:root="true" ma:fieldsID="723e757b41520a4c8a66835e854ed7b4" ns2:_="" ns3:_="">
    <xsd:import namespace="fddd792d-8b18-46c1-9838-4ea12bf829f6"/>
    <xsd:import namespace="7a1bc004-e012-4e16-96bc-814d70b603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d792d-8b18-46c1-9838-4ea12bf82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bc004-e012-4e16-96bc-814d70b603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FDD30B-CA59-4EEC-A550-AA922C70C246}">
  <ds:schemaRefs>
    <ds:schemaRef ds:uri="http://schemas.microsoft.com/office/2006/documentManagement/types"/>
    <ds:schemaRef ds:uri="http://purl.org/dc/dcmitype/"/>
    <ds:schemaRef ds:uri="http://schemas.microsoft.com/office/infopath/2007/PartnerControls"/>
    <ds:schemaRef ds:uri="http://purl.org/dc/elements/1.1/"/>
    <ds:schemaRef ds:uri="fddd792d-8b18-46c1-9838-4ea12bf829f6"/>
    <ds:schemaRef ds:uri="http://schemas.microsoft.com/office/2006/metadata/properties"/>
    <ds:schemaRef ds:uri="7a1bc004-e012-4e16-96bc-814d70b60342"/>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4792688-C898-422E-8E86-D4B10C76B489}">
  <ds:schemaRefs>
    <ds:schemaRef ds:uri="http://schemas.microsoft.com/sharepoint/v3/contenttype/forms"/>
  </ds:schemaRefs>
</ds:datastoreItem>
</file>

<file path=customXml/itemProps3.xml><?xml version="1.0" encoding="utf-8"?>
<ds:datastoreItem xmlns:ds="http://schemas.openxmlformats.org/officeDocument/2006/customXml" ds:itemID="{1CED3429-0038-4263-AFC5-408AC626E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d792d-8b18-46c1-9838-4ea12bf829f6"/>
    <ds:schemaRef ds:uri="7a1bc004-e012-4e16-96bc-814d70b60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Presentation1</Template>
  <TotalTime>37</TotalTime>
  <Words>3002</Words>
  <Application>Microsoft Office PowerPoint</Application>
  <PresentationFormat>On-screen Show (4:3)</PresentationFormat>
  <Paragraphs>378</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Monaco</vt:lpstr>
      <vt:lpstr>System Font Regular</vt:lpstr>
      <vt:lpstr>Arial</vt:lpstr>
      <vt:lpstr>Arial Narrow</vt:lpstr>
      <vt:lpstr>Calibri</vt:lpstr>
      <vt:lpstr>Courier New</vt:lpstr>
      <vt:lpstr>Montserrat Medium</vt:lpstr>
      <vt:lpstr>Times New Roman</vt:lpstr>
      <vt:lpstr>Office Theme</vt:lpstr>
      <vt:lpstr>Excellence in School Administration framework – Relationships</vt:lpstr>
      <vt:lpstr>Structure of the module</vt:lpstr>
      <vt:lpstr>Delivery</vt:lpstr>
      <vt:lpstr>Outcome of the module – digital content - email</vt:lpstr>
      <vt:lpstr>Outcome of this session – storing school emails</vt:lpstr>
      <vt:lpstr>Types of emails</vt:lpstr>
      <vt:lpstr>Storage of business emails</vt:lpstr>
      <vt:lpstr>Storage of business emails</vt:lpstr>
      <vt:lpstr>Storage of business emails</vt:lpstr>
      <vt:lpstr>Storage of business emails</vt:lpstr>
      <vt:lpstr>Inbox and subfolder</vt:lpstr>
      <vt:lpstr>Storage of emails</vt:lpstr>
      <vt:lpstr>Storing emails</vt:lpstr>
      <vt:lpstr>Reflecting on this session – storing school emails</vt:lpstr>
      <vt:lpstr>ESA relationship modules</vt:lpstr>
      <vt:lpstr>Professional learning information, resources and course catalogue for non-teaching staff </vt:lpstr>
      <vt:lpstr>Professional learning for non-teaching staff (PLNTS) catalogue</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in School Administration framework – Relationships - 1.2 (b) ii Digital content email - storing school emails</dc:title>
  <dc:creator>Deefholts, John</dc:creator>
  <cp:lastModifiedBy>Martha Tromboukis</cp:lastModifiedBy>
  <cp:revision>13</cp:revision>
  <cp:lastPrinted>2018-09-13T06:50:27Z</cp:lastPrinted>
  <dcterms:created xsi:type="dcterms:W3CDTF">2019-10-24T03:18:37Z</dcterms:created>
  <dcterms:modified xsi:type="dcterms:W3CDTF">2020-05-08T13:47:17Z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0x010100213E6E31CEDA1F4C90C5EA7356DECC63</vt:lpwstr>
  </property>
  <property fmtid="{D5CDD505-2E9C-101B-9397-08002B2CF9AE}" pid="3" name="Order">
    <vt:r8>172900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