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37"/>
  </p:notesMasterIdLst>
  <p:handoutMasterIdLst>
    <p:handoutMasterId r:id="rId38"/>
  </p:handoutMasterIdLst>
  <p:sldIdLst>
    <p:sldId id="267" r:id="rId5"/>
    <p:sldId id="349" r:id="rId6"/>
    <p:sldId id="355" r:id="rId7"/>
    <p:sldId id="300" r:id="rId8"/>
    <p:sldId id="279" r:id="rId9"/>
    <p:sldId id="303" r:id="rId10"/>
    <p:sldId id="344" r:id="rId11"/>
    <p:sldId id="297" r:id="rId12"/>
    <p:sldId id="299" r:id="rId13"/>
    <p:sldId id="298" r:id="rId14"/>
    <p:sldId id="336" r:id="rId15"/>
    <p:sldId id="313" r:id="rId16"/>
    <p:sldId id="314" r:id="rId17"/>
    <p:sldId id="315" r:id="rId18"/>
    <p:sldId id="340" r:id="rId19"/>
    <p:sldId id="350" r:id="rId20"/>
    <p:sldId id="316" r:id="rId21"/>
    <p:sldId id="317" r:id="rId22"/>
    <p:sldId id="319" r:id="rId23"/>
    <p:sldId id="323" r:id="rId24"/>
    <p:sldId id="324" r:id="rId25"/>
    <p:sldId id="322" r:id="rId26"/>
    <p:sldId id="320" r:id="rId27"/>
    <p:sldId id="347" r:id="rId28"/>
    <p:sldId id="325" r:id="rId29"/>
    <p:sldId id="321" r:id="rId30"/>
    <p:sldId id="332" r:id="rId31"/>
    <p:sldId id="330" r:id="rId32"/>
    <p:sldId id="356" r:id="rId33"/>
    <p:sldId id="337" r:id="rId34"/>
    <p:sldId id="338" r:id="rId35"/>
    <p:sldId id="328" r:id="rId36"/>
  </p:sldIdLst>
  <p:sldSz cx="9144000" cy="6858000" type="screen4x3"/>
  <p:notesSz cx="6805613" cy="9939338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67"/>
            <p14:sldId id="349"/>
            <p14:sldId id="355"/>
            <p14:sldId id="300"/>
            <p14:sldId id="279"/>
            <p14:sldId id="303"/>
            <p14:sldId id="344"/>
            <p14:sldId id="297"/>
            <p14:sldId id="299"/>
            <p14:sldId id="298"/>
            <p14:sldId id="336"/>
            <p14:sldId id="313"/>
            <p14:sldId id="314"/>
            <p14:sldId id="315"/>
            <p14:sldId id="340"/>
            <p14:sldId id="350"/>
            <p14:sldId id="316"/>
            <p14:sldId id="317"/>
            <p14:sldId id="319"/>
            <p14:sldId id="323"/>
            <p14:sldId id="324"/>
            <p14:sldId id="322"/>
            <p14:sldId id="320"/>
            <p14:sldId id="347"/>
            <p14:sldId id="325"/>
            <p14:sldId id="321"/>
            <p14:sldId id="332"/>
            <p14:sldId id="330"/>
            <p14:sldId id="356"/>
            <p14:sldId id="337"/>
            <p14:sldId id="338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71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2857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975" userDrawn="1">
          <p15:clr>
            <a:srgbClr val="A4A3A4"/>
          </p15:clr>
        </p15:guide>
        <p15:guide id="9" pos="2555" userDrawn="1">
          <p15:clr>
            <a:srgbClr val="A4A3A4"/>
          </p15:clr>
        </p15:guide>
        <p15:guide id="10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68802" autoAdjust="0"/>
  </p:normalViewPr>
  <p:slideViewPr>
    <p:cSldViewPr snapToGrid="0" showGuides="1">
      <p:cViewPr>
        <p:scale>
          <a:sx n="51" d="100"/>
          <a:sy n="51" d="100"/>
        </p:scale>
        <p:origin x="2022" y="1023"/>
      </p:cViewPr>
      <p:guideLst>
        <p:guide orient="horz" pos="1842"/>
        <p:guide orient="horz" pos="3271"/>
        <p:guide orient="horz" pos="2228"/>
        <p:guide orient="horz" pos="2614"/>
        <p:guide pos="2857"/>
        <p:guide orient="horz" pos="1570"/>
        <p:guide orient="horz" pos="1616"/>
        <p:guide pos="975"/>
        <p:guide pos="2555"/>
        <p:guide pos="17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406"/>
    </p:cViewPr>
  </p:sorterViewPr>
  <p:notesViewPr>
    <p:cSldViewPr snapToGrid="0">
      <p:cViewPr varScale="1">
        <p:scale>
          <a:sx n="73" d="100"/>
          <a:sy n="73" d="100"/>
        </p:scale>
        <p:origin x="33" y="6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pPr>
            <a:r>
              <a:rPr lang="en-AU" b="0" dirty="0">
                <a:latin typeface="+mn-lt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kern="1200" spc="0" baseline="0" dirty="0">
                <a:solidFill>
                  <a:srgbClr val="19233E"/>
                </a:solidFill>
                <a:effectLst/>
                <a:latin typeface="+mn-lt"/>
              </a:rPr>
              <a:t>Chart Title</a:t>
            </a:r>
            <a:endParaRPr lang="en-AU" sz="1600" b="0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92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33" y="1"/>
            <a:ext cx="2949099" cy="4992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072"/>
            <a:ext cx="2949099" cy="4992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33" y="9440072"/>
            <a:ext cx="2949099" cy="4992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25/05/2020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4785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3016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120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0066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563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0925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752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0078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5474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5325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479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9683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2277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3220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5133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623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8214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9697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AU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5319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1305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3772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558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9854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6165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621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7895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00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228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026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AU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76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239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979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4048755"/>
            <a:ext cx="347702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2" y="1844675"/>
            <a:ext cx="8659415" cy="417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0" y="1210247"/>
            <a:ext cx="6574221" cy="46763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0" y="703448"/>
            <a:ext cx="6727361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844675"/>
            <a:ext cx="8628224" cy="42365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0" y="1844675"/>
            <a:ext cx="8572723" cy="42454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829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0" y="1844676"/>
            <a:ext cx="4335465" cy="41477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6"/>
            <a:ext cx="4183856" cy="41477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54592303"/>
              </p:ext>
            </p:extLst>
          </p:nvPr>
        </p:nvGraphicFramePr>
        <p:xfrm>
          <a:off x="4062200" y="1844675"/>
          <a:ext cx="5051624" cy="413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3864547" cy="41388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3020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07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46579141"/>
              </p:ext>
            </p:extLst>
          </p:nvPr>
        </p:nvGraphicFramePr>
        <p:xfrm>
          <a:off x="4706522" y="1844676"/>
          <a:ext cx="4177487" cy="409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77487" cy="40938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29AAED-C026-A74D-986A-D99794BFEDDD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811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844675"/>
            <a:ext cx="4354316" cy="40671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844675"/>
            <a:ext cx="4140744" cy="4067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1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844675"/>
            <a:ext cx="4289512" cy="40671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Click icon to add table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20102" cy="4067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415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219724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844675"/>
            <a:ext cx="4279900" cy="412999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844675"/>
            <a:ext cx="4111224" cy="41299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3740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881188"/>
            <a:ext cx="1980000" cy="1704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881188"/>
            <a:ext cx="1980000" cy="1704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881188"/>
            <a:ext cx="1980000" cy="1704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881188"/>
            <a:ext cx="1980000" cy="1704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5" y="3729038"/>
            <a:ext cx="1979613" cy="22018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1" y="3778093"/>
            <a:ext cx="1979613" cy="22018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7" y="3778093"/>
            <a:ext cx="1979613" cy="22018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3" y="3778093"/>
            <a:ext cx="1979613" cy="22018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4362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3636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9198336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881"/>
            <a:ext cx="5053364" cy="49824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37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1123431"/>
            <a:ext cx="4753626" cy="4753626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4389467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4048760"/>
            <a:ext cx="3477026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8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97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4" y="1019624"/>
            <a:ext cx="5062575" cy="499148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520100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4" y="1067433"/>
            <a:ext cx="4824745" cy="482474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925095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1135738"/>
            <a:ext cx="5159316" cy="5086864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1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1184356"/>
            <a:ext cx="4885962" cy="488596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3818795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4048760"/>
            <a:ext cx="3477026" cy="17669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4" y="5961559"/>
            <a:ext cx="659277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11949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793807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91867"/>
            <a:ext cx="405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0" y="1844675"/>
            <a:ext cx="8278179" cy="427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365498"/>
            <a:ext cx="185307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0" r:id="rId3"/>
    <p:sldLayoutId id="2147483688" r:id="rId4"/>
    <p:sldLayoutId id="2147483692" r:id="rId5"/>
    <p:sldLayoutId id="2147483701" r:id="rId6"/>
    <p:sldLayoutId id="2147483691" r:id="rId7"/>
    <p:sldLayoutId id="2147483702" r:id="rId8"/>
    <p:sldLayoutId id="2147483694" r:id="rId9"/>
    <p:sldLayoutId id="2147483675" r:id="rId10"/>
    <p:sldLayoutId id="2147483670" r:id="rId11"/>
    <p:sldLayoutId id="2147483689" r:id="rId12"/>
    <p:sldLayoutId id="2147483671" r:id="rId13"/>
    <p:sldLayoutId id="2147483696" r:id="rId14"/>
    <p:sldLayoutId id="2147483697" r:id="rId15"/>
    <p:sldLayoutId id="2147483695" r:id="rId16"/>
    <p:sldLayoutId id="2147483698" r:id="rId17"/>
    <p:sldLayoutId id="2147483687" r:id="rId18"/>
    <p:sldLayoutId id="2147483699" r:id="rId19"/>
  </p:sldLayoutIdLst>
  <p:transition>
    <p:fade/>
  </p:transition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3334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266693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−"/>
        <a:defRPr sz="16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405994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539341" indent="-139301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Montserrat Medium" panose="00000600000000000000" pitchFamily="2" charset="0"/>
          <a:ea typeface="+mn-ea"/>
          <a:cs typeface="+mn-cs"/>
        </a:defRPr>
      </a:lvl4pPr>
      <a:lvl5pPr marL="67268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414422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58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5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184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5576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78" userDrawn="1">
          <p15:clr>
            <a:srgbClr val="F26B43"/>
          </p15:clr>
        </p15:guide>
        <p15:guide id="34" orient="horz" pos="527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633" userDrawn="1">
          <p15:clr>
            <a:srgbClr val="FDE53C"/>
          </p15:clr>
        </p15:guide>
        <p15:guide id="38" pos="1082" userDrawn="1">
          <p15:clr>
            <a:srgbClr val="FDE53C"/>
          </p15:clr>
        </p15:guide>
        <p15:guide id="39" pos="1532" userDrawn="1">
          <p15:clr>
            <a:srgbClr val="FDE53C"/>
          </p15:clr>
        </p15:guide>
        <p15:guide id="40" pos="1981" userDrawn="1">
          <p15:clr>
            <a:srgbClr val="FDE53C"/>
          </p15:clr>
        </p15:guide>
        <p15:guide id="41" pos="2431" userDrawn="1">
          <p15:clr>
            <a:srgbClr val="FDE53C"/>
          </p15:clr>
        </p15:guide>
        <p15:guide id="42" pos="3329" userDrawn="1">
          <p15:clr>
            <a:srgbClr val="FDE53C"/>
          </p15:clr>
        </p15:guide>
        <p15:guide id="43" pos="3779" userDrawn="1">
          <p15:clr>
            <a:srgbClr val="FDE53C"/>
          </p15:clr>
        </p15:guide>
        <p15:guide id="44" pos="4228" userDrawn="1">
          <p15:clr>
            <a:srgbClr val="FDE53C"/>
          </p15:clr>
        </p15:guide>
        <p15:guide id="45" pos="4677" userDrawn="1">
          <p15:clr>
            <a:srgbClr val="FDE53C"/>
          </p15:clr>
        </p15:guide>
        <p15:guide id="46" pos="5126" userDrawn="1">
          <p15:clr>
            <a:srgbClr val="FDE53C"/>
          </p15:clr>
        </p15:guide>
        <p15:guide id="47" orient="horz" pos="1162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ducationstandards.nsw.edu.au/wps/portal/nesa/11-12/Diversity-in-learning/stage-6-special-education/assessment-and-reporting" TargetMode="External"/><Relationship Id="rId3" Type="http://schemas.openxmlformats.org/officeDocument/2006/relationships/hyperlink" Target="https://education.nsw.gov.au/teaching-and-learning/disability-learning-and-support" TargetMode="External"/><Relationship Id="rId7" Type="http://schemas.openxmlformats.org/officeDocument/2006/relationships/hyperlink" Target="http://educationstandards.nsw.edu.au/wps/portal/nesa/11-12/Diversity-in-learning/stage-6-special-education/adjustment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ducationstandards.nsw.edu.au/wps/portal/nesa/11-12/Diversity-in-learning/stage-6-special-education/collaborative-curriculum-planning" TargetMode="External"/><Relationship Id="rId5" Type="http://schemas.openxmlformats.org/officeDocument/2006/relationships/hyperlink" Target="https://www.education.gov.au/what-nationally-consistent-collection-data-school-students-disability" TargetMode="External"/><Relationship Id="rId4" Type="http://schemas.openxmlformats.org/officeDocument/2006/relationships/hyperlink" Target="http://www.nccd.edu.au/" TargetMode="External"/><Relationship Id="rId9" Type="http://schemas.openxmlformats.org/officeDocument/2006/relationships/hyperlink" Target="http://syllabus.nesa.nsw.edu.au/support-materials/programm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School Presentation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808" y="2823581"/>
            <a:ext cx="8588092" cy="1107996"/>
          </a:xfrm>
        </p:spPr>
        <p:txBody>
          <a:bodyPr/>
          <a:lstStyle/>
          <a:p>
            <a:r>
              <a:rPr lang="en-AU" dirty="0" smtClean="0"/>
              <a:t>Nationally Consistent Collection of Data on School Students with Disability (NCCD)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6643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1388"/>
          <a:stretch/>
        </p:blipFill>
        <p:spPr>
          <a:xfrm>
            <a:off x="194701" y="684959"/>
            <a:ext cx="8640000" cy="53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3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102" y="2823581"/>
            <a:ext cx="5422898" cy="1107996"/>
          </a:xfrm>
        </p:spPr>
        <p:txBody>
          <a:bodyPr/>
          <a:lstStyle/>
          <a:p>
            <a:r>
              <a:rPr lang="en-AU" dirty="0" smtClean="0"/>
              <a:t>What is the  NCCD Model?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0309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8" y="766575"/>
            <a:ext cx="8640000" cy="50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69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" r="-241" b="571"/>
          <a:stretch/>
        </p:blipFill>
        <p:spPr>
          <a:xfrm>
            <a:off x="220195" y="652182"/>
            <a:ext cx="8660839" cy="55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4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91" y="587936"/>
            <a:ext cx="8640000" cy="53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2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4" y="607172"/>
            <a:ext cx="8640000" cy="54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1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892"/>
          <a:stretch/>
        </p:blipFill>
        <p:spPr>
          <a:xfrm>
            <a:off x="292150" y="1067920"/>
            <a:ext cx="7958122" cy="48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23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547" t="4684" r="547" b="-1051"/>
          <a:stretch/>
        </p:blipFill>
        <p:spPr>
          <a:xfrm>
            <a:off x="73353" y="791851"/>
            <a:ext cx="8618161" cy="51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17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76400" y="425359"/>
            <a:ext cx="7873685" cy="107118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3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AU" sz="32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34" y="585882"/>
            <a:ext cx="8640000" cy="54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86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3" y="658345"/>
            <a:ext cx="8640000" cy="45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69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049" y="3040910"/>
            <a:ext cx="7023100" cy="866554"/>
          </a:xfrm>
        </p:spPr>
        <p:txBody>
          <a:bodyPr/>
          <a:lstStyle/>
          <a:p>
            <a:r>
              <a:rPr lang="en-AU" dirty="0" smtClean="0"/>
              <a:t>What are my school’s obligations under the legislation?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7852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94" y="583303"/>
            <a:ext cx="8640000" cy="56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2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4" y="544994"/>
            <a:ext cx="8640000" cy="55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55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0" y="610221"/>
            <a:ext cx="8640000" cy="55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92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67" y="620574"/>
            <a:ext cx="8640000" cy="529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3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639832"/>
            <a:ext cx="8640000" cy="53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61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" y="674205"/>
            <a:ext cx="8640000" cy="52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01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62" y="717274"/>
            <a:ext cx="8640000" cy="52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1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963"/>
          <a:stretch/>
        </p:blipFill>
        <p:spPr>
          <a:xfrm>
            <a:off x="177455" y="616433"/>
            <a:ext cx="8640000" cy="51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1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80" y="617676"/>
            <a:ext cx="8640000" cy="52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44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44" y="597797"/>
            <a:ext cx="8640000" cy="55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60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95" y="717688"/>
            <a:ext cx="8640000" cy="51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0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92097" y="4048760"/>
            <a:ext cx="5451755" cy="176698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dirty="0" smtClean="0"/>
              <a:t>ERN – Disability Adjustment Website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Online Data Collection Website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099" y="2823581"/>
            <a:ext cx="5576041" cy="1107996"/>
          </a:xfrm>
        </p:spPr>
        <p:txBody>
          <a:bodyPr/>
          <a:lstStyle/>
          <a:p>
            <a:r>
              <a:rPr lang="en-AU" dirty="0" smtClean="0"/>
              <a:t>System Demonstration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2213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099" y="3204839"/>
            <a:ext cx="5576041" cy="726738"/>
          </a:xfrm>
        </p:spPr>
        <p:txBody>
          <a:bodyPr/>
          <a:lstStyle/>
          <a:p>
            <a:r>
              <a:rPr lang="en-AU" dirty="0" smtClean="0"/>
              <a:t>Evaluation and Close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474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279177" y="1694541"/>
            <a:ext cx="8572723" cy="4245407"/>
          </a:xfrm>
        </p:spPr>
        <p:txBody>
          <a:bodyPr>
            <a:normAutofit fontScale="70000" lnSpcReduction="20000"/>
          </a:bodyPr>
          <a:lstStyle/>
          <a:p>
            <a:r>
              <a:rPr lang="en-AU" sz="2000" b="1" dirty="0">
                <a:solidFill>
                  <a:schemeClr val="accent2"/>
                </a:solidFill>
              </a:rPr>
              <a:t>Department of Education</a:t>
            </a:r>
          </a:p>
          <a:p>
            <a:r>
              <a:rPr lang="en-AU" sz="2000" dirty="0">
                <a:solidFill>
                  <a:srgbClr val="19233E"/>
                </a:solidFill>
                <a:hlinkClick r:id="rId3"/>
              </a:rPr>
              <a:t>Disability and Learning website</a:t>
            </a:r>
            <a:endParaRPr lang="en-AU" sz="2000" dirty="0">
              <a:solidFill>
                <a:srgbClr val="19233E"/>
              </a:solidFill>
            </a:endParaRPr>
          </a:p>
          <a:p>
            <a:endParaRPr lang="en-AU" sz="2000" dirty="0">
              <a:solidFill>
                <a:srgbClr val="19233E"/>
              </a:solidFill>
            </a:endParaRPr>
          </a:p>
          <a:p>
            <a:r>
              <a:rPr lang="en-AU" sz="2000" b="1" dirty="0">
                <a:solidFill>
                  <a:schemeClr val="accent2"/>
                </a:solidFill>
              </a:rPr>
              <a:t>National</a:t>
            </a:r>
            <a:endParaRPr lang="en-AU" sz="2000" b="1" dirty="0">
              <a:solidFill>
                <a:schemeClr val="accent2"/>
              </a:solidFill>
              <a:hlinkClick r:id="rId4"/>
            </a:endParaRPr>
          </a:p>
          <a:p>
            <a:r>
              <a:rPr lang="en-AU" sz="2000" dirty="0">
                <a:solidFill>
                  <a:srgbClr val="19233E"/>
                </a:solidFill>
                <a:hlinkClick r:id="rId4"/>
              </a:rPr>
              <a:t>National NCCD professional learning portal</a:t>
            </a:r>
            <a:endParaRPr lang="en-AU" sz="2000" dirty="0">
              <a:solidFill>
                <a:srgbClr val="19233E"/>
              </a:solidFill>
            </a:endParaRPr>
          </a:p>
          <a:p>
            <a:r>
              <a:rPr lang="en-AU" sz="2000" dirty="0">
                <a:solidFill>
                  <a:srgbClr val="19233E"/>
                </a:solidFill>
                <a:hlinkClick r:id="rId5"/>
              </a:rPr>
              <a:t>Australian Government’s Department of Education website</a:t>
            </a:r>
            <a:endParaRPr lang="en-AU" sz="2000" dirty="0">
              <a:solidFill>
                <a:srgbClr val="19233E"/>
              </a:solidFill>
            </a:endParaRPr>
          </a:p>
          <a:p>
            <a:endParaRPr lang="en-AU" sz="2000" dirty="0"/>
          </a:p>
          <a:p>
            <a:r>
              <a:rPr lang="en-AU" sz="2000" b="1" dirty="0">
                <a:solidFill>
                  <a:schemeClr val="accent2"/>
                </a:solidFill>
              </a:rPr>
              <a:t>NSW Education Standards Authority</a:t>
            </a:r>
            <a:r>
              <a:rPr lang="en-AU" sz="2000" b="1" dirty="0"/>
              <a:t> </a:t>
            </a:r>
            <a:endParaRPr lang="en-AU" sz="2000" b="1" dirty="0">
              <a:solidFill>
                <a:srgbClr val="19233E"/>
              </a:solidFill>
            </a:endParaRPr>
          </a:p>
          <a:p>
            <a:pPr marL="0" lvl="2" indent="-331351"/>
            <a:r>
              <a:rPr lang="en-AU" sz="2000" dirty="0">
                <a:solidFill>
                  <a:schemeClr val="accent5"/>
                </a:solidFill>
                <a:hlinkClick r:id="rId6"/>
              </a:rPr>
              <a:t>Collaborative Curriculum Planning</a:t>
            </a:r>
            <a:endParaRPr lang="en-AU" sz="2000" dirty="0">
              <a:solidFill>
                <a:schemeClr val="accent5"/>
              </a:solidFill>
            </a:endParaRPr>
          </a:p>
          <a:p>
            <a:pPr marL="0" lvl="2" indent="-331351"/>
            <a:r>
              <a:rPr lang="en-AU" sz="2000" dirty="0">
                <a:solidFill>
                  <a:schemeClr val="accent5"/>
                </a:solidFill>
                <a:hlinkClick r:id="rId7"/>
              </a:rPr>
              <a:t>Adjustments</a:t>
            </a:r>
            <a:endParaRPr lang="en-AU" sz="2000" dirty="0">
              <a:solidFill>
                <a:schemeClr val="accent5"/>
              </a:solidFill>
            </a:endParaRPr>
          </a:p>
          <a:p>
            <a:pPr marL="0" lvl="2" indent="-331351"/>
            <a:r>
              <a:rPr lang="en-AU" sz="2000" dirty="0">
                <a:solidFill>
                  <a:schemeClr val="accent5"/>
                </a:solidFill>
                <a:hlinkClick r:id="rId8"/>
              </a:rPr>
              <a:t>Assessment and Reporting</a:t>
            </a:r>
            <a:endParaRPr lang="en-AU" sz="2000" dirty="0">
              <a:solidFill>
                <a:schemeClr val="accent5"/>
              </a:solidFill>
            </a:endParaRPr>
          </a:p>
          <a:p>
            <a:pPr marL="0" lvl="2" indent="-331351"/>
            <a:r>
              <a:rPr lang="en-AU" sz="2000" dirty="0">
                <a:solidFill>
                  <a:schemeClr val="accent5"/>
                </a:solidFill>
                <a:hlinkClick r:id="rId9"/>
              </a:rPr>
              <a:t>Programming </a:t>
            </a:r>
            <a:endParaRPr lang="en-AU" sz="2000" dirty="0">
              <a:solidFill>
                <a:schemeClr val="accent5"/>
              </a:solidFill>
            </a:endParaRP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AU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2150" y="1376363"/>
            <a:ext cx="85597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98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53" y="862479"/>
            <a:ext cx="8640000" cy="4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77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77179" cy="365125"/>
          </a:xfrm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3" y="743604"/>
            <a:ext cx="8640000" cy="50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21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99" y="665443"/>
            <a:ext cx="8640000" cy="53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33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4" y="710172"/>
            <a:ext cx="8640000" cy="50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20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3" y="979581"/>
            <a:ext cx="8640000" cy="48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6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54" y="871537"/>
            <a:ext cx="8640000" cy="49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6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AC_DoE_Powerpoint_standard_V2" id="{162636CB-DEDF-1B48-B577-F03BA5CCDE48}" vid="{B0582155-A0F6-D44F-8DCE-C5F290BF8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307703B66BD94B95E4BA692E439013" ma:contentTypeVersion="27" ma:contentTypeDescription="Create a new document." ma:contentTypeScope="" ma:versionID="e1b613fb735d5d6b2734f1a35ed767a3">
  <xsd:schema xmlns:xsd="http://www.w3.org/2001/XMLSchema" xmlns:xs="http://www.w3.org/2001/XMLSchema" xmlns:p="http://schemas.microsoft.com/office/2006/metadata/properties" xmlns:ns3="17c9a3d5-e8a1-43f3-9b47-44bca9fefc46" xmlns:ns4="332f418c-6c55-4512-a20e-724f60b658de" targetNamespace="http://schemas.microsoft.com/office/2006/metadata/properties" ma:root="true" ma:fieldsID="8b5bed4cc8c51951cd7b6082d0f976a5" ns3:_="" ns4:_="">
    <xsd:import namespace="17c9a3d5-e8a1-43f3-9b47-44bca9fefc46"/>
    <xsd:import namespace="332f418c-6c55-4512-a20e-724f60b658de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9a3d5-e8a1-43f3-9b47-44bca9fefc46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f418c-6c55-4512-a20e-724f60b658de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17c9a3d5-e8a1-43f3-9b47-44bca9fefc46" xsi:nil="true"/>
    <Templates xmlns="17c9a3d5-e8a1-43f3-9b47-44bca9fefc46" xsi:nil="true"/>
    <Has_Teacher_Only_SectionGroup xmlns="17c9a3d5-e8a1-43f3-9b47-44bca9fefc46" xsi:nil="true"/>
    <Teachers xmlns="17c9a3d5-e8a1-43f3-9b47-44bca9fefc46">
      <UserInfo>
        <DisplayName/>
        <AccountId xsi:nil="true"/>
        <AccountType/>
      </UserInfo>
    </Teachers>
    <Self_Registration_Enabled xmlns="17c9a3d5-e8a1-43f3-9b47-44bca9fefc46" xsi:nil="true"/>
    <DefaultSectionNames xmlns="17c9a3d5-e8a1-43f3-9b47-44bca9fefc46" xsi:nil="true"/>
    <Invited_Teachers xmlns="17c9a3d5-e8a1-43f3-9b47-44bca9fefc46" xsi:nil="true"/>
    <CultureName xmlns="17c9a3d5-e8a1-43f3-9b47-44bca9fefc46" xsi:nil="true"/>
    <Students xmlns="17c9a3d5-e8a1-43f3-9b47-44bca9fefc46">
      <UserInfo>
        <DisplayName/>
        <AccountId xsi:nil="true"/>
        <AccountType/>
      </UserInfo>
    </Students>
    <Invited_Students xmlns="17c9a3d5-e8a1-43f3-9b47-44bca9fefc46" xsi:nil="true"/>
    <FolderType xmlns="17c9a3d5-e8a1-43f3-9b47-44bca9fefc46" xsi:nil="true"/>
    <Owner xmlns="17c9a3d5-e8a1-43f3-9b47-44bca9fefc46">
      <UserInfo>
        <DisplayName/>
        <AccountId xsi:nil="true"/>
        <AccountType/>
      </UserInfo>
    </Owner>
    <Student_Groups xmlns="17c9a3d5-e8a1-43f3-9b47-44bca9fefc46">
      <UserInfo>
        <DisplayName/>
        <AccountId xsi:nil="true"/>
        <AccountType/>
      </UserInfo>
    </Student_Groups>
    <Is_Collaboration_Space_Locked xmlns="17c9a3d5-e8a1-43f3-9b47-44bca9fefc46" xsi:nil="true"/>
    <AppVersion xmlns="17c9a3d5-e8a1-43f3-9b47-44bca9fefc46" xsi:nil="true"/>
  </documentManagement>
</p:properties>
</file>

<file path=customXml/itemProps1.xml><?xml version="1.0" encoding="utf-8"?>
<ds:datastoreItem xmlns:ds="http://schemas.openxmlformats.org/officeDocument/2006/customXml" ds:itemID="{BBB5F772-C919-4417-B0F2-C0C0DAF09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96BDB5-A72B-4A42-88B2-296AC608E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c9a3d5-e8a1-43f3-9b47-44bca9fefc46"/>
    <ds:schemaRef ds:uri="332f418c-6c55-4512-a20e-724f60b658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668858-270B-4548-8943-E26C899746F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332f418c-6c55-4512-a20e-724f60b658de"/>
    <ds:schemaRef ds:uri="http://schemas.microsoft.com/office/2006/documentManagement/types"/>
    <ds:schemaRef ds:uri="17c9a3d5-e8a1-43f3-9b47-44bca9fefc46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AC_DoE_Powerpoint_standard_V2</Template>
  <TotalTime>23077</TotalTime>
  <Words>135</Words>
  <Application>Microsoft Office PowerPoint</Application>
  <PresentationFormat>On-screen Show (4:3)</PresentationFormat>
  <Paragraphs>80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Montserrat</vt:lpstr>
      <vt:lpstr>Montserrat Medium</vt:lpstr>
      <vt:lpstr>Montserrat SemiBold</vt:lpstr>
      <vt:lpstr>Office Theme</vt:lpstr>
      <vt:lpstr>Nationally Consistent Collection of Data on School Students with Disability (NCCD)</vt:lpstr>
      <vt:lpstr>What are my school’s obligations under the legislation?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 NCCD Model?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Demonstration </vt:lpstr>
      <vt:lpstr>Evaluation and Close</vt:lpstr>
      <vt:lpstr>Resources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Holland</dc:creator>
  <cp:lastModifiedBy>Megan Holland</cp:lastModifiedBy>
  <cp:revision>171</cp:revision>
  <cp:lastPrinted>2020-03-10T21:33:40Z</cp:lastPrinted>
  <dcterms:created xsi:type="dcterms:W3CDTF">2020-01-08T01:59:11Z</dcterms:created>
  <dcterms:modified xsi:type="dcterms:W3CDTF">2020-05-26T04:00:55Z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0x01010065307703B66BD94B95E4BA692E439013</vt:lpwstr>
  </property>
</Properties>
</file>