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26"/>
  </p:notesMasterIdLst>
  <p:handoutMasterIdLst>
    <p:handoutMasterId r:id="rId27"/>
  </p:handoutMasterIdLst>
  <p:sldIdLst>
    <p:sldId id="258" r:id="rId5"/>
    <p:sldId id="261" r:id="rId6"/>
    <p:sldId id="262" r:id="rId7"/>
    <p:sldId id="265" r:id="rId8"/>
    <p:sldId id="267" r:id="rId9"/>
    <p:sldId id="282" r:id="rId10"/>
    <p:sldId id="280" r:id="rId11"/>
    <p:sldId id="286" r:id="rId12"/>
    <p:sldId id="290" r:id="rId13"/>
    <p:sldId id="298" r:id="rId14"/>
    <p:sldId id="292" r:id="rId15"/>
    <p:sldId id="293" r:id="rId16"/>
    <p:sldId id="294" r:id="rId17"/>
    <p:sldId id="291" r:id="rId18"/>
    <p:sldId id="296" r:id="rId19"/>
    <p:sldId id="297" r:id="rId20"/>
    <p:sldId id="285" r:id="rId21"/>
    <p:sldId id="273" r:id="rId22"/>
    <p:sldId id="299" r:id="rId23"/>
    <p:sldId id="300" r:id="rId24"/>
    <p:sldId id="301" r:id="rId25"/>
  </p:sldIdLst>
  <p:sldSz cx="9144000" cy="6858000" type="screen4x3"/>
  <p:notesSz cx="6858000" cy="2009775"/>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2" userDrawn="1">
          <p15:clr>
            <a:srgbClr val="A4A3A4"/>
          </p15:clr>
        </p15:guide>
        <p15:guide id="2" orient="horz" pos="3280" userDrawn="1">
          <p15:clr>
            <a:srgbClr val="A4A3A4"/>
          </p15:clr>
        </p15:guide>
        <p15:guide id="3" orient="horz" pos="2228" userDrawn="1">
          <p15:clr>
            <a:srgbClr val="A4A3A4"/>
          </p15:clr>
        </p15:guide>
        <p15:guide id="4" orient="horz" pos="2614" userDrawn="1">
          <p15:clr>
            <a:srgbClr val="A4A3A4"/>
          </p15:clr>
        </p15:guide>
        <p15:guide id="5" pos="2859" userDrawn="1">
          <p15:clr>
            <a:srgbClr val="A4A3A4"/>
          </p15:clr>
        </p15:guide>
        <p15:guide id="6" orient="horz" pos="1570" userDrawn="1">
          <p15:clr>
            <a:srgbClr val="A4A3A4"/>
          </p15:clr>
        </p15:guide>
        <p15:guide id="7" orient="horz" pos="1616" userDrawn="1">
          <p15:clr>
            <a:srgbClr val="A4A3A4"/>
          </p15:clr>
        </p15:guide>
        <p15:guide id="8" pos="975" userDrawn="1">
          <p15:clr>
            <a:srgbClr val="A4A3A4"/>
          </p15:clr>
        </p15:guide>
        <p15:guide id="9" pos="2555" userDrawn="1">
          <p15:clr>
            <a:srgbClr val="A4A3A4"/>
          </p15:clr>
        </p15:guide>
        <p15:guide id="10" pos="17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Author" initials="A"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D8B311-C59C-3EC1-F6C6-A8EE07860D97}" v="2" dt="2019-11-05T21:30:27.917"/>
    <p1510:client id="{E640F585-2D59-396C-4888-6E3D8293144B}" v="4" dt="2019-11-06T01:12:08.02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17" autoAdjust="0"/>
  </p:normalViewPr>
  <p:slideViewPr>
    <p:cSldViewPr snapToGrid="0">
      <p:cViewPr varScale="1">
        <p:scale>
          <a:sx n="87" d="100"/>
          <a:sy n="87" d="100"/>
        </p:scale>
        <p:origin x="600" y="39"/>
      </p:cViewPr>
      <p:guideLst>
        <p:guide orient="horz" pos="1842"/>
        <p:guide orient="horz" pos="3280"/>
        <p:guide orient="horz" pos="2228"/>
        <p:guide orient="horz" pos="2614"/>
        <p:guide pos="2859"/>
        <p:guide orient="horz" pos="1570"/>
        <p:guide orient="horz" pos="1616"/>
        <p:guide pos="975"/>
        <p:guide pos="2555"/>
        <p:guide pos="1769"/>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r>
              <a:rPr lang="en-AU" b="1" i="0" dirty="0">
                <a:latin typeface="Arial" panose="020B0604020202020204" pitchFamily="34" charset="0"/>
                <a:cs typeface="Arial" panose="020B0604020202020204" pitchFamily="34" charset="0"/>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240315640"/>
        <c:axId val="240315248"/>
      </c:barChart>
      <c:catAx>
        <c:axId val="240315640"/>
        <c:scaling>
          <c:orientation val="minMax"/>
        </c:scaling>
        <c:delete val="1"/>
        <c:axPos val="b"/>
        <c:numFmt formatCode="General" sourceLinked="1"/>
        <c:majorTickMark val="none"/>
        <c:minorTickMark val="none"/>
        <c:tickLblPos val="nextTo"/>
        <c:crossAx val="240315248"/>
        <c:crosses val="autoZero"/>
        <c:auto val="1"/>
        <c:lblAlgn val="ctr"/>
        <c:lblOffset val="100"/>
        <c:noMultiLvlLbl val="0"/>
      </c:catAx>
      <c:valAx>
        <c:axId val="24031524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40315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1" i="0" kern="1200" spc="0" baseline="0" dirty="0">
                <a:solidFill>
                  <a:srgbClr val="19233E"/>
                </a:solidFill>
                <a:effectLst/>
                <a:latin typeface="Arial" panose="020B0604020202020204" pitchFamily="34" charset="0"/>
                <a:cs typeface="Arial" panose="020B0604020202020204" pitchFamily="34" charset="0"/>
              </a:rPr>
              <a:t>Chart Title</a:t>
            </a:r>
            <a:endParaRPr lang="en-AU" sz="1600" b="1" i="0" dirty="0">
              <a:effectLst/>
              <a:latin typeface="Arial" panose="020B0604020202020204" pitchFamily="34" charset="0"/>
              <a:cs typeface="Arial" panose="020B0604020202020204" pitchFamily="34" charset="0"/>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pattFill prst="pct90">
                <a:fgClr>
                  <a:schemeClr val="accent5"/>
                </a:fgClr>
                <a:bgClr>
                  <a:schemeClr val="bg1"/>
                </a:bgClr>
              </a:pattFill>
              <a:ln w="19050">
                <a:noFill/>
              </a:ln>
              <a:effectLst/>
            </c:spPr>
            <c:extLst>
              <c:ext xmlns:c16="http://schemas.microsoft.com/office/drawing/2014/chart" uri="{C3380CC4-5D6E-409C-BE32-E72D297353CC}">
                <c16:uniqueId val="{00000001-3507-4096-88DB-1BE9AAD60A27}"/>
              </c:ext>
            </c:extLst>
          </c:dPt>
          <c:dPt>
            <c:idx val="1"/>
            <c:bubble3D val="0"/>
            <c:spPr>
              <a:pattFill prst="pct90">
                <a:fgClr>
                  <a:schemeClr val="accent2"/>
                </a:fgClr>
                <a:bgClr>
                  <a:schemeClr val="bg1"/>
                </a:bgClr>
              </a:pattFill>
              <a:ln w="19050">
                <a:noFill/>
              </a:ln>
              <a:effectLst/>
            </c:spPr>
            <c:extLst>
              <c:ext xmlns:c16="http://schemas.microsoft.com/office/drawing/2014/chart" uri="{C3380CC4-5D6E-409C-BE32-E72D297353CC}">
                <c16:uniqueId val="{00000003-3507-4096-88DB-1BE9AAD60A27}"/>
              </c:ext>
            </c:extLst>
          </c:dPt>
          <c:dPt>
            <c:idx val="2"/>
            <c:bubble3D val="0"/>
            <c:spPr>
              <a:pattFill prst="pct90">
                <a:fgClr>
                  <a:schemeClr val="accent3"/>
                </a:fgClr>
                <a:bgClr>
                  <a:schemeClr val="bg1"/>
                </a:bgClr>
              </a:pattFill>
              <a:ln w="19050">
                <a:noFill/>
              </a:ln>
              <a:effectLst/>
            </c:spPr>
            <c:extLst>
              <c:ext xmlns:c16="http://schemas.microsoft.com/office/drawing/2014/chart" uri="{C3380CC4-5D6E-409C-BE32-E72D297353CC}">
                <c16:uniqueId val="{00000005-3507-4096-88DB-1BE9AAD60A27}"/>
              </c:ext>
            </c:extLst>
          </c:dPt>
          <c:dPt>
            <c:idx val="3"/>
            <c:bubble3D val="0"/>
            <c:spPr>
              <a:pattFill prst="pct90">
                <a:fgClr>
                  <a:schemeClr val="accent6"/>
                </a:fgClr>
                <a:bgClr>
                  <a:schemeClr val="bg1"/>
                </a:bgClr>
              </a:patt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dirty="0"/>
                      <a:t>, </a:t>
                    </a:r>
                    <a:fld id="{4B725BE5-439E-48A7-81A4-165608449EA8}" type="VALUE">
                      <a:rPr lang="en-US" baseline="0"/>
                      <a:pPr/>
                      <a:t>[VALUE]</a:t>
                    </a:fld>
                    <a:endParaRPr lang="en-US" baseline="0" dirty="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5/6/2020</a:t>
            </a:fld>
            <a:endParaRPr lang="en-US" dirty="0"/>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dirty="0"/>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6/05/2020</a:t>
            </a:fld>
            <a:endParaRPr lang="en-AU"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ucation.nsw.gov.au/teaching-and-learning/curriculum/multicultural-education/culture-and-diversity/cultural-inclusio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schoolsequella.det.nsw.edu.au/file/e439885d-a9f4-41d4-aa60-3a0bf317cb1c/1/Opening-the-school-gate.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ducation.nsw.gov.au/teaching-and-learning/curriculum/multicultural-education/culture-and-diversity/planning-and-reportin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education.nsw.gov.au/teaching-and-learning/curriculum/multicultural-education/culture-and-diversity/calendar-for-cultural-diversity"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ducation.nsw.gov.au/teaching-and-learning/curriculum/multicultural-education/culture-and-diversity/calendar-for-cultural-diversity#Calendar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ducation.nsw.gov.au/teaching-and-learning/curriculum/multicultural-education/culture-and-diversity/cultural-inclusion"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schoolsequella.det.nsw.edu.au/file/df9ed979-7b53-4535-a8f7-d4a53eb1e968/1/Strengthening-community-harmony.pdf" TargetMode="External"/><Relationship Id="rId4" Type="http://schemas.openxmlformats.org/officeDocument/2006/relationships/hyperlink" Target="http://www.partners4learning.edu.au/_uploads/_ckpg/files/Attachment%205_Strengthening%20family%20and%20community%20engagement%20in%20student%20learning%20resource.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ducation.nsw.gov.au/teaching-and-learning/curriculum/multicultural-education/interpreting-and-translations/telephone-interpreti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ducation.nsw.gov.au/teaching-and-learning/curriculum/multicultural-education/interpreting-and-translations/telephone-interpreti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ducation.nsw.gov.au/public-schools/going-to-a-public-school/translated-document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education.nsw.gov.au/teaching-and-learning/professional-learning/professional-learning-for-non-teaching-staff/course-catalogue-for-non-teaching-staff"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course-catalogue-for-non-teaching-staf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olicies.education.nsw.gov.au/policy-library/policies/multicultural-education-policy"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policies.education.nsw.gov.au/policy-library/policies/values-in-nsw-public-school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ese.nsw.gov.a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b="1" i="0" dirty="0" smtClean="0"/>
              <a:t>Note to presenter:  before commencing this module please read the separate Presenter Notes which outline all  preparation required to successfully present each session </a:t>
            </a:r>
          </a:p>
          <a:p>
            <a:pPr>
              <a:lnSpc>
                <a:spcPct val="120000"/>
              </a:lnSpc>
              <a:defRPr sz="1800" i="1"/>
            </a:pPr>
            <a:endParaRPr lang="en-AU" sz="1200" i="0" dirty="0" smtClean="0"/>
          </a:p>
          <a:p>
            <a:pPr>
              <a:lnSpc>
                <a:spcPct val="120000"/>
              </a:lnSpc>
              <a:defRPr sz="1800" i="1"/>
            </a:pPr>
            <a:r>
              <a:rPr lang="en-AU" sz="1200" i="0" dirty="0" smtClean="0"/>
              <a:t>Welcome to the first session of the Connecting with Customers module. Supporting the Building Relationships focus area of the Excellence in School Administration Framework.</a:t>
            </a:r>
          </a:p>
          <a:p>
            <a:pPr>
              <a:lnSpc>
                <a:spcPct val="120000"/>
              </a:lnSpc>
              <a:defRPr sz="1800" i="1"/>
            </a:pPr>
            <a:r>
              <a:rPr lang="en-AU" sz="1200" i="0" dirty="0" smtClean="0"/>
              <a:t> </a:t>
            </a:r>
          </a:p>
          <a:p>
            <a:pPr>
              <a:lnSpc>
                <a:spcPct val="120000"/>
              </a:lnSpc>
              <a:defRPr sz="1800" i="1"/>
            </a:pPr>
            <a:r>
              <a:rPr lang="en-AU" sz="1200" i="0" dirty="0" smtClean="0"/>
              <a:t>This module is one of a series of modules which have been developed to support the implementation of the framework and contains notes for the presenter and identifies resources for the participants.</a:t>
            </a:r>
          </a:p>
          <a:p>
            <a:endParaRPr lang="en-AU" sz="1200" dirty="0" smtClean="0"/>
          </a:p>
          <a:p>
            <a:pPr defTabSz="1025149">
              <a:lnSpc>
                <a:spcPct val="120000"/>
              </a:lnSpc>
              <a:defRPr sz="1800" i="1"/>
            </a:pPr>
            <a:endParaRPr lang="en-AU" sz="1200" i="0" dirty="0"/>
          </a:p>
        </p:txBody>
      </p:sp>
      <p:sp>
        <p:nvSpPr>
          <p:cNvPr id="4" name="Slide Number Placeholder 3"/>
          <p:cNvSpPr>
            <a:spLocks noGrp="1"/>
          </p:cNvSpPr>
          <p:nvPr>
            <p:ph type="sldNum" sz="quarter" idx="10"/>
          </p:nvPr>
        </p:nvSpPr>
        <p:spPr/>
        <p:txBody>
          <a:bodyPr/>
          <a:lstStyle/>
          <a:p>
            <a:fld id="{D09C5488-DD16-4714-9519-7BE21BA11D4E}" type="slidenum">
              <a:rPr lang="en-AU" smtClean="0"/>
              <a:t>1</a:t>
            </a:fld>
            <a:endParaRPr lang="en-AU" dirty="0"/>
          </a:p>
        </p:txBody>
      </p:sp>
    </p:spTree>
    <p:extLst>
      <p:ext uri="{BB962C8B-B14F-4D97-AF65-F5344CB8AC3E}">
        <p14:creationId xmlns:p14="http://schemas.microsoft.com/office/powerpoint/2010/main" val="3482103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Cultural inclusion </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3"/>
              </a:rPr>
              <a:t>https://education.nsw.gov.au/teaching-and-learning/curriculum/multicultural-education/culture-and-diversity/cultural-inclusion</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4"/>
              </a:rPr>
              <a:t>https://schoolsequella.det.nsw.edu.au/file/e439885d-a9f4-41d4-aa60-3a0bf317cb1c/1/Opening-the-school-gate.pdf</a:t>
            </a:r>
            <a:endParaRPr lang="en-AU" sz="1200" kern="1200" dirty="0" smtClean="0">
              <a:solidFill>
                <a:schemeClr val="tx1"/>
              </a:solidFill>
              <a:effectLst/>
              <a:latin typeface="+mn-lt"/>
              <a:ea typeface="+mn-ea"/>
              <a:cs typeface="+mn-cs"/>
            </a:endParaRPr>
          </a:p>
          <a:p>
            <a:pPr algn="l"/>
            <a:endParaRPr lang="en-AU" sz="1200" dirty="0" smtClean="0"/>
          </a:p>
          <a:p>
            <a:pPr>
              <a:lnSpc>
                <a:spcPct val="120000"/>
              </a:lnSpc>
              <a:defRPr sz="1800" i="1"/>
            </a:pPr>
            <a:r>
              <a:rPr lang="en-AU" sz="1200" i="0" dirty="0" smtClean="0"/>
              <a:t>The document produced by DoE in 2006  ‘Opening the School Gate' provides teachers and school staff with a range of strategies to specifically encourage parents/carers from diverse cultural and language backgrounds to engage in their children’s learning. This document forms a part of the DoE Multicultural Education Plan which is the department’s strategic plan to ensure the whole school community’s requirements are met.</a:t>
            </a:r>
          </a:p>
          <a:p>
            <a:pPr>
              <a:lnSpc>
                <a:spcPct val="120000"/>
              </a:lnSpc>
              <a:defRPr sz="1800" i="1"/>
            </a:pPr>
            <a:endParaRPr lang="en-AU" sz="1200" i="0" dirty="0" smtClean="0"/>
          </a:p>
          <a:p>
            <a:pPr>
              <a:lnSpc>
                <a:spcPct val="120000"/>
              </a:lnSpc>
              <a:defRPr sz="1800" i="1"/>
            </a:pPr>
            <a:r>
              <a:rPr lang="en-AU" sz="1200" i="0" dirty="0" smtClean="0"/>
              <a:t>We are going to look at some strategies of effective communication and discuss how they can be implemented in schools to help parents/carers engage in their child’s education and bridge any cultural or language barriers.</a:t>
            </a:r>
          </a:p>
          <a:p>
            <a:pPr>
              <a:lnSpc>
                <a:spcPct val="120000"/>
              </a:lnSpc>
              <a:defRPr sz="1800" i="1"/>
            </a:pPr>
            <a:endParaRPr lang="en-AU" sz="1200" i="0" dirty="0" smtClean="0"/>
          </a:p>
          <a:p>
            <a:pPr>
              <a:lnSpc>
                <a:spcPct val="120000"/>
              </a:lnSpc>
              <a:defRPr sz="1800" i="1"/>
            </a:pPr>
            <a:r>
              <a:rPr lang="en-AU" sz="1200" i="0" dirty="0" smtClean="0"/>
              <a:t>Schools need to provide support to staff as this is crucial for the success of the communication strategies. Professional development may be required to allow staff to reach a shared understanding about the needs from diverse cultural and language backgrounds.</a:t>
            </a:r>
          </a:p>
          <a:p>
            <a:pPr>
              <a:lnSpc>
                <a:spcPct val="120000"/>
              </a:lnSpc>
              <a:defRPr sz="1800" i="1"/>
            </a:pPr>
            <a:endParaRPr lang="en-AU" sz="1200" i="0" dirty="0" smtClean="0"/>
          </a:p>
          <a:p>
            <a:pPr>
              <a:lnSpc>
                <a:spcPct val="120000"/>
              </a:lnSpc>
              <a:defRPr sz="1800" i="1"/>
            </a:pPr>
            <a:r>
              <a:rPr lang="en-AU" sz="1200" i="0" dirty="0" smtClean="0"/>
              <a:t>What schools can do is:</a:t>
            </a:r>
          </a:p>
          <a:p>
            <a:pPr marL="214588" indent="-214588">
              <a:lnSpc>
                <a:spcPct val="120000"/>
              </a:lnSpc>
              <a:buSzPct val="75000"/>
              <a:buChar char="•"/>
              <a:defRPr sz="1800" i="1"/>
            </a:pPr>
            <a:r>
              <a:rPr lang="en-AU" sz="1200" i="0" dirty="0" smtClean="0"/>
              <a:t>involve staff in creating a targeted family engagement policy and related strategies – look at what the current practices are for engaging parents/carers from diverse cultural and language backgrounds</a:t>
            </a:r>
          </a:p>
          <a:p>
            <a:pPr marL="214588" indent="-214588">
              <a:lnSpc>
                <a:spcPct val="120000"/>
              </a:lnSpc>
              <a:buSzPct val="75000"/>
              <a:buChar char="•"/>
              <a:defRPr sz="1800" i="1"/>
            </a:pPr>
            <a:r>
              <a:rPr lang="en-AU" sz="1200" i="0" dirty="0" smtClean="0"/>
              <a:t>provide staff with relevant professional development – the DoE Multicultural Education intranet has resources to assist schools in developing practices to support a whole-school approach to engaging migrant and refugee communities and engage parents/carers in their children’s education which we will look at later in this session</a:t>
            </a:r>
          </a:p>
          <a:p>
            <a:pPr marL="214588" indent="-214588">
              <a:lnSpc>
                <a:spcPct val="120000"/>
              </a:lnSpc>
              <a:buSzPct val="75000"/>
              <a:buChar char="•"/>
              <a:defRPr sz="1800" i="1"/>
            </a:pPr>
            <a:r>
              <a:rPr lang="en-AU" sz="1200" i="0" dirty="0" smtClean="0"/>
              <a:t>appoint a coordinator and/or group of staff to assist with engaging migrant or refugee families</a:t>
            </a:r>
          </a:p>
          <a:p>
            <a:pPr marL="214588" indent="-214588">
              <a:lnSpc>
                <a:spcPct val="120000"/>
              </a:lnSpc>
              <a:buSzPct val="75000"/>
              <a:buChar char="•"/>
              <a:defRPr sz="1800" i="1"/>
            </a:pPr>
            <a:r>
              <a:rPr lang="en-AU" sz="1200" i="0" dirty="0" smtClean="0"/>
              <a:t>inform staff about the strategies the school is using</a:t>
            </a:r>
          </a:p>
          <a:p>
            <a:pPr>
              <a:lnSpc>
                <a:spcPct val="120000"/>
              </a:lnSpc>
              <a:defRPr sz="1800" i="1"/>
            </a:pPr>
            <a:endParaRPr lang="en-AU" sz="1200" i="0" dirty="0" smtClean="0"/>
          </a:p>
          <a:p>
            <a:pPr>
              <a:lnSpc>
                <a:spcPct val="120000"/>
              </a:lnSpc>
              <a:defRPr sz="1800" b="1"/>
            </a:pPr>
            <a:r>
              <a:rPr lang="en-AU" sz="1200" i="0" dirty="0" smtClean="0"/>
              <a:t>Q:</a:t>
            </a:r>
          </a:p>
          <a:p>
            <a:pPr>
              <a:lnSpc>
                <a:spcPct val="120000"/>
              </a:lnSpc>
              <a:defRPr sz="1800" i="1"/>
            </a:pPr>
            <a:r>
              <a:rPr lang="en-AU" sz="1200" i="0" dirty="0" smtClean="0"/>
              <a:t>Can you think of ways these strategies can be implemented in schools?</a:t>
            </a:r>
          </a:p>
          <a:p>
            <a:pPr>
              <a:lnSpc>
                <a:spcPct val="120000"/>
              </a:lnSpc>
              <a:defRPr sz="1800" b="1"/>
            </a:pPr>
            <a:r>
              <a:rPr lang="en-AU" sz="1200" i="0" dirty="0" smtClean="0"/>
              <a:t>A:</a:t>
            </a:r>
          </a:p>
          <a:p>
            <a:pPr>
              <a:lnSpc>
                <a:spcPct val="120000"/>
              </a:lnSpc>
              <a:defRPr sz="1800" i="1"/>
            </a:pPr>
            <a:r>
              <a:rPr lang="en-AU" sz="1200" i="0" dirty="0" smtClean="0"/>
              <a:t>At staff meetings informing staff of strategies.</a:t>
            </a:r>
          </a:p>
          <a:p>
            <a:pPr>
              <a:lnSpc>
                <a:spcPct val="120000"/>
              </a:lnSpc>
              <a:defRPr sz="1800" i="1"/>
            </a:pPr>
            <a:r>
              <a:rPr lang="en-AU" sz="1200" i="0" dirty="0" smtClean="0"/>
              <a:t>Through professional development on l</a:t>
            </a:r>
            <a:r>
              <a:rPr lang="en-AU" sz="1200" dirty="0" smtClean="0"/>
              <a:t>anguage and cultural issues specific to that school.</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10</a:t>
            </a:fld>
            <a:endParaRPr lang="en-AU" dirty="0"/>
          </a:p>
        </p:txBody>
      </p:sp>
    </p:spTree>
    <p:extLst>
      <p:ext uri="{BB962C8B-B14F-4D97-AF65-F5344CB8AC3E}">
        <p14:creationId xmlns:p14="http://schemas.microsoft.com/office/powerpoint/2010/main" val="3626432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smtClean="0"/>
              <a:t>Schools that are welcoming, positive, respectful and supportive of all parents and carers, including those with disabilities or from all cultural, language and socio-economic backgrounds, are more likely to experience the successful engagement of these families in school activities and achieve positive outcomes for students. </a:t>
            </a:r>
          </a:p>
          <a:p>
            <a:pPr>
              <a:lnSpc>
                <a:spcPct val="120000"/>
              </a:lnSpc>
              <a:defRPr sz="1800" i="1"/>
            </a:pPr>
            <a:endParaRPr lang="en-AU" sz="1200" i="0" dirty="0" smtClean="0"/>
          </a:p>
          <a:p>
            <a:pPr>
              <a:lnSpc>
                <a:spcPct val="120000"/>
              </a:lnSpc>
              <a:defRPr sz="1800" i="1"/>
            </a:pPr>
            <a:r>
              <a:rPr lang="en-AU" sz="1200" i="0" dirty="0" smtClean="0"/>
              <a:t>Schools that have ‘welcome’ signs and directions in key languages spoken by students and families not only provide practical assistance, but give the message that the school is inclusive and welcomes diversity. </a:t>
            </a:r>
          </a:p>
          <a:p>
            <a:pPr>
              <a:lnSpc>
                <a:spcPct val="120000"/>
              </a:lnSpc>
              <a:defRPr sz="1800" i="1"/>
            </a:pPr>
            <a:endParaRPr lang="en-AU" sz="1200" i="0" dirty="0" smtClean="0"/>
          </a:p>
          <a:p>
            <a:pPr>
              <a:lnSpc>
                <a:spcPct val="120000"/>
              </a:lnSpc>
              <a:defRPr sz="1800" i="1"/>
            </a:pPr>
            <a:r>
              <a:rPr lang="en-AU" sz="1200" i="0" dirty="0" smtClean="0"/>
              <a:t>Posters depicting diversity, and traditional artwork in public areas, can also make people feel comfortable and accepted. </a:t>
            </a:r>
          </a:p>
          <a:p>
            <a:pPr>
              <a:lnSpc>
                <a:spcPct val="120000"/>
              </a:lnSpc>
              <a:defRPr sz="1800" i="1"/>
            </a:pPr>
            <a:endParaRPr lang="en-AU" sz="1200" i="0" dirty="0" smtClean="0"/>
          </a:p>
          <a:p>
            <a:pPr>
              <a:lnSpc>
                <a:spcPct val="120000"/>
              </a:lnSpc>
              <a:defRPr sz="1800" i="1"/>
            </a:pPr>
            <a:r>
              <a:rPr lang="en-AU" sz="1200" i="0" dirty="0" smtClean="0"/>
              <a:t>Student artwork and school photos on display can be a talking point for families and a source of pride.</a:t>
            </a:r>
          </a:p>
          <a:p>
            <a:pPr>
              <a:lnSpc>
                <a:spcPct val="120000"/>
              </a:lnSpc>
              <a:defRPr sz="1800" i="1"/>
            </a:pPr>
            <a:endParaRPr lang="en-AU" sz="1200" i="0" dirty="0" smtClean="0"/>
          </a:p>
          <a:p>
            <a:pPr>
              <a:lnSpc>
                <a:spcPct val="120000"/>
              </a:lnSpc>
              <a:defRPr sz="1800" i="1"/>
            </a:pPr>
            <a:r>
              <a:rPr lang="en-AU" sz="1200" i="0" dirty="0" smtClean="0"/>
              <a:t>Some practical strategies that can be implemented are:</a:t>
            </a:r>
          </a:p>
          <a:p>
            <a:pPr marL="202666" indent="-202666">
              <a:lnSpc>
                <a:spcPct val="120000"/>
              </a:lnSpc>
              <a:buSzPct val="75000"/>
              <a:buChar char="•"/>
              <a:defRPr sz="1800" i="1"/>
            </a:pPr>
            <a:r>
              <a:rPr lang="en-AU" sz="1200" i="0" dirty="0" smtClean="0"/>
              <a:t>at enrolment, find out who should be contacted in relation to the student. For some families it is important that the head of the family (such as an uncle who may not be the legal guardian) is involved in important decisions relating to a student. Others may expect an older sibling to attend meetings as an advocate on their behalf. Family roles may shift over time as relationships change. Rather than discourage different types of support, involve significant family members in a way that meets the needs of the family and primary carers and the legal requirements of the school</a:t>
            </a:r>
          </a:p>
          <a:p>
            <a:pPr marL="202666" indent="-202666">
              <a:lnSpc>
                <a:spcPct val="120000"/>
              </a:lnSpc>
              <a:buSzPct val="75000"/>
              <a:buChar char="•"/>
              <a:defRPr sz="1800" i="1"/>
            </a:pPr>
            <a:r>
              <a:rPr lang="en-AU" sz="1200" i="0" dirty="0" smtClean="0"/>
              <a:t>avoid referring to ‘parents’ only. Make sure you talk about ‘families’ and/or ‘parents and carers’ in all school communications</a:t>
            </a:r>
          </a:p>
          <a:p>
            <a:pPr marL="202666" indent="-202666">
              <a:lnSpc>
                <a:spcPct val="120000"/>
              </a:lnSpc>
              <a:buSzPct val="75000"/>
              <a:buChar char="•"/>
              <a:defRPr sz="1800" i="1"/>
            </a:pPr>
            <a:r>
              <a:rPr lang="en-AU" sz="1200" i="0" dirty="0" smtClean="0"/>
              <a:t>acknowledge the diversity of family structures in your school and the important role that grandparents, uncles, aunts, siblings and other family members can play in supporting a student’s wellbeing</a:t>
            </a:r>
          </a:p>
          <a:p>
            <a:pPr marL="202666" indent="-202666">
              <a:lnSpc>
                <a:spcPct val="120000"/>
              </a:lnSpc>
              <a:buSzPct val="75000"/>
              <a:buChar char="•"/>
              <a:defRPr sz="1800" i="1"/>
            </a:pPr>
            <a:r>
              <a:rPr lang="en-AU" sz="1200" i="0" dirty="0" smtClean="0"/>
              <a:t>ask for the assistance of family members to record the immediate family or guardianship roles on student records and clarify living arrangements </a:t>
            </a:r>
          </a:p>
          <a:p>
            <a:pPr marL="202666" indent="-202666">
              <a:lnSpc>
                <a:spcPct val="120000"/>
              </a:lnSpc>
              <a:buSzPct val="75000"/>
              <a:buChar char="•"/>
              <a:defRPr sz="1800" i="1"/>
            </a:pPr>
            <a:r>
              <a:rPr lang="en-AU" sz="1200" i="0" dirty="0" smtClean="0"/>
              <a:t>use interpreters where needed so parents/carers can communicate effectively with the school and advocate for their child</a:t>
            </a:r>
          </a:p>
          <a:p>
            <a:pPr marL="202666" indent="-202666">
              <a:lnSpc>
                <a:spcPct val="120000"/>
              </a:lnSpc>
              <a:buSzPct val="75000"/>
              <a:buChar char="•"/>
              <a:defRPr sz="1800" i="1"/>
            </a:pPr>
            <a:r>
              <a:rPr lang="en-AU" sz="1200" i="0" dirty="0" smtClean="0"/>
              <a:t>value the culture, language and religious practices and beliefs of the students and families</a:t>
            </a:r>
          </a:p>
          <a:p>
            <a:pPr marL="202666" indent="-202666">
              <a:lnSpc>
                <a:spcPct val="120000"/>
              </a:lnSpc>
              <a:buSzPct val="75000"/>
              <a:buChar char="•"/>
              <a:defRPr sz="1800" i="1"/>
            </a:pPr>
            <a:endParaRPr lang="en-AU" sz="1200" i="0" dirty="0" smtClean="0"/>
          </a:p>
          <a:p>
            <a:pPr>
              <a:lnSpc>
                <a:spcPct val="100000"/>
              </a:lnSpc>
              <a:buSzPct val="75000"/>
              <a:defRPr sz="1800" i="1"/>
            </a:pPr>
            <a:r>
              <a:rPr lang="en-AU" sz="1200" i="0" dirty="0" smtClean="0"/>
              <a:t>Do you have a staff member from another culture who could help you build your own knowledge? Do you have parents who are willing to share information about their culture with staff?</a:t>
            </a:r>
          </a:p>
          <a:p>
            <a:pPr>
              <a:lnSpc>
                <a:spcPct val="100000"/>
              </a:lnSpc>
              <a:defRPr sz="1800" i="1"/>
            </a:pPr>
            <a:r>
              <a:rPr lang="en-AU" sz="1200" i="0" dirty="0" smtClean="0"/>
              <a:t> </a:t>
            </a:r>
          </a:p>
          <a:p>
            <a:pPr>
              <a:lnSpc>
                <a:spcPct val="100000"/>
              </a:lnSpc>
              <a:defRPr sz="1800" i="1"/>
            </a:pPr>
            <a:r>
              <a:rPr lang="en-AU" sz="1200" i="0" dirty="0" smtClean="0"/>
              <a:t>Learn to pronounce unfamiliar names correctly or if it is the first time speaking with a particular parent/student repeat your pronunciation back to them and make sure it is correct. Ask the customer how they would like to be addressed, for example, Mrs.</a:t>
            </a:r>
          </a:p>
          <a:p>
            <a:pPr>
              <a:lnSpc>
                <a:spcPct val="100000"/>
              </a:lnSpc>
              <a:defRPr sz="1800" i="1"/>
            </a:pPr>
            <a:r>
              <a:rPr lang="en-AU" sz="1200" i="0" dirty="0" smtClean="0"/>
              <a:t> </a:t>
            </a:r>
          </a:p>
          <a:p>
            <a:pPr>
              <a:lnSpc>
                <a:spcPct val="100000"/>
              </a:lnSpc>
              <a:defRPr sz="1800" i="1"/>
            </a:pPr>
            <a:r>
              <a:rPr lang="en-AU" sz="1200" i="0" dirty="0" smtClean="0"/>
              <a:t>Relate to each customer as an individual and not as a stereotype. Treat each person with respect and dignity.</a:t>
            </a:r>
          </a:p>
          <a:p>
            <a:pPr>
              <a:lnSpc>
                <a:spcPct val="100000"/>
              </a:lnSpc>
              <a:defRPr sz="1800" i="1"/>
            </a:pPr>
            <a:r>
              <a:rPr lang="en-AU" sz="1200" i="0" dirty="0" smtClean="0"/>
              <a:t> </a:t>
            </a:r>
          </a:p>
          <a:p>
            <a:pPr>
              <a:lnSpc>
                <a:spcPct val="100000"/>
              </a:lnSpc>
              <a:defRPr sz="1800" i="1"/>
            </a:pPr>
            <a:r>
              <a:rPr lang="en-AU" sz="1200" i="0" dirty="0" smtClean="0"/>
              <a:t>Understand that English may not be the customer’s first language. Offer the services of a translator or interpreter if required.  </a:t>
            </a:r>
          </a:p>
          <a:p>
            <a:pPr>
              <a:lnSpc>
                <a:spcPct val="100000"/>
              </a:lnSpc>
              <a:defRPr sz="1800" i="1"/>
            </a:pPr>
            <a:endParaRPr lang="en-AU" sz="1200" i="0" dirty="0" smtClean="0"/>
          </a:p>
          <a:p>
            <a:pPr>
              <a:lnSpc>
                <a:spcPct val="100000"/>
              </a:lnSpc>
              <a:defRPr sz="1800" i="1"/>
            </a:pPr>
            <a:r>
              <a:rPr lang="en-AU" sz="1200" i="0" dirty="0" smtClean="0"/>
              <a:t>Your school can access the current year’s Calendar for cultural diversity on the multicultural education intranet page via the link shown on this slide.</a:t>
            </a:r>
          </a:p>
          <a:p>
            <a:pPr>
              <a:lnSpc>
                <a:spcPct val="100000"/>
              </a:lnSpc>
              <a:defRPr sz="1800" i="1"/>
            </a:pPr>
            <a:endParaRPr lang="en-AU" sz="1200" i="0" dirty="0" smtClean="0"/>
          </a:p>
          <a:p>
            <a:pPr>
              <a:lnSpc>
                <a:spcPct val="120000"/>
              </a:lnSpc>
              <a:defRPr sz="1800" i="1"/>
            </a:pPr>
            <a:r>
              <a:rPr lang="en-AU" i="0" dirty="0" smtClean="0">
                <a:hlinkClick r:id="rId3"/>
              </a:rPr>
              <a:t>https://education.nsw.gov.au/teaching-and-learning/curriculum/multicultural-education/culture-and-diversity/planning-and-reporting</a:t>
            </a:r>
            <a:endParaRPr lang="en-AU" i="0" dirty="0" smtClean="0"/>
          </a:p>
          <a:p>
            <a:pPr>
              <a:lnSpc>
                <a:spcPct val="120000"/>
              </a:lnSpc>
              <a:defRPr sz="1800" i="1"/>
            </a:pPr>
            <a:endParaRPr lang="en-AU" i="0" dirty="0" smtClean="0"/>
          </a:p>
          <a:p>
            <a:pPr marL="0" marR="0" lvl="0" indent="0" algn="l" defTabSz="914400" rtl="0" eaLnBrk="1" fontAlgn="auto" latinLnBrk="0" hangingPunct="1">
              <a:lnSpc>
                <a:spcPct val="120000"/>
              </a:lnSpc>
              <a:spcBef>
                <a:spcPts val="0"/>
              </a:spcBef>
              <a:spcAft>
                <a:spcPts val="0"/>
              </a:spcAft>
              <a:buClrTx/>
              <a:buSzTx/>
              <a:buFontTx/>
              <a:buNone/>
              <a:tabLst/>
              <a:defRPr sz="1800" i="1"/>
            </a:pPr>
            <a:r>
              <a:rPr lang="en-AU" sz="1800" b="1" i="0" u="none" dirty="0" smtClean="0">
                <a:solidFill>
                  <a:srgbClr val="0000FF"/>
                </a:solidFill>
                <a:latin typeface="Arial" panose="020B0604020202020204" pitchFamily="34" charset="0"/>
                <a:ea typeface="Calibri" panose="020F0502020204030204" pitchFamily="34" charset="0"/>
                <a:cs typeface="Times New Roman" panose="02020603050405020304" pitchFamily="18" charset="0"/>
              </a:rPr>
              <a:t>Planning and reporting and access to the Calendar for cultural diversity</a:t>
            </a:r>
          </a:p>
          <a:p>
            <a:pPr marL="0" marR="0" lvl="0" indent="0" algn="l" defTabSz="914400" rtl="0" eaLnBrk="1" fontAlgn="auto" latinLnBrk="0" hangingPunct="1">
              <a:lnSpc>
                <a:spcPct val="120000"/>
              </a:lnSpc>
              <a:spcBef>
                <a:spcPts val="0"/>
              </a:spcBef>
              <a:spcAft>
                <a:spcPts val="0"/>
              </a:spcAft>
              <a:buClrTx/>
              <a:buSzTx/>
              <a:buFontTx/>
              <a:buNone/>
              <a:tabLst/>
              <a:defRPr sz="1800" i="1"/>
            </a:pPr>
            <a:r>
              <a:rPr lang="en-AU" i="0" dirty="0" smtClean="0">
                <a:hlinkClick r:id="rId4"/>
              </a:rPr>
              <a:t>https://education.nsw.gov.au/teaching-and-learning/curriculum/multicultural-education/culture-and-diversity/calendar-for-cultural-diversity</a:t>
            </a:r>
            <a:endParaRPr lang="en-AU" sz="1800" i="0" u="sng" dirty="0" smtClean="0">
              <a:solidFill>
                <a:srgbClr val="0000FF"/>
              </a:solidFill>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sz="1800" i="1"/>
            </a:pPr>
            <a:endParaRPr lang="en-AU" sz="1800" i="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t>11</a:t>
            </a:fld>
            <a:endParaRPr lang="en-AU" dirty="0"/>
          </a:p>
        </p:txBody>
      </p:sp>
    </p:spTree>
    <p:extLst>
      <p:ext uri="{BB962C8B-B14F-4D97-AF65-F5344CB8AC3E}">
        <p14:creationId xmlns:p14="http://schemas.microsoft.com/office/powerpoint/2010/main" val="2142445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smtClean="0"/>
              <a:t>What can you do:</a:t>
            </a:r>
          </a:p>
          <a:p>
            <a:pPr>
              <a:lnSpc>
                <a:spcPct val="120000"/>
              </a:lnSpc>
              <a:defRPr sz="1800" i="1"/>
            </a:pPr>
            <a:r>
              <a:rPr lang="en-AU" sz="1200" i="0" dirty="0" smtClean="0"/>
              <a:t>In the front office:</a:t>
            </a:r>
          </a:p>
          <a:p>
            <a:pPr marL="214588" indent="-214588">
              <a:lnSpc>
                <a:spcPct val="120000"/>
              </a:lnSpc>
              <a:buSzPct val="75000"/>
              <a:buChar char="•"/>
              <a:defRPr sz="1800" i="1"/>
            </a:pPr>
            <a:r>
              <a:rPr lang="en-AU" sz="1200" i="0" dirty="0" smtClean="0"/>
              <a:t>display a multilingual welcome poster to welcome parents from a variety of language backgrounds. The electronic copy of the Cultural Diversity calendar and poster is available on the DoE intranet site for schools to download and reproduce</a:t>
            </a:r>
          </a:p>
          <a:p>
            <a:pPr marL="214588" indent="-214588">
              <a:lnSpc>
                <a:spcPct val="120000"/>
              </a:lnSpc>
              <a:buSzPct val="75000"/>
              <a:buChar char="•"/>
              <a:defRPr sz="1800" i="1"/>
            </a:pPr>
            <a:r>
              <a:rPr lang="en-AU" sz="1200" i="0" dirty="0" smtClean="0"/>
              <a:t>provide multilingual, written information about your school, including school policies, support and orientation programs and multicultural initiatives, to prospective students and their families</a:t>
            </a:r>
          </a:p>
          <a:p>
            <a:pPr marL="214588" indent="-214588">
              <a:lnSpc>
                <a:spcPct val="120000"/>
              </a:lnSpc>
              <a:buSzPct val="75000"/>
              <a:buChar char="•"/>
              <a:defRPr sz="1800" i="1"/>
            </a:pPr>
            <a:r>
              <a:rPr lang="en-AU" sz="1200" i="0" dirty="0" smtClean="0"/>
              <a:t>secondary schools may wish to provide information to partner primary schools and Intensive English Centres in other languages. Written translations are especially useful for orientation meetings</a:t>
            </a:r>
          </a:p>
          <a:p>
            <a:pPr marL="214588" indent="-214588">
              <a:lnSpc>
                <a:spcPct val="120000"/>
              </a:lnSpc>
              <a:buSzPct val="75000"/>
              <a:buChar char="•"/>
              <a:defRPr sz="1800" i="1"/>
            </a:pPr>
            <a:r>
              <a:rPr lang="en-AU" sz="1200" i="0" dirty="0" smtClean="0"/>
              <a:t>print and display in the front office ‘welcome’ cards in different languages.</a:t>
            </a:r>
          </a:p>
          <a:p>
            <a:pPr>
              <a:lnSpc>
                <a:spcPct val="120000"/>
              </a:lnSpc>
              <a:defRPr sz="1800" b="1"/>
            </a:pPr>
            <a:r>
              <a:rPr lang="en-AU" sz="1200" i="0" dirty="0" smtClean="0"/>
              <a:t>Q:</a:t>
            </a:r>
          </a:p>
          <a:p>
            <a:pPr>
              <a:lnSpc>
                <a:spcPct val="120000"/>
              </a:lnSpc>
              <a:defRPr sz="1800" i="1"/>
            </a:pPr>
            <a:r>
              <a:rPr lang="en-AU" sz="1200" i="0" dirty="0" smtClean="0"/>
              <a:t>What are some of the cultural events that schools are encouraged to participate in and celebrate?</a:t>
            </a:r>
          </a:p>
          <a:p>
            <a:pPr>
              <a:lnSpc>
                <a:spcPct val="120000"/>
              </a:lnSpc>
              <a:defRPr sz="1800" b="1"/>
            </a:pPr>
            <a:r>
              <a:rPr lang="en-AU" sz="1200" i="0" dirty="0" smtClean="0"/>
              <a:t>A:</a:t>
            </a:r>
          </a:p>
          <a:p>
            <a:pPr>
              <a:lnSpc>
                <a:spcPct val="120000"/>
              </a:lnSpc>
              <a:defRPr sz="1800" i="1"/>
            </a:pPr>
            <a:r>
              <a:rPr lang="en-AU" sz="1200" i="0" dirty="0" smtClean="0"/>
              <a:t>Harmony Day celebrates Australia’s cultural diversity. </a:t>
            </a:r>
          </a:p>
          <a:p>
            <a:pPr>
              <a:lnSpc>
                <a:spcPct val="120000"/>
              </a:lnSpc>
              <a:defRPr sz="1800" i="1"/>
            </a:pPr>
            <a:r>
              <a:rPr lang="en-AU" sz="1200" i="0" dirty="0" smtClean="0"/>
              <a:t>NAIDOC week.</a:t>
            </a:r>
          </a:p>
          <a:p>
            <a:pPr>
              <a:lnSpc>
                <a:spcPct val="120000"/>
              </a:lnSpc>
              <a:defRPr sz="1800" i="1"/>
            </a:pPr>
            <a:r>
              <a:rPr lang="en-AU" sz="1200" b="1" i="0" dirty="0" smtClean="0"/>
              <a:t>Calendar for cultural diversity</a:t>
            </a:r>
          </a:p>
          <a:p>
            <a:r>
              <a:rPr lang="en-AU" dirty="0" smtClean="0">
                <a:hlinkClick r:id="rId3"/>
              </a:rPr>
              <a:t>https://education.nsw.gov.au/teaching-and-learning/curriculum/multicultural-education/culture-and-diversity/calendar-for-cultural-diversity#Calendar0</a:t>
            </a:r>
            <a:endParaRPr lang="en-AU" dirty="0" smtClean="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12</a:t>
            </a:fld>
            <a:endParaRPr lang="en-AU" dirty="0"/>
          </a:p>
        </p:txBody>
      </p:sp>
    </p:spTree>
    <p:extLst>
      <p:ext uri="{BB962C8B-B14F-4D97-AF65-F5344CB8AC3E}">
        <p14:creationId xmlns:p14="http://schemas.microsoft.com/office/powerpoint/2010/main" val="2304531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Cultural inclusion</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3"/>
              </a:rPr>
              <a:t>https://education.nsw.gov.au/teaching-and-learning/curriculum/multicultural-education/culture-and-diversity/cultural-inclusion</a:t>
            </a:r>
            <a:endParaRPr lang="en-AU" sz="1200" kern="1200" dirty="0" smtClean="0">
              <a:solidFill>
                <a:schemeClr val="tx1"/>
              </a:solidFill>
              <a:effectLst/>
              <a:latin typeface="+mn-lt"/>
              <a:ea typeface="+mn-ea"/>
              <a:cs typeface="+mn-cs"/>
            </a:endParaRPr>
          </a:p>
          <a:p>
            <a:pPr>
              <a:lnSpc>
                <a:spcPct val="120000"/>
              </a:lnSpc>
              <a:defRPr sz="1800" i="1"/>
            </a:pPr>
            <a:endParaRPr lang="en-AU" sz="1200" i="0" dirty="0" smtClean="0"/>
          </a:p>
          <a:p>
            <a:pPr>
              <a:lnSpc>
                <a:spcPct val="120000"/>
              </a:lnSpc>
              <a:defRPr sz="1800" i="1"/>
            </a:pPr>
            <a:r>
              <a:rPr lang="en-AU" sz="1200" i="0" dirty="0" smtClean="0"/>
              <a:t>We have mentioned the DoE Multicultural Education intranet in this session.  </a:t>
            </a:r>
          </a:p>
          <a:p>
            <a:pPr>
              <a:lnSpc>
                <a:spcPct val="120000"/>
              </a:lnSpc>
              <a:defRPr sz="1800" i="1"/>
            </a:pPr>
            <a:endParaRPr lang="en-AU" sz="400" i="0" dirty="0" smtClean="0"/>
          </a:p>
          <a:p>
            <a:pPr>
              <a:lnSpc>
                <a:spcPct val="120000"/>
              </a:lnSpc>
              <a:defRPr sz="1800" i="1"/>
            </a:pPr>
            <a:r>
              <a:rPr lang="en-AU" sz="1200" i="0" dirty="0" smtClean="0"/>
              <a:t>We have already looked at Opening the School Gate which provides school staff with a range of strategies to specifically encourage migrant and refugee parents/carers to participate in the school community.</a:t>
            </a:r>
          </a:p>
          <a:p>
            <a:pPr>
              <a:lnSpc>
                <a:spcPct val="120000"/>
              </a:lnSpc>
              <a:defRPr sz="1800" i="1"/>
            </a:pPr>
            <a:endParaRPr lang="en-AU" sz="600" i="0" dirty="0" smtClean="0"/>
          </a:p>
          <a:p>
            <a:pPr>
              <a:lnSpc>
                <a:spcPct val="120000"/>
              </a:lnSpc>
              <a:defRPr sz="1800" i="1"/>
            </a:pPr>
            <a:r>
              <a:rPr lang="en-AU" sz="1200" i="0" dirty="0" smtClean="0"/>
              <a:t>Another resource is the Strengthening family and community engagement in student learning resource, developed to support schools to reflect on and strengthen family and community engagement, it includes a school assessment tool.</a:t>
            </a:r>
          </a:p>
          <a:p>
            <a:pPr marL="0" marR="0" lvl="0" indent="0" algn="l" defTabSz="914400" rtl="0" eaLnBrk="1" fontAlgn="auto" latinLnBrk="0" hangingPunct="1">
              <a:lnSpc>
                <a:spcPct val="120000"/>
              </a:lnSpc>
              <a:spcBef>
                <a:spcPts val="0"/>
              </a:spcBef>
              <a:spcAft>
                <a:spcPts val="0"/>
              </a:spcAft>
              <a:buClrTx/>
              <a:buSzTx/>
              <a:buFontTx/>
              <a:buNone/>
              <a:tabLst/>
              <a:defRPr sz="1800" i="1"/>
            </a:pPr>
            <a:r>
              <a:rPr lang="en-AU" sz="800" kern="1200" dirty="0" smtClean="0">
                <a:solidFill>
                  <a:schemeClr val="tx1"/>
                </a:solidFill>
                <a:effectLst/>
                <a:latin typeface="+mn-lt"/>
                <a:ea typeface="+mn-ea"/>
                <a:cs typeface="+mn-cs"/>
                <a:hlinkClick r:id="rId4"/>
              </a:rPr>
              <a:t>http://www.partners4learning.edu.au/_uploads/_ckpg/files/Attachment%205_Strengthening%20family%20and%20community%20engagement%20in%20student%20learning%20resource.pdf</a:t>
            </a:r>
            <a:endParaRPr lang="en-AU" sz="800" kern="1200" dirty="0" smtClean="0">
              <a:solidFill>
                <a:schemeClr val="tx1"/>
              </a:solidFill>
              <a:effectLst/>
              <a:latin typeface="+mn-lt"/>
              <a:ea typeface="+mn-ea"/>
              <a:cs typeface="+mn-cs"/>
            </a:endParaRPr>
          </a:p>
          <a:p>
            <a:pPr>
              <a:lnSpc>
                <a:spcPct val="120000"/>
              </a:lnSpc>
              <a:defRPr sz="1800" i="1"/>
            </a:pPr>
            <a:endParaRPr lang="en-AU" sz="800" i="0" dirty="0" smtClean="0"/>
          </a:p>
          <a:p>
            <a:pPr>
              <a:lnSpc>
                <a:spcPct val="120000"/>
              </a:lnSpc>
              <a:defRPr sz="1800" i="1"/>
            </a:pPr>
            <a:endParaRPr lang="en-AU" sz="1200" i="0" dirty="0" smtClean="0"/>
          </a:p>
          <a:p>
            <a:pPr>
              <a:lnSpc>
                <a:spcPct val="120000"/>
              </a:lnSpc>
              <a:defRPr sz="1800" i="1"/>
            </a:pPr>
            <a:r>
              <a:rPr lang="en-AU" sz="1200" i="0" dirty="0" smtClean="0"/>
              <a:t>The Strengthening Community Harmony document developed in 2014 provides resources in building community harmony and recognises that it involves action at a number of levels, through: whole school policies and programs; inclusive teaching and learning programs; and collaboration with students, parents and community members.</a:t>
            </a:r>
          </a:p>
          <a:p>
            <a:pPr marL="0" marR="0" lvl="0" indent="0" algn="l" defTabSz="914400" rtl="0" eaLnBrk="1" fontAlgn="auto" latinLnBrk="0" hangingPunct="1">
              <a:lnSpc>
                <a:spcPct val="120000"/>
              </a:lnSpc>
              <a:spcBef>
                <a:spcPts val="0"/>
              </a:spcBef>
              <a:spcAft>
                <a:spcPts val="0"/>
              </a:spcAft>
              <a:buClrTx/>
              <a:buSzTx/>
              <a:buFontTx/>
              <a:buNone/>
              <a:tabLst/>
              <a:defRPr sz="1800" i="1"/>
            </a:pPr>
            <a:r>
              <a:rPr lang="en-AU" sz="1200" kern="1200" dirty="0" smtClean="0">
                <a:solidFill>
                  <a:schemeClr val="tx1"/>
                </a:solidFill>
                <a:effectLst/>
                <a:latin typeface="+mn-lt"/>
                <a:ea typeface="+mn-ea"/>
                <a:cs typeface="+mn-cs"/>
                <a:hlinkClick r:id="rId5"/>
              </a:rPr>
              <a:t>https://schoolsequella.det.nsw.edu.au/file/df9ed979-7b53-4535-a8f7-d4a53eb1e968/1/Strengthening-community-harmony.pdf</a:t>
            </a:r>
            <a:endParaRPr lang="en-AU" sz="1200" kern="1200" dirty="0" smtClean="0">
              <a:solidFill>
                <a:schemeClr val="tx1"/>
              </a:solidFill>
              <a:effectLst/>
              <a:latin typeface="+mn-lt"/>
              <a:ea typeface="+mn-ea"/>
              <a:cs typeface="+mn-cs"/>
            </a:endParaRPr>
          </a:p>
          <a:p>
            <a:pPr>
              <a:lnSpc>
                <a:spcPct val="120000"/>
              </a:lnSpc>
              <a:defRPr sz="1800" i="1"/>
            </a:pPr>
            <a:endParaRPr lang="en-AU" sz="1200" i="0" dirty="0" smtClean="0"/>
          </a:p>
          <a:p>
            <a:pPr>
              <a:lnSpc>
                <a:spcPct val="120000"/>
              </a:lnSpc>
              <a:defRPr sz="1800" i="1"/>
            </a:pPr>
            <a:endParaRPr lang="en-AU" sz="1200" i="0" dirty="0" smtClean="0"/>
          </a:p>
          <a:p>
            <a:pPr>
              <a:lnSpc>
                <a:spcPct val="120000"/>
              </a:lnSpc>
              <a:defRPr sz="1800" i="1"/>
            </a:pPr>
            <a:r>
              <a:rPr lang="en-AU" sz="1200" i="0" dirty="0" smtClean="0"/>
              <a:t>The Department of Education intranet has many valuable resources for schools to use as guides to welcoming their parents/carers from diverse cultural and language backgrounds.</a:t>
            </a:r>
          </a:p>
          <a:p>
            <a:r>
              <a:rPr lang="en-AU" sz="1200" kern="1200" dirty="0" smtClean="0">
                <a:solidFill>
                  <a:schemeClr val="tx1"/>
                </a:solidFill>
                <a:effectLst/>
                <a:latin typeface="+mn-lt"/>
                <a:ea typeface="+mn-ea"/>
                <a:cs typeface="+mn-cs"/>
              </a:rPr>
              <a:t> </a:t>
            </a:r>
          </a:p>
          <a:p>
            <a:pPr>
              <a:lnSpc>
                <a:spcPct val="120000"/>
              </a:lnSpc>
              <a:defRPr sz="1800" i="1"/>
            </a:pPr>
            <a:endParaRPr lang="en-AU" i="0" dirty="0" smtClean="0"/>
          </a:p>
          <a:p>
            <a:pPr>
              <a:lnSpc>
                <a:spcPct val="120000"/>
              </a:lnSpc>
              <a:defRPr sz="1800" i="1"/>
            </a:pPr>
            <a:endParaRPr lang="en-AU" i="0" dirty="0" smtClean="0"/>
          </a:p>
          <a:p>
            <a:endParaRPr lang="en-AU" i="0" dirty="0" smtClean="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13</a:t>
            </a:fld>
            <a:endParaRPr lang="en-AU" dirty="0"/>
          </a:p>
        </p:txBody>
      </p:sp>
    </p:spTree>
    <p:extLst>
      <p:ext uri="{BB962C8B-B14F-4D97-AF65-F5344CB8AC3E}">
        <p14:creationId xmlns:p14="http://schemas.microsoft.com/office/powerpoint/2010/main" val="2783061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defRPr sz="1800" i="1"/>
            </a:pPr>
            <a:r>
              <a:rPr lang="en-AU" sz="1200" i="0" dirty="0" smtClean="0"/>
              <a:t>The NSW Department of Education provides interpreting and translation services to enable parents and carers from language backgrounds other than English and parents who are Deaf or hearing impaired to communicate effectively with their child’s school or with other public schools staff’.</a:t>
            </a:r>
          </a:p>
          <a:p>
            <a:pPr>
              <a:lnSpc>
                <a:spcPct val="100000"/>
              </a:lnSpc>
              <a:defRPr sz="1800" i="1"/>
            </a:pPr>
            <a:endParaRPr lang="en-AU" sz="1200" i="0" dirty="0" smtClean="0"/>
          </a:p>
          <a:p>
            <a:pPr>
              <a:lnSpc>
                <a:spcPct val="100000"/>
              </a:lnSpc>
              <a:defRPr sz="1800" i="1"/>
            </a:pPr>
            <a:r>
              <a:rPr lang="en-AU" sz="1200" i="0" dirty="0" smtClean="0"/>
              <a:t>Schools are encouraged to use on-site or telephone interpreters to assist in communicating with parents/carers who do not speak or understand English well, who are deaf or have a hearing or speech impairment.</a:t>
            </a:r>
          </a:p>
          <a:p>
            <a:pPr>
              <a:lnSpc>
                <a:spcPct val="100000"/>
              </a:lnSpc>
              <a:defRPr sz="1800" i="1"/>
            </a:pPr>
            <a:endParaRPr lang="en-AU" sz="1200" i="0" dirty="0" smtClean="0"/>
          </a:p>
          <a:p>
            <a:pPr>
              <a:lnSpc>
                <a:spcPct val="100000"/>
              </a:lnSpc>
              <a:defRPr sz="1800" i="1"/>
            </a:pPr>
            <a:r>
              <a:rPr lang="en-AU" sz="1200" i="0" dirty="0" smtClean="0"/>
              <a:t>Telephone interpreting is generally for brief assignments such as sickness, emergencies or for school locations without access to on-site interpreters.</a:t>
            </a:r>
          </a:p>
          <a:p>
            <a:pPr>
              <a:lnSpc>
                <a:spcPct val="100000"/>
              </a:lnSpc>
              <a:defRPr sz="1800" i="1"/>
            </a:pPr>
            <a:endParaRPr lang="en-AU" sz="1200" i="0" dirty="0" smtClean="0"/>
          </a:p>
          <a:p>
            <a:pPr>
              <a:lnSpc>
                <a:spcPct val="100000"/>
              </a:lnSpc>
              <a:defRPr sz="1800" i="1"/>
            </a:pPr>
            <a:r>
              <a:rPr lang="en-AU" sz="1200" i="0" dirty="0" smtClean="0"/>
              <a:t>On-site interpreting is more appropriate for longer sessions or group meetings.</a:t>
            </a:r>
          </a:p>
          <a:p>
            <a:pPr>
              <a:lnSpc>
                <a:spcPct val="100000"/>
              </a:lnSpc>
              <a:defRPr sz="1800" i="1"/>
            </a:pPr>
            <a:endParaRPr lang="en-AU" sz="1200" i="0" dirty="0" smtClean="0"/>
          </a:p>
          <a:p>
            <a:pPr>
              <a:lnSpc>
                <a:spcPct val="100000"/>
              </a:lnSpc>
              <a:defRPr sz="1800" i="1"/>
            </a:pPr>
            <a:r>
              <a:rPr lang="en-AU" sz="1200" i="0" dirty="0" smtClean="0"/>
              <a:t>The department pays for telephone interpreting and onsite interpreting assignments which meet the guidelines set out on the Multicultural Education intranet site.</a:t>
            </a:r>
          </a:p>
          <a:p>
            <a:pPr>
              <a:lnSpc>
                <a:spcPct val="100000"/>
              </a:lnSpc>
              <a:defRPr sz="1800" i="1"/>
            </a:pPr>
            <a:endParaRPr lang="en-AU" sz="700" i="0" dirty="0" smtClean="0"/>
          </a:p>
          <a:p>
            <a:pPr>
              <a:lnSpc>
                <a:spcPct val="100000"/>
              </a:lnSpc>
              <a:defRPr sz="1800" i="1"/>
            </a:pPr>
            <a:r>
              <a:rPr lang="en-AU" sz="1200" i="0" dirty="0" smtClean="0"/>
              <a:t>On-site interpreters must be booked in advance and the booking form can be downloaded from the Intranet site.</a:t>
            </a:r>
          </a:p>
          <a:p>
            <a:r>
              <a:rPr lang="en-AU" sz="1200" b="1" kern="1200" dirty="0" smtClean="0">
                <a:solidFill>
                  <a:schemeClr val="tx1"/>
                </a:solidFill>
                <a:effectLst/>
                <a:latin typeface="+mn-lt"/>
                <a:ea typeface="+mn-ea"/>
                <a:cs typeface="+mn-cs"/>
              </a:rPr>
              <a:t>Interpreting and translations telephone interpreting</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3"/>
              </a:rPr>
              <a:t>https://education.nsw.gov.au/teaching-and-learning/curriculum/multicultural-education/interpreting-and-translations/telephone-interpreting</a:t>
            </a:r>
            <a:endParaRPr lang="en-AU" sz="1200" kern="1200" dirty="0" smtClean="0">
              <a:solidFill>
                <a:schemeClr val="tx1"/>
              </a:solidFill>
              <a:effectLst/>
              <a:latin typeface="+mn-lt"/>
              <a:ea typeface="+mn-ea"/>
              <a:cs typeface="+mn-cs"/>
            </a:endParaRPr>
          </a:p>
          <a:p>
            <a:endParaRPr lang="en-AU" i="0" dirty="0" smtClean="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14</a:t>
            </a:fld>
            <a:endParaRPr lang="en-AU" dirty="0"/>
          </a:p>
        </p:txBody>
      </p:sp>
    </p:spTree>
    <p:extLst>
      <p:ext uri="{BB962C8B-B14F-4D97-AF65-F5344CB8AC3E}">
        <p14:creationId xmlns:p14="http://schemas.microsoft.com/office/powerpoint/2010/main" val="1096210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Interpreting and translations telephone interpreting</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3"/>
              </a:rPr>
              <a:t>https://education.nsw.gov.au/teaching-and-learning/curriculum/multicultural-education/interpreting-and-translations/telephone-interpreting</a:t>
            </a:r>
            <a:endParaRPr lang="en-AU" sz="1200" kern="1200" dirty="0" smtClean="0">
              <a:solidFill>
                <a:schemeClr val="tx1"/>
              </a:solidFill>
              <a:effectLst/>
              <a:latin typeface="+mn-lt"/>
              <a:ea typeface="+mn-ea"/>
              <a:cs typeface="+mn-cs"/>
            </a:endParaRPr>
          </a:p>
          <a:p>
            <a:pPr defTabSz="882877">
              <a:lnSpc>
                <a:spcPct val="120000"/>
              </a:lnSpc>
              <a:defRPr sz="1800" i="1"/>
            </a:pPr>
            <a:endParaRPr lang="en-AU" sz="800" i="0" dirty="0" smtClean="0"/>
          </a:p>
          <a:p>
            <a:pPr>
              <a:lnSpc>
                <a:spcPct val="120000"/>
              </a:lnSpc>
              <a:defRPr sz="1800" i="1"/>
            </a:pPr>
            <a:r>
              <a:rPr lang="en-AU" sz="1200" i="0" dirty="0" smtClean="0"/>
              <a:t>The interpreting and translation services guidelines provide schools with detailed information on the types of services available and which are appropriate for the situation.</a:t>
            </a:r>
          </a:p>
          <a:p>
            <a:pPr>
              <a:lnSpc>
                <a:spcPct val="120000"/>
              </a:lnSpc>
              <a:defRPr sz="1800" b="1"/>
            </a:pPr>
            <a:r>
              <a:rPr lang="en-AU" sz="1200" i="0" dirty="0" smtClean="0"/>
              <a:t>Q:</a:t>
            </a:r>
          </a:p>
          <a:p>
            <a:r>
              <a:rPr lang="en-AU" sz="1200" i="0" dirty="0" smtClean="0">
                <a:ea typeface="Calibri"/>
                <a:cs typeface="Calibri"/>
                <a:sym typeface="Calibri"/>
              </a:rPr>
              <a:t>What can you do if a student presents injured at the front office and interpretation is required to ensure they receive the correct first aid care?</a:t>
            </a:r>
          </a:p>
          <a:p>
            <a:r>
              <a:rPr lang="en-AU" sz="1200" b="1" i="0" dirty="0" smtClean="0">
                <a:ea typeface="Calibri"/>
                <a:cs typeface="Calibri"/>
                <a:sym typeface="Calibri"/>
              </a:rPr>
              <a:t>A:</a:t>
            </a:r>
          </a:p>
          <a:p>
            <a:pPr marL="214588" indent="-214588">
              <a:lnSpc>
                <a:spcPct val="120000"/>
              </a:lnSpc>
              <a:buSzPct val="75000"/>
              <a:buChar char="•"/>
              <a:defRPr sz="1800" i="1"/>
            </a:pPr>
            <a:r>
              <a:rPr lang="en-AU" sz="1200" i="0" dirty="0" smtClean="0"/>
              <a:t>dial 131450 </a:t>
            </a:r>
          </a:p>
          <a:p>
            <a:pPr marL="214588" indent="-214588">
              <a:lnSpc>
                <a:spcPct val="120000"/>
              </a:lnSpc>
              <a:buSzPct val="75000"/>
              <a:buChar char="•"/>
              <a:defRPr sz="1800" i="1"/>
            </a:pPr>
            <a:r>
              <a:rPr lang="en-AU" sz="1200" i="0" dirty="0" smtClean="0"/>
              <a:t>have relevant details ready</a:t>
            </a:r>
          </a:p>
          <a:p>
            <a:pPr marL="214588" indent="-214588">
              <a:lnSpc>
                <a:spcPct val="120000"/>
              </a:lnSpc>
              <a:buSzPct val="75000"/>
              <a:buChar char="•"/>
              <a:defRPr sz="1800" i="1"/>
            </a:pPr>
            <a:r>
              <a:rPr lang="en-AU" sz="1200" i="0" dirty="0" smtClean="0"/>
              <a:t>provide school details </a:t>
            </a:r>
          </a:p>
          <a:p>
            <a:pPr marL="214588" indent="-214588">
              <a:lnSpc>
                <a:spcPct val="120000"/>
              </a:lnSpc>
              <a:buSzPct val="75000"/>
              <a:buChar char="•"/>
              <a:defRPr sz="1800" i="1"/>
            </a:pPr>
            <a:r>
              <a:rPr lang="en-AU" sz="1200" i="0" dirty="0" smtClean="0"/>
              <a:t>provide student language background</a:t>
            </a:r>
          </a:p>
          <a:p>
            <a:pPr marL="214588" indent="-214588">
              <a:lnSpc>
                <a:spcPct val="120000"/>
              </a:lnSpc>
              <a:buSzPct val="75000"/>
              <a:buChar char="•"/>
              <a:defRPr sz="1800" i="1"/>
            </a:pPr>
            <a:r>
              <a:rPr lang="en-AU" sz="1200" i="0" dirty="0" smtClean="0"/>
              <a:t>provide parent/carer contact details</a:t>
            </a:r>
          </a:p>
          <a:p>
            <a:pPr marL="214588" indent="-214588">
              <a:lnSpc>
                <a:spcPct val="120000"/>
              </a:lnSpc>
              <a:buSzPct val="75000"/>
              <a:buChar char="•"/>
              <a:defRPr sz="1800" i="1"/>
            </a:pPr>
            <a:r>
              <a:rPr lang="en-AU" sz="1200" i="0" dirty="0" smtClean="0"/>
              <a:t>provide an outline of the issue so that the interpreter can talk with the parent/carers</a:t>
            </a:r>
          </a:p>
          <a:p>
            <a:pPr>
              <a:lnSpc>
                <a:spcPct val="120000"/>
              </a:lnSpc>
              <a:defRPr sz="1800" b="1"/>
            </a:pPr>
            <a:r>
              <a:rPr lang="en-AU" sz="1200" i="0" dirty="0" smtClean="0"/>
              <a:t>Q:</a:t>
            </a:r>
          </a:p>
          <a:p>
            <a:pPr>
              <a:lnSpc>
                <a:spcPct val="120000"/>
              </a:lnSpc>
              <a:defRPr sz="1800" i="1"/>
            </a:pPr>
            <a:r>
              <a:rPr lang="en-AU" sz="1200" i="0" dirty="0" smtClean="0"/>
              <a:t>What other scenarios can you think of where you might need to call the telephone interpreter?</a:t>
            </a:r>
          </a:p>
          <a:p>
            <a:pPr>
              <a:lnSpc>
                <a:spcPct val="120000"/>
              </a:lnSpc>
              <a:defRPr sz="1800" b="1"/>
            </a:pPr>
            <a:r>
              <a:rPr lang="en-AU" sz="1200" i="0" dirty="0" smtClean="0"/>
              <a:t>A:</a:t>
            </a:r>
          </a:p>
          <a:p>
            <a:pPr>
              <a:lnSpc>
                <a:spcPct val="120000"/>
              </a:lnSpc>
              <a:defRPr sz="1800" i="1"/>
            </a:pPr>
            <a:r>
              <a:rPr lang="en-AU" sz="1200" i="0" dirty="0" smtClean="0"/>
              <a:t>Student has not turned up for an excursion but family has sent a note previously indicating they would attend.</a:t>
            </a:r>
          </a:p>
          <a:p>
            <a:endParaRPr lang="en-AU" sz="1000" i="0" dirty="0"/>
          </a:p>
        </p:txBody>
      </p:sp>
      <p:sp>
        <p:nvSpPr>
          <p:cNvPr id="4" name="Slide Number Placeholder 3"/>
          <p:cNvSpPr>
            <a:spLocks noGrp="1"/>
          </p:cNvSpPr>
          <p:nvPr>
            <p:ph type="sldNum" sz="quarter" idx="10"/>
          </p:nvPr>
        </p:nvSpPr>
        <p:spPr/>
        <p:txBody>
          <a:bodyPr/>
          <a:lstStyle/>
          <a:p>
            <a:fld id="{D09C5488-DD16-4714-9519-7BE21BA11D4E}" type="slidenum">
              <a:rPr lang="en-AU" smtClean="0"/>
              <a:t>15</a:t>
            </a:fld>
            <a:endParaRPr lang="en-AU" dirty="0"/>
          </a:p>
        </p:txBody>
      </p:sp>
    </p:spTree>
    <p:extLst>
      <p:ext uri="{BB962C8B-B14F-4D97-AF65-F5344CB8AC3E}">
        <p14:creationId xmlns:p14="http://schemas.microsoft.com/office/powerpoint/2010/main" val="2618416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000" i="0" dirty="0" smtClean="0"/>
              <a:t>The department has a list on the Multicultural intranet of commonly used documents for schools translated into different languages.</a:t>
            </a:r>
          </a:p>
          <a:p>
            <a:pPr>
              <a:lnSpc>
                <a:spcPct val="120000"/>
              </a:lnSpc>
              <a:defRPr sz="1800" i="1"/>
            </a:pPr>
            <a:endParaRPr lang="en-AU" sz="1000" i="0" dirty="0" smtClean="0"/>
          </a:p>
          <a:p>
            <a:pPr>
              <a:lnSpc>
                <a:spcPct val="120000"/>
              </a:lnSpc>
              <a:defRPr sz="1800" i="1"/>
            </a:pPr>
            <a:r>
              <a:rPr lang="en-AU" sz="1000" i="0" dirty="0" smtClean="0"/>
              <a:t>You can view these documents arranged by document name - such as letters to parents including the enrolment form or view an alphabetical listing languages and the documents that have been translated into that language.</a:t>
            </a:r>
          </a:p>
          <a:p>
            <a:pPr>
              <a:lnSpc>
                <a:spcPct val="120000"/>
              </a:lnSpc>
              <a:defRPr sz="1800" i="1"/>
            </a:pPr>
            <a:endParaRPr lang="en-AU" sz="1000" i="0" dirty="0" smtClean="0"/>
          </a:p>
          <a:p>
            <a:pPr>
              <a:lnSpc>
                <a:spcPct val="120000"/>
              </a:lnSpc>
              <a:defRPr sz="1800" i="1"/>
            </a:pPr>
            <a:r>
              <a:rPr lang="en-AU" sz="1000" i="0" dirty="0" smtClean="0"/>
              <a:t>If schools need other documents translated further information  is available by contacting 9244 5311, this service may incur a cost to the school, translations required for schools will only be funded for urgent matters regarding student welfare, however, schools may choose to fund their own translations for other publications such as school newsletters.</a:t>
            </a:r>
          </a:p>
          <a:p>
            <a:pPr>
              <a:lnSpc>
                <a:spcPct val="120000"/>
              </a:lnSpc>
              <a:defRPr sz="1800" i="1"/>
            </a:pPr>
            <a:endParaRPr lang="en-AU" sz="1000" i="0" dirty="0" smtClean="0"/>
          </a:p>
          <a:p>
            <a:pPr>
              <a:lnSpc>
                <a:spcPct val="120000"/>
              </a:lnSpc>
              <a:defRPr sz="1800" i="1"/>
            </a:pPr>
            <a:r>
              <a:rPr lang="en-AU" sz="1000" i="0" dirty="0" smtClean="0"/>
              <a:t>You can check if your proposed translation meets the guidelines for funding or receive advice on what costs could be incurred and the contacts for suppliers and preparation of documents for translation.</a:t>
            </a:r>
          </a:p>
          <a:p>
            <a:pPr>
              <a:lnSpc>
                <a:spcPct val="120000"/>
              </a:lnSpc>
              <a:defRPr sz="1800" i="1"/>
            </a:pPr>
            <a:endParaRPr lang="en-AU" sz="1000" i="0" dirty="0" smtClean="0"/>
          </a:p>
          <a:p>
            <a:pPr>
              <a:lnSpc>
                <a:spcPct val="120000"/>
              </a:lnSpc>
              <a:defRPr sz="1800" i="1"/>
            </a:pPr>
            <a:r>
              <a:rPr lang="en-AU" sz="1000" i="0" dirty="0" smtClean="0"/>
              <a:t>More information is available on the translations page of the Multicultural Education Intranet.</a:t>
            </a:r>
          </a:p>
          <a:p>
            <a:r>
              <a:rPr lang="en-AU" sz="1200" b="1" kern="1200" dirty="0" smtClean="0">
                <a:solidFill>
                  <a:schemeClr val="tx1"/>
                </a:solidFill>
                <a:effectLst/>
                <a:latin typeface="+mn-lt"/>
                <a:ea typeface="+mn-ea"/>
                <a:cs typeface="+mn-cs"/>
              </a:rPr>
              <a:t>Translation documents website</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3"/>
              </a:rPr>
              <a:t>https://education.nsw.gov.au/public-schools/going-to-a-public-school/translated-documents</a:t>
            </a:r>
            <a:endParaRPr lang="en-AU" sz="800" i="0" dirty="0" smtClean="0"/>
          </a:p>
          <a:p>
            <a:endParaRPr lang="en-AU" sz="1000" i="0" dirty="0"/>
          </a:p>
        </p:txBody>
      </p:sp>
      <p:sp>
        <p:nvSpPr>
          <p:cNvPr id="4" name="Slide Number Placeholder 3"/>
          <p:cNvSpPr>
            <a:spLocks noGrp="1"/>
          </p:cNvSpPr>
          <p:nvPr>
            <p:ph type="sldNum" sz="quarter" idx="10"/>
          </p:nvPr>
        </p:nvSpPr>
        <p:spPr/>
        <p:txBody>
          <a:bodyPr/>
          <a:lstStyle/>
          <a:p>
            <a:fld id="{D09C5488-DD16-4714-9519-7BE21BA11D4E}" type="slidenum">
              <a:rPr lang="en-AU" smtClean="0"/>
              <a:t>16</a:t>
            </a:fld>
            <a:endParaRPr lang="en-AU" dirty="0"/>
          </a:p>
        </p:txBody>
      </p:sp>
    </p:spTree>
    <p:extLst>
      <p:ext uri="{BB962C8B-B14F-4D97-AF65-F5344CB8AC3E}">
        <p14:creationId xmlns:p14="http://schemas.microsoft.com/office/powerpoint/2010/main" val="3648803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b="1"/>
            </a:pPr>
            <a:r>
              <a:rPr lang="en-AU" sz="1200" i="0" dirty="0" smtClean="0"/>
              <a:t>Activity</a:t>
            </a:r>
          </a:p>
          <a:p>
            <a:pPr>
              <a:lnSpc>
                <a:spcPct val="120000"/>
              </a:lnSpc>
              <a:defRPr sz="1800" i="1"/>
            </a:pPr>
            <a:r>
              <a:rPr lang="en-AU" sz="1200" i="0" dirty="0" smtClean="0"/>
              <a:t>Print the Language and Visa report from ERN. This report will provide information about students languages, background etc. </a:t>
            </a:r>
          </a:p>
          <a:p>
            <a:pPr>
              <a:lnSpc>
                <a:spcPct val="120000"/>
              </a:lnSpc>
              <a:defRPr sz="1800" i="1"/>
            </a:pPr>
            <a:r>
              <a:rPr lang="en-AU" sz="1200" i="0" dirty="0" smtClean="0"/>
              <a:t>Save as a CSV file and then sort into language backgrounds.</a:t>
            </a:r>
          </a:p>
          <a:p>
            <a:pPr>
              <a:lnSpc>
                <a:spcPct val="120000"/>
              </a:lnSpc>
              <a:defRPr sz="1800" i="1"/>
            </a:pPr>
            <a:r>
              <a:rPr lang="en-AU" sz="1200" i="0" dirty="0" smtClean="0"/>
              <a:t>Review the data from the ERN report and make observations about the diverse cultural backgrounds at your school</a:t>
            </a:r>
          </a:p>
          <a:p>
            <a:pPr>
              <a:lnSpc>
                <a:spcPct val="120000"/>
              </a:lnSpc>
              <a:defRPr sz="1800" i="1"/>
            </a:pPr>
            <a:endParaRPr lang="en-AU" sz="1200" i="0" dirty="0" smtClean="0"/>
          </a:p>
          <a:p>
            <a:pPr>
              <a:lnSpc>
                <a:spcPct val="120000"/>
              </a:lnSpc>
              <a:defRPr sz="1800" b="1"/>
            </a:pPr>
            <a:r>
              <a:rPr lang="en-AU" sz="1200" i="0" dirty="0" smtClean="0"/>
              <a:t>Q:</a:t>
            </a:r>
          </a:p>
          <a:p>
            <a:pPr>
              <a:lnSpc>
                <a:spcPct val="120000"/>
              </a:lnSpc>
              <a:defRPr sz="1800" i="1"/>
            </a:pPr>
            <a:r>
              <a:rPr lang="en-AU" sz="1200" i="0" dirty="0" smtClean="0"/>
              <a:t>What are the top 5 languages spoken at your school?</a:t>
            </a:r>
          </a:p>
          <a:p>
            <a:pPr>
              <a:lnSpc>
                <a:spcPct val="120000"/>
              </a:lnSpc>
              <a:defRPr sz="1800" b="1"/>
            </a:pPr>
            <a:endParaRPr lang="en-AU" sz="1200" i="0" dirty="0" smtClean="0"/>
          </a:p>
          <a:p>
            <a:pPr>
              <a:lnSpc>
                <a:spcPct val="120000"/>
              </a:lnSpc>
              <a:defRPr sz="1800" b="1"/>
            </a:pPr>
            <a:r>
              <a:rPr lang="en-AU" sz="1200" i="0" dirty="0" smtClean="0"/>
              <a:t>Q:</a:t>
            </a:r>
          </a:p>
          <a:p>
            <a:pPr>
              <a:lnSpc>
                <a:spcPct val="120000"/>
              </a:lnSpc>
              <a:defRPr sz="1800" i="1"/>
            </a:pPr>
            <a:r>
              <a:rPr lang="en-AU" sz="1200" i="0" dirty="0" smtClean="0"/>
              <a:t>Now that you are aware of this, what are some of the ways you could make families feel more welcome at your school?</a:t>
            </a:r>
          </a:p>
          <a:p>
            <a:pPr>
              <a:lnSpc>
                <a:spcPct val="120000"/>
              </a:lnSpc>
              <a:defRPr sz="1800" b="1"/>
            </a:pPr>
            <a:endParaRPr lang="en-AU" sz="1200" i="0" dirty="0" smtClean="0"/>
          </a:p>
          <a:p>
            <a:pPr>
              <a:lnSpc>
                <a:spcPct val="120000"/>
              </a:lnSpc>
              <a:defRPr sz="1800" b="1"/>
            </a:pPr>
            <a:r>
              <a:rPr lang="en-AU" sz="1200" i="0" dirty="0" smtClean="0"/>
              <a:t>Activity (5 minutes)</a:t>
            </a:r>
          </a:p>
          <a:p>
            <a:pPr>
              <a:lnSpc>
                <a:spcPct val="120000"/>
              </a:lnSpc>
              <a:defRPr sz="1800" i="1"/>
            </a:pPr>
            <a:r>
              <a:rPr lang="en-AU" sz="1200" i="0" dirty="0" smtClean="0"/>
              <a:t>In groups find out how to verbally say “hello” or “welcome” in the top 5 languages in your school.</a:t>
            </a:r>
          </a:p>
          <a:p>
            <a:pPr>
              <a:lnSpc>
                <a:spcPct val="120000"/>
              </a:lnSpc>
              <a:defRPr sz="1800" i="1"/>
            </a:pPr>
            <a:r>
              <a:rPr lang="en-AU" sz="1200" i="0" dirty="0" smtClean="0"/>
              <a:t>How? Ask a person from that background or google it.</a:t>
            </a: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17</a:t>
            </a:fld>
            <a:endParaRPr lang="en-AU" dirty="0"/>
          </a:p>
        </p:txBody>
      </p:sp>
    </p:spTree>
    <p:extLst>
      <p:ext uri="{BB962C8B-B14F-4D97-AF65-F5344CB8AC3E}">
        <p14:creationId xmlns:p14="http://schemas.microsoft.com/office/powerpoint/2010/main" val="1439482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877">
              <a:buClr>
                <a:srgbClr val="C82506"/>
              </a:buClr>
              <a:defRPr/>
            </a:pPr>
            <a:r>
              <a:rPr lang="en-AU" sz="1200" b="1" i="0" dirty="0" smtClean="0">
                <a:ea typeface="Calibri"/>
                <a:cs typeface="Calibri"/>
                <a:sym typeface="Calibri"/>
              </a:rPr>
              <a:t>Ask participants to reflect on what they have learned in this session</a:t>
            </a:r>
          </a:p>
          <a:p>
            <a:pPr defTabSz="882877">
              <a:buClr>
                <a:srgbClr val="C82506"/>
              </a:buClr>
              <a:defRPr/>
            </a:pPr>
            <a:endParaRPr lang="en-AU" sz="1200" i="0" dirty="0" smtClean="0"/>
          </a:p>
          <a:p>
            <a:pPr>
              <a:buClr>
                <a:srgbClr val="C82506"/>
              </a:buClr>
            </a:pPr>
            <a:r>
              <a:rPr lang="en-AU" sz="1200" i="0" dirty="0" smtClean="0"/>
              <a:t>Has this session given you an understanding of:</a:t>
            </a:r>
          </a:p>
          <a:p>
            <a:pPr marL="214588" indent="-214588">
              <a:lnSpc>
                <a:spcPct val="150000"/>
              </a:lnSpc>
              <a:buSzPct val="75000"/>
              <a:buChar char="•"/>
              <a:defRPr sz="1800" i="1"/>
            </a:pPr>
            <a:r>
              <a:rPr lang="en-AU" sz="1200" i="0" dirty="0" smtClean="0"/>
              <a:t>the challenges and barriers faced by people of diverse language and cultural backgrounds </a:t>
            </a:r>
          </a:p>
          <a:p>
            <a:pPr marL="214588" indent="-214588">
              <a:lnSpc>
                <a:spcPct val="150000"/>
              </a:lnSpc>
              <a:buSzPct val="75000"/>
              <a:buChar char="•"/>
              <a:defRPr sz="1800" i="1"/>
            </a:pPr>
            <a:r>
              <a:rPr lang="en-AU" sz="1200" i="0" dirty="0" smtClean="0"/>
              <a:t>delivery of service to customers from diverse language and cultural backgrounds</a:t>
            </a:r>
          </a:p>
          <a:p>
            <a:pPr marL="214588" indent="-214588">
              <a:lnSpc>
                <a:spcPct val="150000"/>
              </a:lnSpc>
              <a:buSzPct val="75000"/>
              <a:buChar char="•"/>
              <a:defRPr sz="1800" i="1"/>
            </a:pPr>
            <a:r>
              <a:rPr lang="en-AU" sz="1200" i="0" dirty="0" smtClean="0"/>
              <a:t>how to make adjustments to your communication styles?</a:t>
            </a:r>
          </a:p>
          <a:p>
            <a:pPr marL="214588" indent="-214588">
              <a:lnSpc>
                <a:spcPct val="150000"/>
              </a:lnSpc>
              <a:buSzPct val="75000"/>
              <a:buChar char="•"/>
              <a:defRPr sz="1800" i="1"/>
            </a:pPr>
            <a:endParaRPr lang="en-AU" sz="1200" i="0" dirty="0" smtClean="0"/>
          </a:p>
          <a:p>
            <a:r>
              <a:rPr lang="en-AU" sz="1200" b="1" i="0" dirty="0" smtClean="0">
                <a:ea typeface="Calibri"/>
                <a:cs typeface="Calibri"/>
                <a:sym typeface="Calibri"/>
              </a:rPr>
              <a:t>Ask  participants to reflect individually and then share with the person next to them</a:t>
            </a:r>
            <a:endParaRPr lang="en-AU" sz="1200" i="0" dirty="0" smtClean="0">
              <a:ea typeface="Calibri"/>
              <a:cs typeface="Calibri"/>
              <a:sym typeface="Calibri"/>
            </a:endParaRPr>
          </a:p>
          <a:p>
            <a:r>
              <a:rPr lang="en-AU" sz="1200" b="1" i="0" dirty="0" smtClean="0">
                <a:ea typeface="Calibri"/>
                <a:cs typeface="Calibri"/>
                <a:sym typeface="Calibri"/>
              </a:rPr>
              <a:t> </a:t>
            </a:r>
            <a:endParaRPr lang="en-AU" sz="1200" i="0" dirty="0" smtClean="0">
              <a:ea typeface="Calibri"/>
              <a:cs typeface="Calibri"/>
              <a:sym typeface="Calibri"/>
            </a:endParaRP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18</a:t>
            </a:fld>
            <a:endParaRPr lang="en-AU" dirty="0"/>
          </a:p>
        </p:txBody>
      </p:sp>
    </p:spTree>
    <p:extLst>
      <p:ext uri="{BB962C8B-B14F-4D97-AF65-F5344CB8AC3E}">
        <p14:creationId xmlns:p14="http://schemas.microsoft.com/office/powerpoint/2010/main" val="1575965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400" i="0" dirty="0"/>
              <a:t>This module is one of a series of developed resources to support the Excellence in school administration customer relationships framework.</a:t>
            </a:r>
          </a:p>
          <a:p>
            <a:endParaRPr lang="en-AU" sz="2400" i="0" dirty="0"/>
          </a:p>
          <a:p>
            <a:r>
              <a:rPr lang="en-AU" sz="2400" i="0" dirty="0"/>
              <a:t>These are all located on the DoE </a:t>
            </a:r>
            <a:r>
              <a:rPr lang="en-AU" sz="2400" i="0" dirty="0" smtClean="0"/>
              <a:t>professional </a:t>
            </a:r>
            <a:r>
              <a:rPr lang="en-AU" sz="2400" i="0" dirty="0"/>
              <a:t>learning</a:t>
            </a:r>
            <a:r>
              <a:rPr lang="en-AU" sz="2400" i="0" baseline="0" dirty="0"/>
              <a:t> website, School Administrative and Support webpage which can be accessed via the portal, Inside the department A-Z</a:t>
            </a:r>
            <a:r>
              <a:rPr lang="en-AU" sz="2400" i="0" dirty="0"/>
              <a:t>.</a:t>
            </a:r>
          </a:p>
          <a:p>
            <a:r>
              <a:rPr lang="en-AU" sz="2400" u="sng" kern="1200" dirty="0">
                <a:solidFill>
                  <a:schemeClr val="tx1"/>
                </a:solidFill>
                <a:effectLst/>
                <a:latin typeface="+mn-lt"/>
                <a:ea typeface="+mn-ea"/>
                <a:cs typeface="+mn-cs"/>
                <a:hlinkClick r:id="rId3"/>
              </a:rPr>
              <a:t>https://education.nsw.gov.au/teaching-and-learning/professional-learning/professional-learning-for-non-teaching-staff</a:t>
            </a:r>
            <a:endParaRPr lang="en-AU" sz="2400" i="0" dirty="0"/>
          </a:p>
        </p:txBody>
      </p:sp>
      <p:sp>
        <p:nvSpPr>
          <p:cNvPr id="4" name="Slide Number Placeholder 3"/>
          <p:cNvSpPr>
            <a:spLocks noGrp="1"/>
          </p:cNvSpPr>
          <p:nvPr>
            <p:ph type="sldNum" sz="quarter" idx="10"/>
          </p:nvPr>
        </p:nvSpPr>
        <p:spPr/>
        <p:txBody>
          <a:bodyPr/>
          <a:lstStyle/>
          <a:p>
            <a:fld id="{D09C5488-DD16-4714-9519-7BE21BA11D4E}" type="slidenum">
              <a:rPr lang="en-AU" smtClean="0"/>
              <a:t>19</a:t>
            </a:fld>
            <a:endParaRPr lang="en-AU"/>
          </a:p>
        </p:txBody>
      </p:sp>
    </p:spTree>
    <p:extLst>
      <p:ext uri="{BB962C8B-B14F-4D97-AF65-F5344CB8AC3E}">
        <p14:creationId xmlns:p14="http://schemas.microsoft.com/office/powerpoint/2010/main" val="972999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Presenter</a:t>
            </a:r>
            <a:r>
              <a:rPr lang="en-AU" b="1" baseline="0" dirty="0"/>
              <a:t> to give an overview as per slide</a:t>
            </a:r>
            <a:endParaRPr lang="en-AU" b="1" dirty="0"/>
          </a:p>
        </p:txBody>
      </p:sp>
      <p:sp>
        <p:nvSpPr>
          <p:cNvPr id="4" name="Slide Number Placeholder 3"/>
          <p:cNvSpPr>
            <a:spLocks noGrp="1"/>
          </p:cNvSpPr>
          <p:nvPr>
            <p:ph type="sldNum" sz="quarter" idx="10"/>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023673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Professional learning information, resources and course catalogue for non-</a:t>
            </a:r>
            <a:r>
              <a:rPr lang="en-US" b="1" baseline="0" dirty="0"/>
              <a:t>t</a:t>
            </a:r>
            <a:r>
              <a:rPr lang="en-US" b="1" dirty="0"/>
              <a:t>eaching staff.</a:t>
            </a:r>
            <a:endParaRPr lang="en-AU" b="1" dirty="0">
              <a:hlinkClick r:id="" action="ppaction://noaction"/>
            </a:endParaRPr>
          </a:p>
          <a:p>
            <a:endParaRPr lang="en-AU" b="1" dirty="0">
              <a:hlinkClick r:id="" action="ppaction://noaction"/>
            </a:endParaRPr>
          </a:p>
          <a:p>
            <a:r>
              <a:rPr lang="en-AU" b="1" dirty="0">
                <a:hlinkClick r:id="" action="ppaction://noaction"/>
              </a:rPr>
              <a:t>Professional learning for non</a:t>
            </a:r>
            <a:r>
              <a:rPr lang="en-AU" b="1" baseline="0" dirty="0">
                <a:hlinkClick r:id="" action="ppaction://noaction"/>
              </a:rPr>
              <a:t>-</a:t>
            </a:r>
            <a:r>
              <a:rPr lang="en-AU" b="1" dirty="0">
                <a:hlinkClick r:id="" action="ppaction://noaction"/>
              </a:rPr>
              <a:t>teaching staff</a:t>
            </a:r>
            <a:endParaRPr lang="en-AU" b="1" dirty="0"/>
          </a:p>
          <a:p>
            <a:r>
              <a:rPr lang="en-AU" sz="1200" dirty="0"/>
              <a:t>Information about </a:t>
            </a:r>
            <a:r>
              <a:rPr lang="en-AU" sz="1200" b="1" dirty="0"/>
              <a:t>professional learning for non-teaching staff </a:t>
            </a:r>
            <a:r>
              <a:rPr lang="en-AU" sz="1200" dirty="0"/>
              <a:t>including links to a course catalogue and resources, can be found on the professional learning site of the intranet.</a:t>
            </a:r>
          </a:p>
          <a:p>
            <a:r>
              <a:rPr lang="en-AU" dirty="0"/>
              <a:t>From the </a:t>
            </a:r>
            <a:r>
              <a:rPr lang="en-AU" b="1" dirty="0"/>
              <a:t>Inside the department A-Z </a:t>
            </a:r>
            <a:r>
              <a:rPr lang="en-AU" dirty="0"/>
              <a:t>tab select:</a:t>
            </a:r>
          </a:p>
          <a:p>
            <a:pPr marL="214318" indent="-214318">
              <a:buFont typeface="Arial" panose="020B0604020202020204" pitchFamily="34" charset="0"/>
              <a:buChar char="•"/>
            </a:pPr>
            <a:r>
              <a:rPr lang="en-AU" sz="1200" dirty="0"/>
              <a:t>Professional learning</a:t>
            </a:r>
          </a:p>
          <a:p>
            <a:pPr marL="214318" indent="-214318">
              <a:buFont typeface="Arial" panose="020B0604020202020204" pitchFamily="34" charset="0"/>
              <a:buChar char="•"/>
            </a:pPr>
            <a:r>
              <a:rPr lang="en-AU" sz="1200" dirty="0">
                <a:hlinkClick r:id="rId3"/>
              </a:rPr>
              <a:t>Professional learning for non-teaching staff</a:t>
            </a:r>
            <a:endParaRPr lang="en-AU" sz="1200" dirty="0"/>
          </a:p>
          <a:p>
            <a:pPr marL="214318" indent="-214318">
              <a:buFont typeface="Arial" panose="020B0604020202020204" pitchFamily="34" charset="0"/>
              <a:buChar char="•"/>
            </a:pPr>
            <a:r>
              <a:rPr lang="en-AU" sz="1200" dirty="0">
                <a:hlinkClick r:id="rId4"/>
              </a:rPr>
              <a:t>Course catalogue</a:t>
            </a:r>
            <a:endParaRPr lang="en-AU" sz="1200" dirty="0"/>
          </a:p>
          <a:p>
            <a:endParaRPr lang="en-AU" dirty="0"/>
          </a:p>
          <a:p>
            <a:r>
              <a:rPr lang="en-AU" dirty="0"/>
              <a:t>Our course</a:t>
            </a:r>
            <a:r>
              <a:rPr lang="en-AU" baseline="0" dirty="0"/>
              <a:t> catalogue </a:t>
            </a:r>
            <a:r>
              <a:rPr lang="en-AU" dirty="0"/>
              <a:t>has a large range of professional learning events available for non-teaching staff in your area and are a great resource to keep you up to date so you don’t miss out.</a:t>
            </a:r>
          </a:p>
          <a:p>
            <a:endParaRPr lang="en-AU" dirty="0"/>
          </a:p>
          <a:p>
            <a:r>
              <a:rPr lang="en-AU" sz="1200" u="sng" kern="1200" dirty="0">
                <a:solidFill>
                  <a:schemeClr val="tx1"/>
                </a:solidFill>
                <a:effectLst/>
                <a:latin typeface="+mn-lt"/>
                <a:ea typeface="+mn-ea"/>
                <a:cs typeface="+mn-cs"/>
                <a:hlinkClick r:id="rId3"/>
              </a:rPr>
              <a:t>https://education.nsw.gov.au/teaching-and-learning/professional-learning/professional-learning-for-non-teaching-staff</a:t>
            </a:r>
            <a:endParaRPr lang="en-AU" sz="1200" u="sng"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u="sng" kern="1200" dirty="0">
                <a:solidFill>
                  <a:schemeClr val="tx1"/>
                </a:solidFill>
                <a:effectLst/>
                <a:latin typeface="+mn-lt"/>
                <a:ea typeface="+mn-ea"/>
                <a:cs typeface="+mn-cs"/>
                <a:hlinkClick r:id="rId4"/>
              </a:rPr>
              <a:t>https://education.nsw.gov.au/teaching-and-learning/professional-learning/professional-learning-for-non-teaching-staff/course-catalogue-for-non-teaching-staff</a:t>
            </a:r>
            <a:endParaRPr lang="en-AU" sz="1200" kern="1200" dirty="0">
              <a:solidFill>
                <a:schemeClr val="tx1"/>
              </a:solidFill>
              <a:effectLst/>
              <a:latin typeface="+mn-lt"/>
              <a:ea typeface="+mn-ea"/>
              <a:cs typeface="+mn-cs"/>
            </a:endParaRPr>
          </a:p>
          <a:p>
            <a:endParaRPr lang="en-US" dirty="0"/>
          </a:p>
          <a:p>
            <a:endParaRPr lang="en-AU" dirty="0"/>
          </a:p>
        </p:txBody>
      </p:sp>
      <p:sp>
        <p:nvSpPr>
          <p:cNvPr id="4" name="Slide Number Placeholder 3"/>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241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The Professional</a:t>
            </a:r>
            <a:r>
              <a:rPr lang="en-AU" sz="1200" i="0" baseline="0" dirty="0"/>
              <a:t> </a:t>
            </a:r>
            <a:r>
              <a:rPr lang="en-AU" sz="1200" i="0" baseline="0" dirty="0" smtClean="0"/>
              <a:t>Learning for </a:t>
            </a:r>
            <a:r>
              <a:rPr lang="en-AU" sz="1200" i="0" baseline="0" dirty="0"/>
              <a:t>Non-Teaching </a:t>
            </a:r>
            <a:r>
              <a:rPr lang="en-AU" sz="1800" i="0" baseline="0" dirty="0"/>
              <a:t>S</a:t>
            </a:r>
            <a:r>
              <a:rPr lang="en-AU" i="0" dirty="0"/>
              <a:t>taff </a:t>
            </a:r>
            <a:r>
              <a:rPr lang="en-AU" sz="1200" i="0" baseline="0" dirty="0"/>
              <a:t>(PLNTS) team’s</a:t>
            </a:r>
            <a:r>
              <a:rPr lang="en-AU" sz="1200" i="0" dirty="0"/>
              <a:t> schedule of professional learning caters for all categories of non-teaching staff in schools across the state.</a:t>
            </a:r>
            <a:r>
              <a:rPr lang="en-AU" dirty="0"/>
              <a:t> </a:t>
            </a:r>
          </a:p>
          <a:p>
            <a:pPr>
              <a:lnSpc>
                <a:spcPct val="120000"/>
              </a:lnSpc>
              <a:defRPr sz="1800" i="1"/>
            </a:pPr>
            <a:r>
              <a:rPr lang="en-AU" sz="1200" i="0" dirty="0"/>
              <a:t>Please refer to the professional learning catalogue for events that build your skills.</a:t>
            </a:r>
            <a:r>
              <a:rPr lang="en-AU" dirty="0"/>
              <a:t> </a:t>
            </a:r>
            <a:endParaRPr lang="en-AU" sz="1200" i="0" dirty="0">
              <a:cs typeface="Calibri"/>
            </a:endParaRPr>
          </a:p>
          <a:p>
            <a:pPr>
              <a:lnSpc>
                <a:spcPct val="120000"/>
              </a:lnSpc>
              <a:defRPr sz="1800" i="1"/>
            </a:pPr>
            <a:endParaRPr lang="en-AU" sz="1200" i="0" dirty="0"/>
          </a:p>
          <a:p>
            <a:pPr>
              <a:lnSpc>
                <a:spcPct val="120000"/>
              </a:lnSpc>
              <a:defRPr sz="1800" i="1"/>
            </a:pPr>
            <a:r>
              <a:rPr lang="en-AU" sz="1200" i="0" dirty="0"/>
              <a:t>The catalogue is easy to use to find</a:t>
            </a:r>
            <a:r>
              <a:rPr lang="en-AU" sz="1200" i="0" baseline="0" dirty="0"/>
              <a:t> the course you need:</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you can display as a grid or as a list</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you can also browse by your region or</a:t>
            </a:r>
            <a:r>
              <a:rPr lang="en-AU" dirty="0"/>
              <a:t> </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simply focus on new courses</a:t>
            </a:r>
            <a:endParaRPr lang="en-AU" sz="1200" i="0" baseline="0" dirty="0">
              <a:cs typeface="Calibri"/>
            </a:endParaRPr>
          </a:p>
          <a:p>
            <a:pPr marL="171450" indent="-171450">
              <a:lnSpc>
                <a:spcPct val="120000"/>
              </a:lnSpc>
              <a:buFont typeface="Arial" panose="020B0604020202020204" pitchFamily="34" charset="0"/>
              <a:buChar char="•"/>
              <a:defRPr sz="1800" i="1"/>
            </a:pPr>
            <a:endParaRPr lang="en-AU" sz="1200" i="0" baseline="0" dirty="0"/>
          </a:p>
          <a:p>
            <a:pPr>
              <a:lnSpc>
                <a:spcPct val="120000"/>
              </a:lnSpc>
              <a:defRPr sz="1800" i="1"/>
            </a:pPr>
            <a:r>
              <a:rPr lang="en-AU" sz="1200" i="0" baseline="0" dirty="0"/>
              <a:t>Once you select a course, you will see</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the course details and location</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the dates the course is being presented and</a:t>
            </a:r>
            <a:r>
              <a:rPr lang="en-AU" dirty="0"/>
              <a:t> </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the </a:t>
            </a:r>
            <a:r>
              <a:rPr lang="en-AU" sz="1200" i="0" baseline="0" dirty="0" err="1"/>
              <a:t>MyPL</a:t>
            </a:r>
            <a:r>
              <a:rPr lang="en-AU" sz="1200" i="0" baseline="0" dirty="0"/>
              <a:t> reference code.</a:t>
            </a:r>
            <a:endParaRPr lang="en-AU" sz="1200" i="0" dirty="0">
              <a:cs typeface="Calibri"/>
            </a:endParaRPr>
          </a:p>
          <a:p>
            <a:pPr>
              <a:lnSpc>
                <a:spcPct val="120000"/>
              </a:lnSpc>
              <a:defRPr sz="1800" i="1"/>
            </a:pPr>
            <a:endParaRPr lang="en-AU" sz="1200" i="0" dirty="0"/>
          </a:p>
          <a:p>
            <a:pPr marL="0" marR="0" lvl="0" indent="0" algn="l" defTabSz="914347"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https://education.nsw.gov.au/teaching-and-learning/professional-learning/professional-learning-for-non-teaching-staff/course-catalogue-for-non-teaching-staff</a:t>
            </a:r>
            <a:endParaRPr lang="en-AU" sz="1200" kern="1200" dirty="0">
              <a:solidFill>
                <a:schemeClr val="tx1"/>
              </a:solidFill>
              <a:effectLst/>
              <a:latin typeface="+mn-lt"/>
              <a:ea typeface="+mn-ea"/>
              <a:cs typeface="+mn-cs"/>
            </a:endParaRPr>
          </a:p>
          <a:p>
            <a:endParaRPr lang="en-US" dirty="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21</a:t>
            </a:fld>
            <a:endParaRPr lang="en-AU"/>
          </a:p>
        </p:txBody>
      </p:sp>
    </p:spTree>
    <p:extLst>
      <p:ext uri="{BB962C8B-B14F-4D97-AF65-F5344CB8AC3E}">
        <p14:creationId xmlns:p14="http://schemas.microsoft.com/office/powerpoint/2010/main" val="3380155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Presenter to give an overview as per</a:t>
            </a:r>
            <a:r>
              <a:rPr lang="en-AU" b="1" baseline="0" dirty="0"/>
              <a:t> slide</a:t>
            </a:r>
            <a:endParaRPr lang="en-AU" b="1" dirty="0"/>
          </a:p>
        </p:txBody>
      </p:sp>
      <p:sp>
        <p:nvSpPr>
          <p:cNvPr id="4" name="Slide Number Placeholder 3"/>
          <p:cNvSpPr>
            <a:spLocks noGrp="1"/>
          </p:cNvSpPr>
          <p:nvPr>
            <p:ph type="sldNum" sz="quarter" idx="10"/>
          </p:nvPr>
        </p:nvSpPr>
        <p:spPr/>
        <p:txBody>
          <a:bodyPr/>
          <a:lstStyle/>
          <a:p>
            <a:fld id="{D09C5488-DD16-4714-9519-7BE21BA11D4E}" type="slidenum">
              <a:rPr lang="en-AU" smtClean="0"/>
              <a:t>3</a:t>
            </a:fld>
            <a:endParaRPr lang="en-AU" dirty="0"/>
          </a:p>
        </p:txBody>
      </p:sp>
    </p:spTree>
    <p:extLst>
      <p:ext uri="{BB962C8B-B14F-4D97-AF65-F5344CB8AC3E}">
        <p14:creationId xmlns:p14="http://schemas.microsoft.com/office/powerpoint/2010/main" val="231716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smtClean="0"/>
              <a:t>On completion of this module, participants should be able to:</a:t>
            </a:r>
          </a:p>
          <a:p>
            <a:pPr marL="214588" indent="-214588">
              <a:lnSpc>
                <a:spcPct val="120000"/>
              </a:lnSpc>
              <a:buSzPct val="75000"/>
              <a:buChar char="•"/>
              <a:defRPr sz="1800" i="1"/>
            </a:pPr>
            <a:r>
              <a:rPr lang="en-AU" sz="1200" i="0" dirty="0" smtClean="0"/>
              <a:t>describe strategies which build positive relationships with customers and apply these to develop relationships that are authentic and supportive</a:t>
            </a:r>
            <a:endParaRPr lang="en-AU" sz="1200" i="0" dirty="0"/>
          </a:p>
        </p:txBody>
      </p:sp>
      <p:sp>
        <p:nvSpPr>
          <p:cNvPr id="4" name="Slide Number Placeholder 3"/>
          <p:cNvSpPr>
            <a:spLocks noGrp="1"/>
          </p:cNvSpPr>
          <p:nvPr>
            <p:ph type="sldNum" sz="quarter" idx="10"/>
          </p:nvPr>
        </p:nvSpPr>
        <p:spPr/>
        <p:txBody>
          <a:bodyPr/>
          <a:lstStyle/>
          <a:p>
            <a:fld id="{D09C5488-DD16-4714-9519-7BE21BA11D4E}" type="slidenum">
              <a:rPr lang="en-AU" smtClean="0"/>
              <a:t>4</a:t>
            </a:fld>
            <a:endParaRPr lang="en-AU" dirty="0"/>
          </a:p>
        </p:txBody>
      </p:sp>
    </p:spTree>
    <p:extLst>
      <p:ext uri="{BB962C8B-B14F-4D97-AF65-F5344CB8AC3E}">
        <p14:creationId xmlns:p14="http://schemas.microsoft.com/office/powerpoint/2010/main" val="240812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defRPr sz="1800" i="1"/>
            </a:pPr>
            <a:r>
              <a:rPr lang="en-AU" sz="1200" i="0" dirty="0" smtClean="0"/>
              <a:t>At the completion of this session participants should be able to:</a:t>
            </a:r>
          </a:p>
          <a:p>
            <a:pPr marL="214588" indent="-214588">
              <a:lnSpc>
                <a:spcPct val="150000"/>
              </a:lnSpc>
              <a:buSzPct val="75000"/>
              <a:buChar char="•"/>
              <a:defRPr sz="1800" i="1"/>
            </a:pPr>
            <a:r>
              <a:rPr lang="en-AU" sz="1200" i="0" dirty="0" smtClean="0"/>
              <a:t>understand the challenges and barriers faced by people of diverse language and cultural backgrounds </a:t>
            </a:r>
          </a:p>
          <a:p>
            <a:pPr marL="214588" indent="-214588">
              <a:lnSpc>
                <a:spcPct val="150000"/>
              </a:lnSpc>
              <a:buSzPct val="75000"/>
              <a:buChar char="•"/>
              <a:defRPr sz="1800" i="1"/>
            </a:pPr>
            <a:r>
              <a:rPr lang="en-AU" sz="1200" i="0" dirty="0" smtClean="0"/>
              <a:t>understand delivery of service to customers from diverse language and cultural backgrounds</a:t>
            </a:r>
          </a:p>
          <a:p>
            <a:pPr marL="214588" indent="-214588">
              <a:lnSpc>
                <a:spcPct val="150000"/>
              </a:lnSpc>
              <a:buSzPct val="75000"/>
              <a:buChar char="•"/>
              <a:defRPr sz="1800" i="1"/>
            </a:pPr>
            <a:r>
              <a:rPr lang="en-AU" sz="1200" i="0" dirty="0" smtClean="0"/>
              <a:t>build their capacity to make adjustments to their communication styles</a:t>
            </a:r>
          </a:p>
          <a:p>
            <a:endParaRPr lang="en-AU" sz="1000" dirty="0"/>
          </a:p>
        </p:txBody>
      </p:sp>
      <p:sp>
        <p:nvSpPr>
          <p:cNvPr id="4" name="Slide Number Placeholder 3"/>
          <p:cNvSpPr>
            <a:spLocks noGrp="1"/>
          </p:cNvSpPr>
          <p:nvPr>
            <p:ph type="sldNum" sz="quarter" idx="10"/>
          </p:nvPr>
        </p:nvSpPr>
        <p:spPr/>
        <p:txBody>
          <a:bodyPr/>
          <a:lstStyle/>
          <a:p>
            <a:fld id="{D09C5488-DD16-4714-9519-7BE21BA11D4E}" type="slidenum">
              <a:rPr lang="en-AU" smtClean="0"/>
              <a:t>5</a:t>
            </a:fld>
            <a:endParaRPr lang="en-AU" dirty="0"/>
          </a:p>
        </p:txBody>
      </p:sp>
    </p:spTree>
    <p:extLst>
      <p:ext uri="{BB962C8B-B14F-4D97-AF65-F5344CB8AC3E}">
        <p14:creationId xmlns:p14="http://schemas.microsoft.com/office/powerpoint/2010/main" val="2264512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smtClean="0"/>
              <a:t>The DoE Multicultural Education Policy states that schools promote positive community relations through effective communication with parents and community members from diverse cultural, linguistic and religious backgrounds and by providing opportunities for their active engagement in the life of the school.</a:t>
            </a:r>
          </a:p>
          <a:p>
            <a:pPr>
              <a:lnSpc>
                <a:spcPct val="120000"/>
              </a:lnSpc>
              <a:defRPr sz="1800" b="1"/>
            </a:pPr>
            <a:endParaRPr lang="en-AU" sz="1200" i="0" dirty="0" smtClean="0"/>
          </a:p>
          <a:p>
            <a:pPr>
              <a:lnSpc>
                <a:spcPct val="120000"/>
              </a:lnSpc>
              <a:defRPr sz="1800" b="1"/>
            </a:pPr>
            <a:r>
              <a:rPr lang="en-AU" sz="1200" i="0" dirty="0" smtClean="0"/>
              <a:t>Q: </a:t>
            </a:r>
          </a:p>
          <a:p>
            <a:pPr>
              <a:lnSpc>
                <a:spcPct val="120000"/>
              </a:lnSpc>
              <a:defRPr sz="1800" i="1"/>
            </a:pPr>
            <a:r>
              <a:rPr lang="en-AU" sz="1200" i="0" dirty="0" smtClean="0"/>
              <a:t>Looking at this picture used in this context what do you think it represents?</a:t>
            </a:r>
          </a:p>
          <a:p>
            <a:pPr>
              <a:lnSpc>
                <a:spcPct val="120000"/>
              </a:lnSpc>
              <a:defRPr sz="1800" b="1"/>
            </a:pPr>
            <a:r>
              <a:rPr lang="en-AU" sz="1200" i="0" dirty="0" smtClean="0"/>
              <a:t>A:</a:t>
            </a:r>
          </a:p>
          <a:p>
            <a:pPr marL="214588" indent="-214588">
              <a:lnSpc>
                <a:spcPct val="120000"/>
              </a:lnSpc>
              <a:buSzPct val="75000"/>
              <a:buChar char="•"/>
              <a:defRPr sz="1800" i="1"/>
            </a:pPr>
            <a:r>
              <a:rPr lang="en-AU" sz="1200" i="0" dirty="0" smtClean="0"/>
              <a:t>talking about one thing but the customer is hearing something  different or not able to understand your language</a:t>
            </a:r>
          </a:p>
          <a:p>
            <a:pPr marL="214588" indent="-214588">
              <a:lnSpc>
                <a:spcPct val="120000"/>
              </a:lnSpc>
              <a:buSzPct val="75000"/>
              <a:buChar char="•"/>
              <a:defRPr sz="1800" i="1"/>
            </a:pPr>
            <a:r>
              <a:rPr lang="en-AU" sz="1200" i="0" dirty="0" smtClean="0"/>
              <a:t>discussion is at cross purposes due to language barrier</a:t>
            </a:r>
          </a:p>
          <a:p>
            <a:pPr marL="214588" indent="-214588">
              <a:lnSpc>
                <a:spcPct val="120000"/>
              </a:lnSpc>
              <a:buSzPct val="75000"/>
              <a:buChar char="•"/>
              <a:defRPr sz="1800" i="1"/>
            </a:pPr>
            <a:endParaRPr lang="en-AU" sz="1200" i="0" dirty="0" smtClean="0"/>
          </a:p>
          <a:p>
            <a:pPr>
              <a:lnSpc>
                <a:spcPct val="120000"/>
              </a:lnSpc>
              <a:buSzPct val="75000"/>
              <a:defRPr sz="1800" i="1"/>
            </a:pPr>
            <a:r>
              <a:rPr lang="en-AU" sz="1200" i="0" dirty="0" smtClean="0"/>
              <a:t>NSW public schools reflect the diverse language, cultural, religious and socio-economic backgrounds of the state. In such a diverse society NSW public schools have an important role to play in building community harmony through acknowledging and respecting the cultural diversity of their school communities and developing students’ intercultural understanding and sense of identity as Australians. Schools fulfil this role by reflecting and teaching the core values of our community of integrity, excellence, respect, responsibility, cooperation, participation, care, fairness and democracy set out in Values in NSW Public Schools Policy. </a:t>
            </a:r>
          </a:p>
          <a:p>
            <a:pPr>
              <a:lnSpc>
                <a:spcPct val="120000"/>
              </a:lnSpc>
              <a:buSzPct val="75000"/>
              <a:defRPr sz="1800" i="1"/>
            </a:pPr>
            <a:r>
              <a:rPr lang="en-AU" sz="1200" i="0" dirty="0" smtClean="0"/>
              <a:t>Despite this strong desire to build connections with culturally diverse communities, schools can often find it difficult to engage parents from diverse cultural and language backgrounds.  Factors which may impede successful engagement with families include: </a:t>
            </a:r>
          </a:p>
          <a:p>
            <a:pPr marL="275899" indent="-275899">
              <a:lnSpc>
                <a:spcPct val="120000"/>
              </a:lnSpc>
              <a:buSzPct val="75000"/>
              <a:buFont typeface="Arial" panose="020B0604020202020204" pitchFamily="34" charset="0"/>
              <a:buChar char="•"/>
              <a:defRPr sz="1800" i="1"/>
            </a:pPr>
            <a:r>
              <a:rPr lang="en-AU" sz="1200" i="0" dirty="0" smtClean="0"/>
              <a:t>how parents interact with schools will often reflect their own experiences of schooling</a:t>
            </a:r>
          </a:p>
          <a:p>
            <a:pPr marL="275899" indent="-275899">
              <a:lnSpc>
                <a:spcPct val="120000"/>
              </a:lnSpc>
              <a:buSzPct val="75000"/>
              <a:buFont typeface="Arial" panose="020B0604020202020204" pitchFamily="34" charset="0"/>
              <a:buChar char="•"/>
              <a:defRPr sz="1800" i="1"/>
            </a:pPr>
            <a:r>
              <a:rPr lang="en-AU" sz="1200" i="0" dirty="0" smtClean="0"/>
              <a:t>some parents may be used to a more strict separation between home and school life, where parents are not expected to have much of a role in the school unless a problem arises </a:t>
            </a:r>
          </a:p>
          <a:p>
            <a:pPr marL="275899" indent="-275899">
              <a:lnSpc>
                <a:spcPct val="120000"/>
              </a:lnSpc>
              <a:buSzPct val="75000"/>
              <a:buFont typeface="Arial" panose="020B0604020202020204" pitchFamily="34" charset="0"/>
              <a:buChar char="•"/>
              <a:defRPr sz="1800" i="1"/>
            </a:pPr>
            <a:r>
              <a:rPr lang="en-AU" sz="1200" i="0" dirty="0" smtClean="0"/>
              <a:t>young people may be more confident in English and take on the role as advocate for the family, providing assistance with interpreting communication from the school and parents may feel dependent and powerless and less confident in approaching the school directly, feeling uncertain and concerned that their English language skills are not adequate</a:t>
            </a:r>
          </a:p>
          <a:p>
            <a:pPr marL="275899" indent="-275899">
              <a:lnSpc>
                <a:spcPct val="120000"/>
              </a:lnSpc>
              <a:buSzPct val="75000"/>
              <a:buFont typeface="Arial" panose="020B0604020202020204" pitchFamily="34" charset="0"/>
              <a:buChar char="•"/>
              <a:defRPr sz="1800" i="1"/>
            </a:pPr>
            <a:r>
              <a:rPr lang="en-AU" sz="1200" i="0" dirty="0" smtClean="0"/>
              <a:t>expectations of school involvement from families from other countries can be quite different</a:t>
            </a:r>
          </a:p>
          <a:p>
            <a:pPr>
              <a:lnSpc>
                <a:spcPct val="120000"/>
              </a:lnSpc>
              <a:buSzPct val="75000"/>
              <a:defRPr sz="1800" i="1"/>
            </a:pPr>
            <a:endParaRPr lang="en-AU" sz="1200" i="0" dirty="0" smtClean="0"/>
          </a:p>
          <a:p>
            <a:pPr>
              <a:lnSpc>
                <a:spcPct val="120000"/>
              </a:lnSpc>
              <a:buSzPct val="75000"/>
              <a:defRPr sz="1800" i="1"/>
            </a:pPr>
            <a:r>
              <a:rPr lang="en-AU" sz="1200" i="0" dirty="0" smtClean="0"/>
              <a:t>Schools should implement a range of practical strategies to support their customers who present communication challenges of different cultures, language or those with disabilities.</a:t>
            </a:r>
          </a:p>
          <a:p>
            <a:pPr>
              <a:lnSpc>
                <a:spcPct val="120000"/>
              </a:lnSpc>
              <a:buSzPct val="75000"/>
              <a:defRPr sz="1800" i="1"/>
            </a:pPr>
            <a:endParaRPr lang="en-AU" sz="1200" i="0" dirty="0" smtClean="0"/>
          </a:p>
          <a:p>
            <a:r>
              <a:rPr lang="en-AU" sz="1200" b="1" kern="1200" dirty="0" smtClean="0">
                <a:solidFill>
                  <a:schemeClr val="tx1"/>
                </a:solidFill>
                <a:effectLst/>
                <a:latin typeface="+mn-lt"/>
                <a:ea typeface="+mn-ea"/>
                <a:cs typeface="+mn-cs"/>
              </a:rPr>
              <a:t>DoE multicultural education policy</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3"/>
              </a:rPr>
              <a:t>https://policies.education.nsw.gov.au/policy-library/policies/multicultural-education-policy</a:t>
            </a:r>
            <a:r>
              <a:rPr lang="en-AU" sz="1200" u="sng"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4"/>
              </a:rPr>
              <a:t>https://policies.education.nsw.gov.au/policy-library/policies/values-in-nsw-public-schools</a:t>
            </a:r>
            <a:r>
              <a:rPr lang="en-AU" sz="1200" u="sng"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a:lnSpc>
                <a:spcPct val="120000"/>
              </a:lnSpc>
              <a:buSzPct val="75000"/>
              <a:defRPr sz="1800" i="1"/>
            </a:pPr>
            <a:endParaRPr lang="en-AU" sz="1200" i="0" dirty="0" smtClean="0"/>
          </a:p>
          <a:p>
            <a:endParaRPr lang="en-AU" sz="1200" i="0" dirty="0" smtClean="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6</a:t>
            </a:fld>
            <a:endParaRPr lang="en-AU" dirty="0"/>
          </a:p>
        </p:txBody>
      </p:sp>
    </p:spTree>
    <p:extLst>
      <p:ext uri="{BB962C8B-B14F-4D97-AF65-F5344CB8AC3E}">
        <p14:creationId xmlns:p14="http://schemas.microsoft.com/office/powerpoint/2010/main" val="2849006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smtClean="0"/>
              <a:t>Schools need effective communication strategies to assist with communication challenges which if not properly addressed can create barriers to parent/carer engagement, student learning and have an adverse impact on the school's reputation.</a:t>
            </a:r>
          </a:p>
          <a:p>
            <a:pPr>
              <a:lnSpc>
                <a:spcPct val="120000"/>
              </a:lnSpc>
              <a:defRPr sz="1800" i="1"/>
            </a:pPr>
            <a:endParaRPr lang="en-AU" sz="1200" i="0" dirty="0" smtClean="0"/>
          </a:p>
          <a:p>
            <a:pPr>
              <a:lnSpc>
                <a:spcPct val="120000"/>
              </a:lnSpc>
              <a:defRPr sz="1800" i="1"/>
            </a:pPr>
            <a:r>
              <a:rPr lang="en-AU" sz="1200" b="1" i="0" dirty="0" smtClean="0"/>
              <a:t>Q: </a:t>
            </a:r>
            <a:r>
              <a:rPr lang="en-AU" sz="1200" i="0" dirty="0" smtClean="0"/>
              <a:t>What are some of the communication barriers or challenges that schools may be presented with? </a:t>
            </a:r>
          </a:p>
          <a:p>
            <a:pPr>
              <a:lnSpc>
                <a:spcPct val="120000"/>
              </a:lnSpc>
              <a:defRPr sz="1800" b="1"/>
            </a:pPr>
            <a:r>
              <a:rPr lang="en-AU" sz="1200" i="0" dirty="0" smtClean="0"/>
              <a:t>A:</a:t>
            </a:r>
          </a:p>
          <a:p>
            <a:pPr marL="214588" indent="-214588">
              <a:lnSpc>
                <a:spcPct val="120000"/>
              </a:lnSpc>
              <a:buSzPct val="75000"/>
              <a:buChar char="•"/>
              <a:defRPr sz="1800" i="1"/>
            </a:pPr>
            <a:r>
              <a:rPr lang="en-AU" sz="1200" i="0" dirty="0" smtClean="0"/>
              <a:t>cultural beliefs and customs</a:t>
            </a:r>
          </a:p>
          <a:p>
            <a:pPr marL="214588" indent="-214588">
              <a:lnSpc>
                <a:spcPct val="120000"/>
              </a:lnSpc>
              <a:buSzPct val="75000"/>
              <a:buChar char="•"/>
              <a:defRPr sz="1800" i="1"/>
            </a:pPr>
            <a:r>
              <a:rPr lang="en-AU" sz="1200" i="0" dirty="0" smtClean="0"/>
              <a:t>special interest groups</a:t>
            </a:r>
          </a:p>
          <a:p>
            <a:pPr marL="214588" indent="-214588">
              <a:lnSpc>
                <a:spcPct val="120000"/>
              </a:lnSpc>
              <a:buSzPct val="75000"/>
              <a:buChar char="•"/>
              <a:defRPr sz="1800" i="1"/>
            </a:pPr>
            <a:r>
              <a:rPr lang="en-AU" sz="1200" i="0" dirty="0" smtClean="0"/>
              <a:t>physical barriers</a:t>
            </a:r>
          </a:p>
          <a:p>
            <a:pPr marL="214588" indent="-214588">
              <a:lnSpc>
                <a:spcPct val="120000"/>
              </a:lnSpc>
              <a:buSzPct val="75000"/>
              <a:buChar char="•"/>
              <a:defRPr sz="1800" i="1"/>
            </a:pPr>
            <a:r>
              <a:rPr lang="en-AU" sz="1200" i="0" dirty="0" smtClean="0"/>
              <a:t>language</a:t>
            </a:r>
          </a:p>
          <a:p>
            <a:pPr marL="214588" indent="-214588">
              <a:lnSpc>
                <a:spcPct val="120000"/>
              </a:lnSpc>
              <a:buSzPct val="75000"/>
              <a:buChar char="•"/>
              <a:defRPr sz="1800" i="1"/>
            </a:pPr>
            <a:r>
              <a:rPr lang="en-AU" sz="1200" i="0" dirty="0" smtClean="0"/>
              <a:t>hearing impaired</a:t>
            </a:r>
          </a:p>
          <a:p>
            <a:pPr marL="214588" indent="-214588">
              <a:lnSpc>
                <a:spcPct val="120000"/>
              </a:lnSpc>
              <a:buSzPct val="75000"/>
              <a:buChar char="•"/>
              <a:defRPr sz="1800" i="1"/>
            </a:pPr>
            <a:r>
              <a:rPr lang="en-AU" sz="1200" i="0" dirty="0" smtClean="0"/>
              <a:t>sight impaired</a:t>
            </a:r>
          </a:p>
          <a:p>
            <a:pPr marL="214588" indent="-214588">
              <a:lnSpc>
                <a:spcPct val="120000"/>
              </a:lnSpc>
              <a:buSzPct val="75000"/>
              <a:buChar char="•"/>
              <a:defRPr sz="1800" i="1"/>
            </a:pPr>
            <a:r>
              <a:rPr lang="en-AU" sz="1200" i="0" dirty="0" smtClean="0"/>
              <a:t>negative past experiences in other schools</a:t>
            </a:r>
          </a:p>
          <a:p>
            <a:pPr marL="214588" indent="-214588">
              <a:lnSpc>
                <a:spcPct val="120000"/>
              </a:lnSpc>
              <a:buSzPct val="75000"/>
              <a:buChar char="•"/>
              <a:defRPr sz="1800" i="1"/>
            </a:pPr>
            <a:r>
              <a:rPr lang="en-AU" sz="1200" i="0" dirty="0" smtClean="0"/>
              <a:t>experienced trauma</a:t>
            </a:r>
          </a:p>
          <a:p>
            <a:endParaRPr lang="en-AU" sz="1200" dirty="0" smtClean="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7</a:t>
            </a:fld>
            <a:endParaRPr lang="en-AU" dirty="0"/>
          </a:p>
        </p:txBody>
      </p:sp>
    </p:spTree>
    <p:extLst>
      <p:ext uri="{BB962C8B-B14F-4D97-AF65-F5344CB8AC3E}">
        <p14:creationId xmlns:p14="http://schemas.microsoft.com/office/powerpoint/2010/main" val="2331468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smtClean="0"/>
              <a:t>The Centre for Education Statistics and Evaluation (CESE) Bulletin No 14 summarised the diversity of students with a language background other than English (LBOTE) enrolled in NSW public schools in 2015.</a:t>
            </a:r>
          </a:p>
          <a:p>
            <a:pPr>
              <a:lnSpc>
                <a:spcPct val="120000"/>
              </a:lnSpc>
              <a:defRPr sz="1800" i="1"/>
            </a:pPr>
            <a:endParaRPr lang="en-AU" sz="1200" i="0" dirty="0" smtClean="0"/>
          </a:p>
          <a:p>
            <a:pPr>
              <a:lnSpc>
                <a:spcPct val="120000"/>
              </a:lnSpc>
              <a:defRPr sz="1800" i="1"/>
            </a:pPr>
            <a:r>
              <a:rPr lang="en-AU" sz="1200" i="0" dirty="0" smtClean="0"/>
              <a:t>Did you know:</a:t>
            </a:r>
          </a:p>
          <a:p>
            <a:pPr marL="214588" indent="-214588">
              <a:lnSpc>
                <a:spcPct val="120000"/>
              </a:lnSpc>
              <a:buSzPct val="75000"/>
              <a:buChar char="•"/>
              <a:defRPr sz="1800" i="1"/>
            </a:pPr>
            <a:r>
              <a:rPr lang="en-AU" sz="1200" i="0" dirty="0" smtClean="0"/>
              <a:t>In 2015 32.3% of students enrolled in NSW public schools had a language background other than English</a:t>
            </a:r>
          </a:p>
          <a:p>
            <a:pPr marL="214588" indent="-214588">
              <a:lnSpc>
                <a:spcPct val="120000"/>
              </a:lnSpc>
              <a:buSzPct val="75000"/>
              <a:buChar char="•"/>
              <a:defRPr sz="1800" i="1"/>
            </a:pPr>
            <a:r>
              <a:rPr lang="en-AU" sz="1200" i="0" dirty="0" smtClean="0"/>
              <a:t>57% of all students enrolled in NSW public schools are in the Sydney metropolitan area and in these schools over 50% of the students have a language background other than English</a:t>
            </a:r>
          </a:p>
          <a:p>
            <a:pPr marL="214588" indent="-214588">
              <a:lnSpc>
                <a:spcPct val="120000"/>
              </a:lnSpc>
              <a:buSzPct val="75000"/>
              <a:buChar char="•"/>
              <a:defRPr sz="1800" i="1"/>
            </a:pPr>
            <a:r>
              <a:rPr lang="en-AU" sz="1200" i="0" dirty="0" smtClean="0"/>
              <a:t>Sydney-West has the highest LBOTE student enrolment with 64.1% of all students enrolled</a:t>
            </a:r>
          </a:p>
          <a:p>
            <a:pPr marL="214588" indent="-214588">
              <a:lnSpc>
                <a:spcPct val="120000"/>
              </a:lnSpc>
              <a:buSzPct val="75000"/>
              <a:buChar char="•"/>
              <a:defRPr sz="1800" i="1"/>
            </a:pPr>
            <a:r>
              <a:rPr lang="en-AU" sz="1200" i="0" dirty="0" smtClean="0"/>
              <a:t>North West NSW has the lowest LBOTE student enrolment with 4.1% of all students enrolled</a:t>
            </a:r>
          </a:p>
          <a:p>
            <a:pPr>
              <a:lnSpc>
                <a:spcPct val="120000"/>
              </a:lnSpc>
              <a:defRPr sz="1800" i="1"/>
            </a:pPr>
            <a:endParaRPr lang="en-AU" sz="1200" i="0" dirty="0" smtClean="0"/>
          </a:p>
          <a:p>
            <a:pPr>
              <a:lnSpc>
                <a:spcPct val="120000"/>
              </a:lnSpc>
              <a:defRPr sz="1800" i="1"/>
            </a:pPr>
            <a:r>
              <a:rPr lang="en-AU" sz="1200" i="0" dirty="0" smtClean="0"/>
              <a:t>This diagram shows the top 10 languages represented in NSW public schools with the largest single language group in 2015 Arabic.</a:t>
            </a:r>
          </a:p>
          <a:p>
            <a:pPr>
              <a:lnSpc>
                <a:spcPct val="120000"/>
              </a:lnSpc>
              <a:defRPr sz="1800" i="1"/>
            </a:pPr>
            <a:endParaRPr lang="en-AU" sz="1200" i="0" dirty="0" smtClean="0"/>
          </a:p>
          <a:p>
            <a:pPr>
              <a:lnSpc>
                <a:spcPct val="120000"/>
              </a:lnSpc>
              <a:defRPr sz="1800" i="1"/>
            </a:pPr>
            <a:r>
              <a:rPr lang="en-AU" sz="1200" i="0" dirty="0" smtClean="0"/>
              <a:t>The highest combined language group is Chinese which comprises Mandarin, Cantonese and other Chinese languages.</a:t>
            </a:r>
          </a:p>
          <a:p>
            <a:pPr>
              <a:lnSpc>
                <a:spcPct val="120000"/>
              </a:lnSpc>
              <a:defRPr sz="1800" i="1"/>
            </a:pPr>
            <a:endParaRPr lang="en-AU" sz="1200" i="0" dirty="0" smtClean="0"/>
          </a:p>
          <a:p>
            <a:pPr>
              <a:lnSpc>
                <a:spcPct val="120000"/>
              </a:lnSpc>
              <a:defRPr sz="1800" i="1"/>
            </a:pPr>
            <a:r>
              <a:rPr lang="en-AU" sz="1200" i="0" dirty="0" smtClean="0"/>
              <a:t>There are 231 different language backgrounds at NSW public schools </a:t>
            </a:r>
            <a:r>
              <a:rPr lang="en-AU" sz="1200" i="0" baseline="0" dirty="0" smtClean="0"/>
              <a:t> </a:t>
            </a:r>
            <a:r>
              <a:rPr lang="en-AU" sz="1200" i="0" dirty="0" smtClean="0"/>
              <a:t>but of this there are only 43 languages having more than 1000 LBOTE students. </a:t>
            </a:r>
          </a:p>
          <a:p>
            <a:r>
              <a:rPr lang="en-AU" sz="1200" b="1" kern="1200" dirty="0" smtClean="0">
                <a:solidFill>
                  <a:schemeClr val="tx1"/>
                </a:solidFill>
                <a:effectLst/>
                <a:latin typeface="+mn-lt"/>
                <a:ea typeface="+mn-ea"/>
                <a:cs typeface="+mn-cs"/>
              </a:rPr>
              <a:t>Centre for Education Statistics and Evaluation - CESE website</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3"/>
              </a:rPr>
              <a:t>http://www.cese.nsw.gov.au</a:t>
            </a:r>
            <a:endParaRPr lang="en-AU" sz="1200" kern="1200" dirty="0" smtClean="0">
              <a:solidFill>
                <a:schemeClr val="tx1"/>
              </a:solidFill>
              <a:effectLst/>
              <a:latin typeface="+mn-lt"/>
              <a:ea typeface="+mn-ea"/>
              <a:cs typeface="+mn-cs"/>
            </a:endParaRPr>
          </a:p>
          <a:p>
            <a:endParaRPr lang="en-AU" sz="1200"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8</a:t>
            </a:fld>
            <a:endParaRPr lang="en-AU" dirty="0"/>
          </a:p>
        </p:txBody>
      </p:sp>
    </p:spTree>
    <p:extLst>
      <p:ext uri="{BB962C8B-B14F-4D97-AF65-F5344CB8AC3E}">
        <p14:creationId xmlns:p14="http://schemas.microsoft.com/office/powerpoint/2010/main" val="535667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smtClean="0"/>
              <a:t>The Centre for Education Statistics and Evaluation Bulletin No 14 summarised the diversity of students with a language background other than English (LBOTE) enrolled in NSW public schools in 2015.</a:t>
            </a:r>
          </a:p>
          <a:p>
            <a:pPr>
              <a:lnSpc>
                <a:spcPct val="120000"/>
              </a:lnSpc>
              <a:defRPr sz="1800" i="1"/>
            </a:pPr>
            <a:endParaRPr lang="en-AU" sz="1200" i="0" dirty="0" smtClean="0"/>
          </a:p>
          <a:p>
            <a:pPr>
              <a:lnSpc>
                <a:spcPct val="120000"/>
              </a:lnSpc>
              <a:defRPr sz="1800" i="1"/>
            </a:pPr>
            <a:r>
              <a:rPr lang="en-AU" sz="1200" i="0" dirty="0" smtClean="0"/>
              <a:t>The 20 largest language LBOTE student groups in NSW are:</a:t>
            </a:r>
          </a:p>
          <a:p>
            <a:pPr marL="214588" indent="-214588">
              <a:lnSpc>
                <a:spcPct val="120000"/>
              </a:lnSpc>
              <a:buSzPct val="75000"/>
              <a:buChar char="•"/>
              <a:defRPr sz="1800" i="1"/>
            </a:pPr>
            <a:r>
              <a:rPr lang="en-AU" sz="1200" i="0" dirty="0" smtClean="0"/>
              <a:t>Chinese, grouped together from Mandarin, Cantonese and other Chinese languages</a:t>
            </a:r>
          </a:p>
          <a:p>
            <a:pPr marL="214588" indent="-214588">
              <a:lnSpc>
                <a:spcPct val="120000"/>
              </a:lnSpc>
              <a:buSzPct val="75000"/>
              <a:buChar char="•"/>
              <a:defRPr sz="1800" i="1"/>
            </a:pPr>
            <a:r>
              <a:rPr lang="en-AU" sz="1200" i="0" dirty="0" smtClean="0"/>
              <a:t>Arabic</a:t>
            </a:r>
          </a:p>
          <a:p>
            <a:pPr marL="214588" indent="-214588">
              <a:lnSpc>
                <a:spcPct val="120000"/>
              </a:lnSpc>
              <a:buSzPct val="75000"/>
              <a:buChar char="•"/>
              <a:defRPr sz="1800" i="1"/>
            </a:pPr>
            <a:r>
              <a:rPr lang="en-AU" sz="1200" i="0" dirty="0" smtClean="0"/>
              <a:t>Vietnamese</a:t>
            </a:r>
          </a:p>
          <a:p>
            <a:pPr marL="214588" indent="-214588">
              <a:lnSpc>
                <a:spcPct val="120000"/>
              </a:lnSpc>
              <a:buSzPct val="75000"/>
              <a:buChar char="•"/>
              <a:defRPr sz="1800" i="1"/>
            </a:pPr>
            <a:r>
              <a:rPr lang="en-AU" sz="1200" i="0" dirty="0" smtClean="0"/>
              <a:t>Hindi</a:t>
            </a:r>
          </a:p>
          <a:p>
            <a:pPr marL="214588" indent="-214588">
              <a:lnSpc>
                <a:spcPct val="120000"/>
              </a:lnSpc>
              <a:buSzPct val="75000"/>
              <a:buChar char="•"/>
              <a:defRPr sz="1800" i="1"/>
            </a:pPr>
            <a:r>
              <a:rPr lang="en-AU" sz="1200" i="0" dirty="0" smtClean="0"/>
              <a:t>Greek</a:t>
            </a:r>
          </a:p>
          <a:p>
            <a:pPr marL="214588" indent="-214588">
              <a:lnSpc>
                <a:spcPct val="120000"/>
              </a:lnSpc>
              <a:buSzPct val="75000"/>
              <a:buChar char="•"/>
              <a:defRPr sz="1800" i="1"/>
            </a:pPr>
            <a:r>
              <a:rPr lang="en-AU" sz="1200" i="0" dirty="0" smtClean="0"/>
              <a:t>Filipino/Tagalog</a:t>
            </a:r>
          </a:p>
          <a:p>
            <a:pPr marL="214588" indent="-214588">
              <a:lnSpc>
                <a:spcPct val="120000"/>
              </a:lnSpc>
              <a:buSzPct val="75000"/>
              <a:buChar char="•"/>
              <a:defRPr sz="1800" i="1"/>
            </a:pPr>
            <a:r>
              <a:rPr lang="en-AU" sz="1200" i="0" dirty="0" smtClean="0"/>
              <a:t>Samoan</a:t>
            </a:r>
          </a:p>
          <a:p>
            <a:pPr marL="214588" indent="-214588">
              <a:lnSpc>
                <a:spcPct val="120000"/>
              </a:lnSpc>
              <a:buSzPct val="75000"/>
              <a:buChar char="•"/>
              <a:defRPr sz="1800" i="1"/>
            </a:pPr>
            <a:r>
              <a:rPr lang="en-AU" sz="1200" i="0" dirty="0" smtClean="0"/>
              <a:t>Korean</a:t>
            </a:r>
          </a:p>
          <a:p>
            <a:pPr marL="214588" indent="-214588">
              <a:lnSpc>
                <a:spcPct val="120000"/>
              </a:lnSpc>
              <a:buSzPct val="75000"/>
              <a:buChar char="•"/>
              <a:defRPr sz="1800" i="1"/>
            </a:pPr>
            <a:r>
              <a:rPr lang="en-AU" sz="1200" i="0" dirty="0" smtClean="0"/>
              <a:t>Spanish</a:t>
            </a:r>
          </a:p>
          <a:p>
            <a:pPr marL="214588" indent="-214588">
              <a:lnSpc>
                <a:spcPct val="120000"/>
              </a:lnSpc>
              <a:buSzPct val="75000"/>
              <a:buChar char="•"/>
              <a:defRPr sz="1800" i="1"/>
            </a:pPr>
            <a:r>
              <a:rPr lang="en-AU" sz="1200" i="0" dirty="0" smtClean="0"/>
              <a:t>Italian</a:t>
            </a:r>
          </a:p>
          <a:p>
            <a:pPr marL="214588" indent="-214588">
              <a:lnSpc>
                <a:spcPct val="120000"/>
              </a:lnSpc>
              <a:buSzPct val="75000"/>
              <a:buChar char="•"/>
              <a:defRPr sz="1800" i="1"/>
            </a:pPr>
            <a:r>
              <a:rPr lang="en-AU" sz="1200" i="0" dirty="0" smtClean="0"/>
              <a:t>Tamil</a:t>
            </a:r>
          </a:p>
          <a:p>
            <a:pPr marL="214588" indent="-214588">
              <a:lnSpc>
                <a:spcPct val="120000"/>
              </a:lnSpc>
              <a:buSzPct val="75000"/>
              <a:buChar char="•"/>
              <a:defRPr sz="1800" i="1"/>
            </a:pPr>
            <a:r>
              <a:rPr lang="en-AU" sz="1200" i="0" dirty="0" smtClean="0"/>
              <a:t>Tongan</a:t>
            </a:r>
          </a:p>
          <a:p>
            <a:pPr marL="214588" indent="-214588">
              <a:lnSpc>
                <a:spcPct val="120000"/>
              </a:lnSpc>
              <a:buSzPct val="75000"/>
              <a:buChar char="•"/>
              <a:defRPr sz="1800" i="1"/>
            </a:pPr>
            <a:r>
              <a:rPr lang="en-AU" sz="1200" i="0" dirty="0" smtClean="0"/>
              <a:t>Macedonian</a:t>
            </a:r>
          </a:p>
          <a:p>
            <a:pPr marL="214588" indent="-214588">
              <a:lnSpc>
                <a:spcPct val="120000"/>
              </a:lnSpc>
              <a:buSzPct val="75000"/>
              <a:buChar char="•"/>
              <a:defRPr sz="1800" i="1"/>
            </a:pPr>
            <a:r>
              <a:rPr lang="en-AU" sz="1200" i="0" dirty="0" smtClean="0"/>
              <a:t>Urdu</a:t>
            </a:r>
          </a:p>
          <a:p>
            <a:pPr marL="214588" indent="-214588">
              <a:lnSpc>
                <a:spcPct val="120000"/>
              </a:lnSpc>
              <a:buSzPct val="75000"/>
              <a:buChar char="•"/>
              <a:defRPr sz="1800" i="1"/>
            </a:pPr>
            <a:r>
              <a:rPr lang="en-AU" sz="1200" i="0" dirty="0" smtClean="0"/>
              <a:t>Indonesian</a:t>
            </a:r>
          </a:p>
          <a:p>
            <a:pPr marL="214588" indent="-214588">
              <a:lnSpc>
                <a:spcPct val="120000"/>
              </a:lnSpc>
              <a:buSzPct val="75000"/>
              <a:buChar char="•"/>
              <a:defRPr sz="1800" i="1"/>
            </a:pPr>
            <a:r>
              <a:rPr lang="en-AU" sz="1200" i="0" dirty="0" smtClean="0"/>
              <a:t>Turkish</a:t>
            </a:r>
          </a:p>
          <a:p>
            <a:pPr marL="214588" indent="-214588">
              <a:lnSpc>
                <a:spcPct val="120000"/>
              </a:lnSpc>
              <a:buSzPct val="75000"/>
              <a:buChar char="•"/>
              <a:defRPr sz="1800" i="1"/>
            </a:pPr>
            <a:r>
              <a:rPr lang="en-AU" sz="1200" i="0" dirty="0" smtClean="0"/>
              <a:t>Bengali</a:t>
            </a:r>
          </a:p>
          <a:p>
            <a:pPr marL="214588" indent="-214588">
              <a:lnSpc>
                <a:spcPct val="120000"/>
              </a:lnSpc>
              <a:buSzPct val="75000"/>
              <a:buChar char="•"/>
              <a:defRPr sz="1800" i="1"/>
            </a:pPr>
            <a:r>
              <a:rPr lang="en-AU" sz="1200" i="0" dirty="0" smtClean="0"/>
              <a:t>Punjabi</a:t>
            </a:r>
          </a:p>
          <a:p>
            <a:pPr marL="214588" indent="-214588">
              <a:lnSpc>
                <a:spcPct val="120000"/>
              </a:lnSpc>
              <a:buSzPct val="75000"/>
              <a:buChar char="•"/>
              <a:defRPr sz="1800" i="1"/>
            </a:pPr>
            <a:r>
              <a:rPr lang="en-AU" sz="1200" i="0" dirty="0" smtClean="0"/>
              <a:t>Japanese</a:t>
            </a:r>
          </a:p>
          <a:p>
            <a:pPr marL="214588" indent="-214588">
              <a:lnSpc>
                <a:spcPct val="120000"/>
              </a:lnSpc>
              <a:buSzPct val="75000"/>
              <a:buChar char="•"/>
              <a:defRPr sz="1800" i="1"/>
            </a:pPr>
            <a:r>
              <a:rPr lang="en-AU" sz="1200" i="0" dirty="0" smtClean="0"/>
              <a:t>Assyrian &amp; Chaldean</a:t>
            </a:r>
          </a:p>
          <a:p>
            <a:pPr>
              <a:lnSpc>
                <a:spcPct val="120000"/>
              </a:lnSpc>
              <a:defRPr sz="1800" i="1"/>
            </a:pPr>
            <a:endParaRPr lang="en-AU" sz="1200" i="0" dirty="0" smtClean="0"/>
          </a:p>
          <a:p>
            <a:pPr>
              <a:lnSpc>
                <a:spcPct val="120000"/>
              </a:lnSpc>
              <a:defRPr sz="1800" i="1"/>
            </a:pPr>
            <a:r>
              <a:rPr lang="en-AU" sz="1200" i="0" dirty="0" smtClean="0"/>
              <a:t>According to the study conducted by CESE in March 2015 there were 251,336 NSW public schools, primary and secondary students identified as having a language background other than English which comprises 32.3% of the 778,508 students enrolled overall.</a:t>
            </a:r>
          </a:p>
          <a:p>
            <a:endParaRPr lang="en-AU" sz="1000" dirty="0" smtClean="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9</a:t>
            </a:fld>
            <a:endParaRPr lang="en-AU" dirty="0"/>
          </a:p>
        </p:txBody>
      </p:sp>
    </p:spTree>
    <p:extLst>
      <p:ext uri="{BB962C8B-B14F-4D97-AF65-F5344CB8AC3E}">
        <p14:creationId xmlns:p14="http://schemas.microsoft.com/office/powerpoint/2010/main" val="492530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55460" y="4048755"/>
            <a:ext cx="347702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55462"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10;&#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smtClean="0"/>
              <a:t>Learning &amp; Business Systems | PLNTS | 1.3 (b) i Connecting with customers - cultural diversity V10.1 | Slide </a:t>
            </a:r>
            <a:endParaRPr lang="en-US" dirty="0"/>
          </a:p>
        </p:txBody>
      </p:sp>
      <p:sp>
        <p:nvSpPr>
          <p:cNvPr id="4" name="Text Placeholder 3"/>
          <p:cNvSpPr>
            <a:spLocks noGrp="1"/>
          </p:cNvSpPr>
          <p:nvPr>
            <p:ph type="body" sz="quarter" idx="19"/>
          </p:nvPr>
        </p:nvSpPr>
        <p:spPr>
          <a:xfrm>
            <a:off x="297272" y="1844675"/>
            <a:ext cx="8659415" cy="41787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292150" y="1210247"/>
            <a:ext cx="6574221" cy="467634"/>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292150" y="703448"/>
            <a:ext cx="6727361" cy="498470"/>
          </a:xfrm>
        </p:spPr>
        <p:txBody>
          <a:bodyPr>
            <a:noAutofit/>
          </a:bodyPr>
          <a:lstStyle>
            <a:lvl1pPr>
              <a:defRPr>
                <a:solidFill>
                  <a:schemeClr val="tx2"/>
                </a:solidFill>
              </a:defRPr>
            </a:lvl1pPr>
          </a:lstStyle>
          <a:p>
            <a:r>
              <a:rPr lang="en-US"/>
              <a:t>Agenda slide</a:t>
            </a:r>
            <a:endParaRPr lang="en-AU"/>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94660" y="1844675"/>
            <a:ext cx="8628224" cy="4236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9"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smtClean="0"/>
              <a:t>Learning &amp; Business Systems | PLNTS | 1.3 (b) i Connecting with customers - cultural diversity V10.1 | Slide </a:t>
            </a:r>
            <a:endParaRPr lang="en-US" dirty="0"/>
          </a:p>
        </p:txBody>
      </p:sp>
    </p:spTree>
    <p:extLst>
      <p:ext uri="{BB962C8B-B14F-4D97-AF65-F5344CB8AC3E}">
        <p14:creationId xmlns:p14="http://schemas.microsoft.com/office/powerpoint/2010/main" val="2167686015"/>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292100" y="1844675"/>
            <a:ext cx="8572723" cy="4245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smtClean="0"/>
              <a:t>Learning &amp; Business Systems | PLNTS | 1.3 (b) i Connecting with customers - cultural diversity V10.1 | Slide </a:t>
            </a:r>
            <a:endParaRPr lang="en-US" dirty="0"/>
          </a:p>
        </p:txBody>
      </p:sp>
    </p:spTree>
    <p:extLst>
      <p:ext uri="{BB962C8B-B14F-4D97-AF65-F5344CB8AC3E}">
        <p14:creationId xmlns:p14="http://schemas.microsoft.com/office/powerpoint/2010/main" val="4102682973"/>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4572000" y="1844676"/>
            <a:ext cx="4335465" cy="4147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292100" y="1844676"/>
            <a:ext cx="4183856" cy="41477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smtClean="0"/>
              <a:t>Learning &amp; Business Systems | PLNTS | 1.3 (b) i Connecting with customers - cultural diversity V10.1 | Slide </a:t>
            </a:r>
            <a:endParaRPr lang="en-US" dirty="0"/>
          </a:p>
        </p:txBody>
      </p:sp>
    </p:spTree>
    <p:extLst>
      <p:ext uri="{BB962C8B-B14F-4D97-AF65-F5344CB8AC3E}">
        <p14:creationId xmlns:p14="http://schemas.microsoft.com/office/powerpoint/2010/main" val="3458103310"/>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extLst>
              <p:ext uri="{D42A27DB-BD31-4B8C-83A1-F6EECF244321}">
                <p14:modId xmlns:p14="http://schemas.microsoft.com/office/powerpoint/2010/main" val="3933837282"/>
              </p:ext>
            </p:extLst>
          </p:nvPr>
        </p:nvGraphicFramePr>
        <p:xfrm>
          <a:off x="4062200" y="1844675"/>
          <a:ext cx="5051624" cy="4138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3864547" cy="4138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30205"/>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8"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smtClean="0"/>
              <a:t>Learning &amp; Business Systems | PLNTS | 1.3 (b) i Connecting with customers - cultural diversity V10.1 | Slide </a:t>
            </a:r>
            <a:endParaRPr lang="en-US" dirty="0"/>
          </a:p>
        </p:txBody>
      </p:sp>
    </p:spTree>
    <p:extLst>
      <p:ext uri="{BB962C8B-B14F-4D97-AF65-F5344CB8AC3E}">
        <p14:creationId xmlns:p14="http://schemas.microsoft.com/office/powerpoint/2010/main" val="3420507452"/>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extLst>
              <p:ext uri="{D42A27DB-BD31-4B8C-83A1-F6EECF244321}">
                <p14:modId xmlns:p14="http://schemas.microsoft.com/office/powerpoint/2010/main" val="2837913673"/>
              </p:ext>
            </p:extLst>
          </p:nvPr>
        </p:nvGraphicFramePr>
        <p:xfrm>
          <a:off x="4706522" y="1844676"/>
          <a:ext cx="4177487" cy="40938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4177487" cy="40938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0" name="Straight Connector 19">
            <a:extLst>
              <a:ext uri="{FF2B5EF4-FFF2-40B4-BE49-F238E27FC236}">
                <a16:creationId xmlns:a16="http://schemas.microsoft.com/office/drawing/2014/main" id="{DEF174A2-A12A-574C-A29E-3FE1A83AA8A7}"/>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
        <p:nvSpPr>
          <p:cNvPr id="13" name="Text Placeholder 2078">
            <a:extLst>
              <a:ext uri="{FF2B5EF4-FFF2-40B4-BE49-F238E27FC236}">
                <a16:creationId xmlns:a16="http://schemas.microsoft.com/office/drawing/2014/main" id="{DE976D40-EB64-8443-8524-2F97084E2CFB}"/>
              </a:ext>
            </a:extLst>
          </p:cNvPr>
          <p:cNvSpPr>
            <a:spLocks noGrp="1"/>
          </p:cNvSpPr>
          <p:nvPr userDrawn="1">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4" name="Title Placeholder 1"/>
          <p:cNvSpPr>
            <a:spLocks noGrp="1"/>
          </p:cNvSpPr>
          <p:nvPr userDrawn="1">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5" name="Footer Placeholder 3">
            <a:extLst>
              <a:ext uri="{FF2B5EF4-FFF2-40B4-BE49-F238E27FC236}">
                <a16:creationId xmlns:a16="http://schemas.microsoft.com/office/drawing/2014/main" id="{451CE90D-C2B7-A145-B742-F4069E2952AF}"/>
              </a:ext>
            </a:extLst>
          </p:cNvPr>
          <p:cNvSpPr>
            <a:spLocks noGrp="1"/>
          </p:cNvSpPr>
          <p:nvPr userDrawn="1">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smtClean="0"/>
              <a:t>Learning &amp; Business Systems | PLNTS | 1.3 (b) i Connecting with customers - cultural diversity V10.1 | Slide </a:t>
            </a:r>
            <a:endParaRPr lang="en-US" dirty="0"/>
          </a:p>
        </p:txBody>
      </p:sp>
    </p:spTree>
    <p:extLst>
      <p:ext uri="{BB962C8B-B14F-4D97-AF65-F5344CB8AC3E}">
        <p14:creationId xmlns:p14="http://schemas.microsoft.com/office/powerpoint/2010/main" val="2382981154"/>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4572000" y="1844675"/>
            <a:ext cx="4354316" cy="4067175"/>
          </a:xfrm>
        </p:spPr>
        <p:txBody>
          <a:bodyPr>
            <a:normAutofit/>
          </a:bodyPr>
          <a:lstStyle>
            <a:lvl1pPr marL="0" indent="0">
              <a:buNone/>
              <a:defRPr sz="1350"/>
            </a:lvl1pPr>
          </a:lstStyle>
          <a:p>
            <a:r>
              <a:rPr lang="en-US" dirty="0"/>
              <a:t>Click icon to add picture</a:t>
            </a:r>
            <a:endParaRPr lang="en-AU" dirty="0"/>
          </a:p>
        </p:txBody>
      </p:sp>
      <p:sp>
        <p:nvSpPr>
          <p:cNvPr id="3" name="Text Placeholder 2"/>
          <p:cNvSpPr>
            <a:spLocks noGrp="1"/>
          </p:cNvSpPr>
          <p:nvPr>
            <p:ph type="body" sz="quarter" idx="16"/>
          </p:nvPr>
        </p:nvSpPr>
        <p:spPr>
          <a:xfrm>
            <a:off x="298091" y="1844675"/>
            <a:ext cx="4140744"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2"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smtClean="0"/>
              <a:t>Learning &amp; Business Systems | PLNTS | 1.3 (b) i Connecting with customers - cultural diversity V10.1 | Slide </a:t>
            </a:r>
            <a:endParaRPr lang="en-US" dirty="0"/>
          </a:p>
        </p:txBody>
      </p:sp>
    </p:spTree>
    <p:extLst>
      <p:ext uri="{BB962C8B-B14F-4D97-AF65-F5344CB8AC3E}">
        <p14:creationId xmlns:p14="http://schemas.microsoft.com/office/powerpoint/2010/main" val="2334971249"/>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4572000" y="1844675"/>
            <a:ext cx="4289512" cy="4067176"/>
          </a:xfrm>
        </p:spPr>
        <p:txBody>
          <a:bodyPr>
            <a:normAutofit/>
          </a:bodyPr>
          <a:lstStyle>
            <a:lvl1pPr marL="0" indent="0">
              <a:buNone/>
              <a:defRPr sz="1350"/>
            </a:lvl1pPr>
          </a:lstStyle>
          <a:p>
            <a:r>
              <a:rPr lang="en-US" dirty="0"/>
              <a:t>Click icon to add table</a:t>
            </a:r>
            <a:endParaRPr lang="en-AU" dirty="0"/>
          </a:p>
        </p:txBody>
      </p:sp>
      <p:sp>
        <p:nvSpPr>
          <p:cNvPr id="4" name="Text Placeholder 3"/>
          <p:cNvSpPr>
            <a:spLocks noGrp="1"/>
          </p:cNvSpPr>
          <p:nvPr>
            <p:ph type="body" sz="quarter" idx="17"/>
          </p:nvPr>
        </p:nvSpPr>
        <p:spPr>
          <a:xfrm>
            <a:off x="292100" y="1844675"/>
            <a:ext cx="4120102"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smtClean="0"/>
              <a:t>Learning &amp; Business Systems | PLNTS | 1.3 (b) i Connecting with customers - cultural diversity V10.1 | Slide </a:t>
            </a:r>
            <a:endParaRPr lang="en-US" dirty="0"/>
          </a:p>
        </p:txBody>
      </p:sp>
      <p:sp>
        <p:nvSpPr>
          <p:cNvPr id="3" name="TextBox 2">
            <a:extLst>
              <a:ext uri="{FF2B5EF4-FFF2-40B4-BE49-F238E27FC236}">
                <a16:creationId xmlns:a16="http://schemas.microsoft.com/office/drawing/2014/main" id="{B1B7782E-9F13-7747-9D25-96B05BFAA5DD}"/>
              </a:ext>
            </a:extLst>
          </p:cNvPr>
          <p:cNvSpPr txBox="1"/>
          <p:nvPr userDrawn="1"/>
        </p:nvSpPr>
        <p:spPr>
          <a:xfrm>
            <a:off x="249382" y="415636"/>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4219724567"/>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4572000" y="1844675"/>
            <a:ext cx="4279900" cy="4129998"/>
          </a:xfrm>
        </p:spPr>
        <p:txBody>
          <a:bodyPr>
            <a:normAutofit/>
          </a:bodyPr>
          <a:lstStyle>
            <a:lvl1pPr marL="0" indent="0">
              <a:buNone/>
              <a:defRPr sz="1350">
                <a:solidFill>
                  <a:schemeClr val="tx2"/>
                </a:solidFill>
              </a:defRPr>
            </a:lvl1pPr>
          </a:lstStyle>
          <a:p>
            <a:r>
              <a:rPr lang="en-US" dirty="0"/>
              <a:t>Click icon to add chart</a:t>
            </a:r>
            <a:endParaRPr lang="en-AU" dirty="0"/>
          </a:p>
        </p:txBody>
      </p:sp>
      <p:sp>
        <p:nvSpPr>
          <p:cNvPr id="4" name="Text Placeholder 3"/>
          <p:cNvSpPr>
            <a:spLocks noGrp="1"/>
          </p:cNvSpPr>
          <p:nvPr>
            <p:ph type="body" sz="quarter" idx="17"/>
          </p:nvPr>
        </p:nvSpPr>
        <p:spPr>
          <a:xfrm>
            <a:off x="292101" y="1844675"/>
            <a:ext cx="4111224" cy="4129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3"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smtClean="0"/>
              <a:t>Learning &amp; Business Systems | PLNTS | 1.3 (b) i Connecting with customers - cultural diversity V10.1 | Slide </a:t>
            </a:r>
            <a:endParaRPr lang="en-US" dirty="0"/>
          </a:p>
        </p:txBody>
      </p:sp>
      <p:sp>
        <p:nvSpPr>
          <p:cNvPr id="3" name="TextBox 2">
            <a:extLst>
              <a:ext uri="{FF2B5EF4-FFF2-40B4-BE49-F238E27FC236}">
                <a16:creationId xmlns:a16="http://schemas.microsoft.com/office/drawing/2014/main" id="{7197EDAD-CF55-D841-9671-910D0B8F9569}"/>
              </a:ext>
            </a:extLst>
          </p:cNvPr>
          <p:cNvSpPr txBox="1"/>
          <p:nvPr userDrawn="1"/>
        </p:nvSpPr>
        <p:spPr>
          <a:xfrm>
            <a:off x="654627" y="374073"/>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1279288669"/>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sp>
        <p:nvSpPr>
          <p:cNvPr id="21" name="Picture Placeholder 20"/>
          <p:cNvSpPr>
            <a:spLocks noGrp="1"/>
          </p:cNvSpPr>
          <p:nvPr>
            <p:ph type="pic" sz="quarter" idx="17"/>
          </p:nvPr>
        </p:nvSpPr>
        <p:spPr>
          <a:xfrm>
            <a:off x="307975" y="1881188"/>
            <a:ext cx="1980000" cy="1704975"/>
          </a:xfrm>
        </p:spPr>
        <p:txBody>
          <a:bodyPr/>
          <a:lstStyle/>
          <a:p>
            <a:r>
              <a:rPr lang="en-US" dirty="0"/>
              <a:t>Click icon to add picture</a:t>
            </a:r>
            <a:endParaRPr lang="en-AU" dirty="0"/>
          </a:p>
        </p:txBody>
      </p:sp>
      <p:sp>
        <p:nvSpPr>
          <p:cNvPr id="22" name="Picture Placeholder 20"/>
          <p:cNvSpPr>
            <a:spLocks noGrp="1"/>
          </p:cNvSpPr>
          <p:nvPr>
            <p:ph type="pic" sz="quarter" idx="18"/>
          </p:nvPr>
        </p:nvSpPr>
        <p:spPr>
          <a:xfrm>
            <a:off x="2517034" y="1881188"/>
            <a:ext cx="1980000" cy="1704975"/>
          </a:xfrm>
        </p:spPr>
        <p:txBody>
          <a:bodyPr/>
          <a:lstStyle/>
          <a:p>
            <a:r>
              <a:rPr lang="en-US" dirty="0"/>
              <a:t>Click icon to add picture</a:t>
            </a:r>
            <a:endParaRPr lang="en-AU" dirty="0"/>
          </a:p>
        </p:txBody>
      </p:sp>
      <p:sp>
        <p:nvSpPr>
          <p:cNvPr id="23" name="Picture Placeholder 20"/>
          <p:cNvSpPr>
            <a:spLocks noGrp="1"/>
          </p:cNvSpPr>
          <p:nvPr>
            <p:ph type="pic" sz="quarter" idx="19"/>
          </p:nvPr>
        </p:nvSpPr>
        <p:spPr>
          <a:xfrm>
            <a:off x="4726093" y="1881188"/>
            <a:ext cx="1980000" cy="1704975"/>
          </a:xfrm>
        </p:spPr>
        <p:txBody>
          <a:bodyPr/>
          <a:lstStyle/>
          <a:p>
            <a:r>
              <a:rPr lang="en-US" dirty="0"/>
              <a:t>Click icon to add picture</a:t>
            </a:r>
            <a:endParaRPr lang="en-AU" dirty="0"/>
          </a:p>
        </p:txBody>
      </p:sp>
      <p:sp>
        <p:nvSpPr>
          <p:cNvPr id="24" name="Picture Placeholder 20"/>
          <p:cNvSpPr>
            <a:spLocks noGrp="1"/>
          </p:cNvSpPr>
          <p:nvPr>
            <p:ph type="pic" sz="quarter" idx="20"/>
          </p:nvPr>
        </p:nvSpPr>
        <p:spPr>
          <a:xfrm>
            <a:off x="6935151" y="1881188"/>
            <a:ext cx="1980000" cy="1704975"/>
          </a:xfrm>
        </p:spPr>
        <p:txBody>
          <a:bodyPr/>
          <a:lstStyle/>
          <a:p>
            <a:r>
              <a:rPr lang="en-US" dirty="0"/>
              <a:t>Click icon to add picture</a:t>
            </a:r>
            <a:endParaRPr lang="en-AU" dirty="0"/>
          </a:p>
        </p:txBody>
      </p:sp>
      <p:sp>
        <p:nvSpPr>
          <p:cNvPr id="26" name="Text Placeholder 25"/>
          <p:cNvSpPr>
            <a:spLocks noGrp="1"/>
          </p:cNvSpPr>
          <p:nvPr>
            <p:ph type="body" sz="quarter" idx="21"/>
          </p:nvPr>
        </p:nvSpPr>
        <p:spPr>
          <a:xfrm>
            <a:off x="307975" y="3729038"/>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Text Placeholder 25"/>
          <p:cNvSpPr>
            <a:spLocks noGrp="1"/>
          </p:cNvSpPr>
          <p:nvPr>
            <p:ph type="body" sz="quarter" idx="22"/>
          </p:nvPr>
        </p:nvSpPr>
        <p:spPr>
          <a:xfrm>
            <a:off x="2517421"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Placeholder 25"/>
          <p:cNvSpPr>
            <a:spLocks noGrp="1"/>
          </p:cNvSpPr>
          <p:nvPr>
            <p:ph type="body" sz="quarter" idx="23"/>
          </p:nvPr>
        </p:nvSpPr>
        <p:spPr>
          <a:xfrm>
            <a:off x="4732337"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Text Placeholder 25"/>
          <p:cNvSpPr>
            <a:spLocks noGrp="1"/>
          </p:cNvSpPr>
          <p:nvPr>
            <p:ph type="body" sz="quarter" idx="24"/>
          </p:nvPr>
        </p:nvSpPr>
        <p:spPr>
          <a:xfrm>
            <a:off x="6947253"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4362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3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smtClean="0"/>
              <a:t>Learning &amp; Business Systems | PLNTS | 1.3 (b) i Connecting with customers - cultural diversity V10.1 | Slide </a:t>
            </a:r>
            <a:endParaRPr lang="en-US" dirty="0"/>
          </a:p>
        </p:txBody>
      </p:sp>
      <p:sp>
        <p:nvSpPr>
          <p:cNvPr id="2" name="TextBox 1">
            <a:extLst>
              <a:ext uri="{FF2B5EF4-FFF2-40B4-BE49-F238E27FC236}">
                <a16:creationId xmlns:a16="http://schemas.microsoft.com/office/drawing/2014/main" id="{5C77D89F-AD80-E940-A173-D053B3E2C118}"/>
              </a:ext>
            </a:extLst>
          </p:cNvPr>
          <p:cNvSpPr txBox="1"/>
          <p:nvPr userDrawn="1"/>
        </p:nvSpPr>
        <p:spPr>
          <a:xfrm>
            <a:off x="810491" y="363682"/>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9198336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Young student using an interactive device at her desk.&#10;">
            <a:extLst>
              <a:ext uri="{FF2B5EF4-FFF2-40B4-BE49-F238E27FC236}">
                <a16:creationId xmlns:a16="http://schemas.microsoft.com/office/drawing/2014/main" id="{803D38EF-B025-1D4B-89FA-98E21AEAAA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33881"/>
            <a:ext cx="5053364" cy="4982400"/>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b="1" i="0">
                <a:solidFill>
                  <a:schemeClr val="bg1"/>
                </a:solidFill>
                <a:latin typeface="Arial" panose="020B0604020202020204" pitchFamily="34" charset="0"/>
                <a:cs typeface="Arial" panose="020B0604020202020204" pitchFamily="34" charset="0"/>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Tree>
    <p:extLst>
      <p:ext uri="{BB962C8B-B14F-4D97-AF65-F5344CB8AC3E}">
        <p14:creationId xmlns:p14="http://schemas.microsoft.com/office/powerpoint/2010/main" val="295140373"/>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Assessments Layout">
    <p:spTree>
      <p:nvGrpSpPr>
        <p:cNvPr id="1" name=""/>
        <p:cNvGrpSpPr/>
        <p:nvPr/>
      </p:nvGrpSpPr>
      <p:grpSpPr>
        <a:xfrm>
          <a:off x="0" y="0"/>
          <a:ext cx="0" cy="0"/>
          <a:chOff x="0" y="0"/>
          <a:chExt cx="0" cy="0"/>
        </a:xfrm>
      </p:grpSpPr>
      <p:sp>
        <p:nvSpPr>
          <p:cNvPr id="2" name="Title 1"/>
          <p:cNvSpPr>
            <a:spLocks noGrp="1"/>
          </p:cNvSpPr>
          <p:nvPr>
            <p:ph type="title"/>
          </p:nvPr>
        </p:nvSpPr>
        <p:spPr>
          <a:xfrm>
            <a:off x="395536" y="356659"/>
            <a:ext cx="8280920" cy="946116"/>
          </a:xfrm>
        </p:spPr>
        <p:txBody>
          <a:bodyPr/>
          <a:lstStyle>
            <a:lvl1pPr>
              <a:defRPr>
                <a:solidFill>
                  <a:schemeClr val="tx2"/>
                </a:solidFill>
              </a:defRPr>
            </a:lvl1pPr>
          </a:lstStyle>
          <a:p>
            <a:r>
              <a:rPr lang="en-US"/>
              <a:t>Click to edit Master title style</a:t>
            </a:r>
            <a:endParaRPr lang="en-AU"/>
          </a:p>
        </p:txBody>
      </p:sp>
      <p:sp>
        <p:nvSpPr>
          <p:cNvPr id="3" name="Content Placeholder 2"/>
          <p:cNvSpPr>
            <a:spLocks noGrp="1"/>
          </p:cNvSpPr>
          <p:nvPr>
            <p:ph idx="1" hasCustomPrompt="1"/>
          </p:nvPr>
        </p:nvSpPr>
        <p:spPr>
          <a:xfrm>
            <a:off x="395536" y="1600201"/>
            <a:ext cx="8280920" cy="4709119"/>
          </a:xfrm>
        </p:spPr>
        <p:txBody>
          <a:bodyPr>
            <a:normAutofit/>
          </a:bodyPr>
          <a:lstStyle>
            <a:lvl1pPr>
              <a:defRPr sz="1100"/>
            </a:lvl1pPr>
            <a:lvl2pPr>
              <a:defRPr sz="1000"/>
            </a:lvl2pPr>
            <a:lvl3pPr>
              <a:defRPr sz="1000"/>
            </a:lvl3pPr>
            <a:lvl4pPr>
              <a:defRPr sz="900"/>
            </a:lvl4pPr>
            <a:lvl5pPr>
              <a:defRPr sz="900"/>
            </a:lvl5pPr>
          </a:lstStyle>
          <a:p>
            <a:pPr marL="1252538" lvl="2" indent="-363538">
              <a:lnSpc>
                <a:spcPct val="150000"/>
              </a:lnSpc>
              <a:spcBef>
                <a:spcPts val="0"/>
              </a:spcBef>
              <a:buFont typeface="+mj-lt"/>
              <a:buAutoNum type="alphaLcParenR"/>
            </a:pPr>
            <a:r>
              <a:rPr lang="en-AU" sz="1600"/>
              <a:t>Answer</a:t>
            </a:r>
          </a:p>
          <a:p>
            <a:pPr marL="1252538" lvl="2" indent="-363538">
              <a:lnSpc>
                <a:spcPct val="150000"/>
              </a:lnSpc>
              <a:spcBef>
                <a:spcPts val="0"/>
              </a:spcBef>
              <a:buFont typeface="+mj-lt"/>
              <a:buAutoNum type="alphaLcParenR"/>
            </a:pPr>
            <a:r>
              <a:rPr lang="en-AU" sz="1600"/>
              <a:t>Answer</a:t>
            </a:r>
          </a:p>
        </p:txBody>
      </p:sp>
      <p:sp>
        <p:nvSpPr>
          <p:cNvPr id="4" name="Date Placeholder 3"/>
          <p:cNvSpPr>
            <a:spLocks noGrp="1"/>
          </p:cNvSpPr>
          <p:nvPr>
            <p:ph type="dt" sz="half" idx="10"/>
          </p:nvPr>
        </p:nvSpPr>
        <p:spPr/>
        <p:txBody>
          <a:bodyPr/>
          <a:lstStyle>
            <a:lvl1pPr>
              <a:defRPr>
                <a:latin typeface="Arial" charset="0"/>
                <a:ea typeface="Arial" charset="0"/>
                <a:cs typeface="Arial" charset="0"/>
              </a:defRPr>
            </a:lvl1pPr>
          </a:lstStyle>
          <a:p>
            <a:endParaRPr lang="en-AU" dirty="0"/>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en-AU" smtClean="0"/>
              <a:t>Learning &amp; Business Systems | PLNTS | 1.3 (b) i Connecting with customers - cultural diversity V10.1 | Slide </a:t>
            </a:r>
            <a:endParaRPr lang="en-AU" dirty="0"/>
          </a:p>
        </p:txBody>
      </p:sp>
      <p:sp>
        <p:nvSpPr>
          <p:cNvPr id="6" name="Slide Number Placeholder 5"/>
          <p:cNvSpPr>
            <a:spLocks noGrp="1"/>
          </p:cNvSpPr>
          <p:nvPr>
            <p:ph type="sldNum" sz="quarter" idx="12"/>
          </p:nvPr>
        </p:nvSpPr>
        <p:spPr/>
        <p:txBody>
          <a:bodyPr/>
          <a:lstStyle>
            <a:lvl1pPr>
              <a:defRPr>
                <a:solidFill>
                  <a:schemeClr val="tx2"/>
                </a:solidFill>
                <a:latin typeface="Arial" charset="0"/>
                <a:ea typeface="Arial" charset="0"/>
                <a:cs typeface="Arial" charset="0"/>
              </a:defRPr>
            </a:lvl1pPr>
          </a:lstStyle>
          <a:p>
            <a:r>
              <a:rPr lang="en-AU" dirty="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4014421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olumn Content">
    <p:bg>
      <p:bgPr>
        <a:solidFill>
          <a:schemeClr val="bg1"/>
        </a:solidFill>
        <a:effectLst/>
      </p:bgPr>
    </p:bg>
    <p:spTree>
      <p:nvGrpSpPr>
        <p:cNvPr id="1" name=""/>
        <p:cNvGrpSpPr/>
        <p:nvPr/>
      </p:nvGrpSpPr>
      <p:grpSpPr>
        <a:xfrm>
          <a:off x="0" y="0"/>
          <a:ext cx="0" cy="0"/>
          <a:chOff x="0" y="0"/>
          <a:chExt cx="0" cy="0"/>
        </a:xfrm>
      </p:grpSpPr>
      <p:sp>
        <p:nvSpPr>
          <p:cNvPr id="15" name="Footer Placeholder 3">
            <a:extLst>
              <a:ext uri="{FF2B5EF4-FFF2-40B4-BE49-F238E27FC236}">
                <a16:creationId xmlns:a16="http://schemas.microsoft.com/office/drawing/2014/main" id="{2E84D184-0E36-4D4E-BB2E-2CD914E38942}"/>
              </a:ext>
            </a:extLst>
          </p:cNvPr>
          <p:cNvSpPr>
            <a:spLocks noGrp="1"/>
          </p:cNvSpPr>
          <p:nvPr>
            <p:ph type="ftr" sz="quarter" idx="3"/>
          </p:nvPr>
        </p:nvSpPr>
        <p:spPr>
          <a:xfrm>
            <a:off x="291903" y="6188902"/>
            <a:ext cx="3086100" cy="365125"/>
          </a:xfrm>
          <a:prstGeom prst="rect">
            <a:avLst/>
          </a:prstGeom>
        </p:spPr>
        <p:txBody>
          <a:bodyPr vert="horz" lIns="0" tIns="0" rIns="0" bIns="0" rtlCol="0" anchor="b" anchorCtr="0"/>
          <a:lstStyle>
            <a:lvl1pPr algn="l">
              <a:defRPr sz="825"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dirty="0"/>
          </a:p>
        </p:txBody>
      </p:sp>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sz="240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16"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1902" y="1175569"/>
            <a:ext cx="8575485" cy="276999"/>
          </a:xfrm>
        </p:spPr>
        <p:txBody>
          <a:bodyPr wrap="square">
            <a:noAutofit/>
          </a:bodyPr>
          <a:lstStyle>
            <a:lvl1pPr>
              <a:defRPr sz="1350" b="0"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5380471" y="5712680"/>
            <a:ext cx="2815459" cy="3011410"/>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7457" y="6102408"/>
            <a:ext cx="1824132" cy="1951286"/>
          </a:xfrm>
          <a:prstGeom prst="rect">
            <a:avLst/>
          </a:prstGeom>
        </p:spPr>
      </p:pic>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77964" y="-2861078"/>
            <a:ext cx="3300164" cy="3529851"/>
          </a:xfrm>
          <a:prstGeom prst="rect">
            <a:avLst/>
          </a:prstGeom>
        </p:spPr>
      </p:pic>
      <p:sp>
        <p:nvSpPr>
          <p:cNvPr id="12" name="Content Placeholder 4"/>
          <p:cNvSpPr>
            <a:spLocks noGrp="1"/>
          </p:cNvSpPr>
          <p:nvPr>
            <p:ph sz="quarter" idx="18" hasCustomPrompt="1"/>
          </p:nvPr>
        </p:nvSpPr>
        <p:spPr>
          <a:xfrm>
            <a:off x="291614" y="1881188"/>
            <a:ext cx="8554915" cy="4030662"/>
          </a:xfrm>
        </p:spPr>
        <p:txBody>
          <a:bodyPr/>
          <a:lstStyle>
            <a:lvl1pPr marL="0" marR="0" indent="0" algn="l" defTabSz="685798" rtl="0" eaLnBrk="1" fontAlgn="auto" latinLnBrk="0" hangingPunct="1">
              <a:lnSpc>
                <a:spcPct val="120000"/>
              </a:lnSpc>
              <a:spcBef>
                <a:spcPts val="0"/>
              </a:spcBef>
              <a:spcAft>
                <a:spcPts val="600"/>
              </a:spcAft>
              <a:buClrTx/>
              <a:buSzTx/>
              <a:buFont typeface="Arial" charset="0"/>
              <a:buNone/>
              <a:tabLst/>
              <a:defRPr baseline="0">
                <a:solidFill>
                  <a:schemeClr val="tx1"/>
                </a:solidFill>
              </a:defRPr>
            </a:lvl1pPr>
            <a:lvl2pPr marL="108000" marR="0" indent="-108000" algn="l" defTabSz="685798" rtl="0" eaLnBrk="1" fontAlgn="auto" latinLnBrk="0" hangingPunct="1">
              <a:lnSpc>
                <a:spcPct val="120000"/>
              </a:lnSpc>
              <a:spcBef>
                <a:spcPts val="0"/>
              </a:spcBef>
              <a:spcAft>
                <a:spcPts val="600"/>
              </a:spcAft>
              <a:buClrTx/>
              <a:buSzTx/>
              <a:buFont typeface="Arial" panose="020B0604020202020204" pitchFamily="34" charset="0"/>
              <a:buChar char="•"/>
              <a:tabLst/>
              <a:defRPr>
                <a:solidFill>
                  <a:schemeClr val="tx1"/>
                </a:solidFill>
              </a:defRPr>
            </a:lvl2pPr>
            <a:lvl3pPr marL="215999" marR="0" indent="-108000" algn="l" defTabSz="685798" rtl="0" eaLnBrk="1" fontAlgn="auto" latinLnBrk="0" hangingPunct="1">
              <a:lnSpc>
                <a:spcPct val="120000"/>
              </a:lnSpc>
              <a:spcBef>
                <a:spcPts val="0"/>
              </a:spcBef>
              <a:spcAft>
                <a:spcPts val="600"/>
              </a:spcAft>
              <a:buClrTx/>
              <a:buSzTx/>
              <a:buFont typeface="Monaco" pitchFamily="2" charset="77"/>
              <a:buChar char="⎼"/>
              <a:tabLst/>
              <a:defRPr>
                <a:solidFill>
                  <a:schemeClr val="tx1"/>
                </a:solidFill>
              </a:defRPr>
            </a:lvl3pPr>
            <a:lvl4pPr marL="323999" marR="0" indent="-108000" algn="l" defTabSz="685798" rtl="0" eaLnBrk="1" fontAlgn="auto" latinLnBrk="0" hangingPunct="1">
              <a:lnSpc>
                <a:spcPct val="120000"/>
              </a:lnSpc>
              <a:spcBef>
                <a:spcPts val="0"/>
              </a:spcBef>
              <a:spcAft>
                <a:spcPts val="600"/>
              </a:spcAft>
              <a:buClrTx/>
              <a:buSzTx/>
              <a:buFont typeface="System Font Regular"/>
              <a:buChar char="»"/>
              <a:tabLst/>
              <a:defRPr>
                <a:solidFill>
                  <a:schemeClr val="tx1"/>
                </a:solidFill>
              </a:defRPr>
            </a:lvl4pPr>
            <a:lvl5pPr>
              <a:defRPr>
                <a:solidFill>
                  <a:schemeClr val="bg1"/>
                </a:solidFill>
              </a:defRPr>
            </a:lvl5pPr>
          </a:lstStyle>
          <a:p>
            <a:pPr lvl="0"/>
            <a:r>
              <a:rPr lang="en-US" dirty="0"/>
              <a:t>Arial Size 14</a:t>
            </a:r>
          </a:p>
          <a:p>
            <a:pPr lvl="1"/>
            <a:r>
              <a:rPr lang="en-US" dirty="0"/>
              <a:t>Arial Size 14</a:t>
            </a:r>
          </a:p>
          <a:p>
            <a:pPr lvl="2"/>
            <a:r>
              <a:rPr lang="en-US" dirty="0"/>
              <a:t>Arial Size 12</a:t>
            </a:r>
          </a:p>
          <a:p>
            <a:pPr lvl="3"/>
            <a:r>
              <a:rPr lang="en-US" dirty="0"/>
              <a:t>Arial Size 12</a:t>
            </a:r>
          </a:p>
        </p:txBody>
      </p:sp>
    </p:spTree>
    <p:extLst>
      <p:ext uri="{BB962C8B-B14F-4D97-AF65-F5344CB8AC3E}">
        <p14:creationId xmlns:p14="http://schemas.microsoft.com/office/powerpoint/2010/main" val="1174555694"/>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 2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
        <p:nvSpPr>
          <p:cNvPr id="9" name="Picture Placeholder 3">
            <a:extLst>
              <a:ext uri="{FF2B5EF4-FFF2-40B4-BE49-F238E27FC236}">
                <a16:creationId xmlns:a16="http://schemas.microsoft.com/office/drawing/2014/main" id="{223F6E78-7528-7440-B004-6002B939DF24}"/>
              </a:ext>
            </a:extLst>
          </p:cNvPr>
          <p:cNvSpPr>
            <a:spLocks noGrp="1"/>
          </p:cNvSpPr>
          <p:nvPr>
            <p:ph type="pic" sz="quarter" idx="16" hasCustomPrompt="1"/>
          </p:nvPr>
        </p:nvSpPr>
        <p:spPr>
          <a:xfrm>
            <a:off x="72375" y="1123431"/>
            <a:ext cx="4753626" cy="4753626"/>
          </a:xfrm>
          <a:prstGeom prst="ellipse">
            <a:avLst/>
          </a:prstGeom>
        </p:spPr>
        <p:txBody>
          <a:bodyPr anchor="ctr"/>
          <a:lstStyle>
            <a:lvl1pPr algn="ctr">
              <a:defRPr>
                <a:solidFill>
                  <a:schemeClr val="bg1"/>
                </a:solidFill>
              </a:defRPr>
            </a:lvl1pPr>
          </a:lstStyle>
          <a:p>
            <a:r>
              <a:rPr lang="en-US" dirty="0"/>
              <a:t>Insert image here</a:t>
            </a:r>
          </a:p>
        </p:txBody>
      </p:sp>
    </p:spTree>
    <p:extLst>
      <p:ext uri="{BB962C8B-B14F-4D97-AF65-F5344CB8AC3E}">
        <p14:creationId xmlns:p14="http://schemas.microsoft.com/office/powerpoint/2010/main" val="3443894679"/>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63806" y="4048760"/>
            <a:ext cx="3477026" cy="904985"/>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63808"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383229777"/>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tudents laughing together&#10;">
            <a:extLst>
              <a:ext uri="{FF2B5EF4-FFF2-40B4-BE49-F238E27FC236}">
                <a16:creationId xmlns:a16="http://schemas.microsoft.com/office/drawing/2014/main" id="{003C764F-E1E8-4742-B073-1F328976771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081424" y="1019624"/>
            <a:ext cx="5062575" cy="4991482"/>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2520100275"/>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 4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dirty="0"/>
          </a:p>
        </p:txBody>
      </p:sp>
      <p:sp>
        <p:nvSpPr>
          <p:cNvPr id="11" name="Picture Placeholder 3">
            <a:extLst>
              <a:ext uri="{FF2B5EF4-FFF2-40B4-BE49-F238E27FC236}">
                <a16:creationId xmlns:a16="http://schemas.microsoft.com/office/drawing/2014/main" id="{7C718A9F-64B4-4F43-B9C2-99B71EAF7BA2}"/>
              </a:ext>
            </a:extLst>
          </p:cNvPr>
          <p:cNvSpPr>
            <a:spLocks noGrp="1"/>
          </p:cNvSpPr>
          <p:nvPr>
            <p:ph type="pic" sz="quarter" idx="16" hasCustomPrompt="1"/>
          </p:nvPr>
        </p:nvSpPr>
        <p:spPr>
          <a:xfrm>
            <a:off x="4156694" y="1067433"/>
            <a:ext cx="4824745" cy="4824745"/>
          </a:xfrm>
          <a:prstGeom prst="ellipse">
            <a:avLst/>
          </a:prstGeom>
        </p:spPr>
        <p:txBody>
          <a:bodyPr anchor="ctr"/>
          <a:lstStyle>
            <a:lvl1pPr algn="ctr">
              <a:defRPr>
                <a:solidFill>
                  <a:schemeClr val="bg1"/>
                </a:solidFill>
              </a:defRPr>
            </a:lvl1pPr>
          </a:lstStyle>
          <a:p>
            <a:r>
              <a:rPr lang="en-US" dirty="0"/>
              <a:t>Insert image here</a:t>
            </a:r>
          </a:p>
        </p:txBody>
      </p:sp>
    </p:spTree>
    <p:extLst>
      <p:ext uri="{BB962C8B-B14F-4D97-AF65-F5344CB8AC3E}">
        <p14:creationId xmlns:p14="http://schemas.microsoft.com/office/powerpoint/2010/main" val="319250956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looking towards the camera&#10;&#10;Description automatically generated">
            <a:extLst>
              <a:ext uri="{FF2B5EF4-FFF2-40B4-BE49-F238E27FC236}">
                <a16:creationId xmlns:a16="http://schemas.microsoft.com/office/drawing/2014/main" id="{D4008A49-619C-5548-84EE-F00AC7D6EC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9064" y="1135738"/>
            <a:ext cx="5159316" cy="5086864"/>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Tree>
    <p:extLst>
      <p:ext uri="{BB962C8B-B14F-4D97-AF65-F5344CB8AC3E}">
        <p14:creationId xmlns:p14="http://schemas.microsoft.com/office/powerpoint/2010/main" val="3050031955"/>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vider - 5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
        <p:nvSpPr>
          <p:cNvPr id="9" name="Picture Placeholder 3">
            <a:extLst>
              <a:ext uri="{FF2B5EF4-FFF2-40B4-BE49-F238E27FC236}">
                <a16:creationId xmlns:a16="http://schemas.microsoft.com/office/drawing/2014/main" id="{66547C3F-71E4-6246-AA9C-625ABFECC0DB}"/>
              </a:ext>
            </a:extLst>
          </p:cNvPr>
          <p:cNvSpPr>
            <a:spLocks noGrp="1"/>
          </p:cNvSpPr>
          <p:nvPr>
            <p:ph type="pic" sz="quarter" idx="16" hasCustomPrompt="1"/>
          </p:nvPr>
        </p:nvSpPr>
        <p:spPr>
          <a:xfrm>
            <a:off x="4015741" y="1184356"/>
            <a:ext cx="4885962" cy="4885962"/>
          </a:xfrm>
          <a:prstGeom prst="ellipse">
            <a:avLst/>
          </a:prstGeom>
        </p:spPr>
        <p:txBody>
          <a:bodyPr anchor="ctr"/>
          <a:lstStyle>
            <a:lvl1pPr algn="ctr">
              <a:defRPr>
                <a:solidFill>
                  <a:srgbClr val="19233E"/>
                </a:solidFill>
              </a:defRPr>
            </a:lvl1pPr>
          </a:lstStyle>
          <a:p>
            <a:r>
              <a:rPr lang="en-US" dirty="0"/>
              <a:t>Insert image here</a:t>
            </a:r>
          </a:p>
        </p:txBody>
      </p:sp>
    </p:spTree>
    <p:extLst>
      <p:ext uri="{BB962C8B-B14F-4D97-AF65-F5344CB8AC3E}">
        <p14:creationId xmlns:p14="http://schemas.microsoft.com/office/powerpoint/2010/main" val="1381879561"/>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098" y="4048760"/>
            <a:ext cx="3477026" cy="1766983"/>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0"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60454" y="5961559"/>
            <a:ext cx="659277" cy="720000"/>
          </a:xfrm>
          <a:prstGeom prst="rect">
            <a:avLst/>
          </a:prstGeom>
        </p:spPr>
      </p:pic>
      <p:sp>
        <p:nvSpPr>
          <p:cNvPr id="3" name="TextBox 2">
            <a:extLst>
              <a:ext uri="{FF2B5EF4-FFF2-40B4-BE49-F238E27FC236}">
                <a16:creationId xmlns:a16="http://schemas.microsoft.com/office/drawing/2014/main" id="{FDBF3B5F-3C25-2D4B-8B90-C5502DE028CB}"/>
              </a:ext>
            </a:extLst>
          </p:cNvPr>
          <p:cNvSpPr txBox="1"/>
          <p:nvPr userDrawn="1"/>
        </p:nvSpPr>
        <p:spPr>
          <a:xfrm>
            <a:off x="8188036" y="1194955"/>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1793807050"/>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292100" y="6391867"/>
            <a:ext cx="405000" cy="365125"/>
          </a:xfrm>
          <a:prstGeom prst="rect">
            <a:avLst/>
          </a:prstGeom>
        </p:spPr>
        <p:txBody>
          <a:bodyPr vert="horz" lIns="0" tIns="45720" rIns="91440" bIns="45720" rtlCol="0" anchor="ctr"/>
          <a:lstStyle>
            <a:lvl1pPr algn="l">
              <a:defRPr sz="800">
                <a:solidFill>
                  <a:schemeClr val="tx2"/>
                </a:solidFill>
                <a:latin typeface="Arial" panose="020B0604020202020204" pitchFamily="34" charset="0"/>
                <a:cs typeface="Arial" panose="020B0604020202020204" pitchFamily="34" charset="0"/>
              </a:defRPr>
            </a:lvl1pPr>
          </a:lstStyle>
          <a:p>
            <a:fld id="{70A22D65-9FDC-489F-B10E-6D0B5D9F1F89}" type="slidenum">
              <a:rPr lang="en-AU" smtClean="0"/>
              <a:pPr/>
              <a:t>‹#›</a:t>
            </a:fld>
            <a:endParaRPr lang="en-AU" dirty="0"/>
          </a:p>
        </p:txBody>
      </p:sp>
      <p:sp>
        <p:nvSpPr>
          <p:cNvPr id="4" name="Text Placeholder 3"/>
          <p:cNvSpPr>
            <a:spLocks noGrp="1"/>
          </p:cNvSpPr>
          <p:nvPr>
            <p:ph type="body" idx="1"/>
          </p:nvPr>
        </p:nvSpPr>
        <p:spPr>
          <a:xfrm>
            <a:off x="292100" y="1844675"/>
            <a:ext cx="8278179" cy="42771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pic>
        <p:nvPicPr>
          <p:cNvPr id="6" name="Picture 5" descr="NSW Government Logo" title="NSW Government Logo"/>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cxnSp>
        <p:nvCxnSpPr>
          <p:cNvPr id="9" name="Straight Connector 8">
            <a:extLst>
              <a:ext uri="{FF2B5EF4-FFF2-40B4-BE49-F238E27FC236}">
                <a16:creationId xmlns:a16="http://schemas.microsoft.com/office/drawing/2014/main" id="{AEFECAC3-BF7B-B746-B2D0-F554BFDC2964}"/>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700" r:id="rId3"/>
    <p:sldLayoutId id="2147483688" r:id="rId4"/>
    <p:sldLayoutId id="2147483692" r:id="rId5"/>
    <p:sldLayoutId id="2147483701" r:id="rId6"/>
    <p:sldLayoutId id="2147483691" r:id="rId7"/>
    <p:sldLayoutId id="2147483702" r:id="rId8"/>
    <p:sldLayoutId id="2147483694" r:id="rId9"/>
    <p:sldLayoutId id="2147483675" r:id="rId10"/>
    <p:sldLayoutId id="2147483670" r:id="rId11"/>
    <p:sldLayoutId id="2147483689" r:id="rId12"/>
    <p:sldLayoutId id="2147483671" r:id="rId13"/>
    <p:sldLayoutId id="2147483696" r:id="rId14"/>
    <p:sldLayoutId id="2147483697" r:id="rId15"/>
    <p:sldLayoutId id="2147483695" r:id="rId16"/>
    <p:sldLayoutId id="2147483698" r:id="rId17"/>
    <p:sldLayoutId id="2147483687" r:id="rId18"/>
    <p:sldLayoutId id="2147483699" r:id="rId19"/>
    <p:sldLayoutId id="2147483703" r:id="rId20"/>
    <p:sldLayoutId id="2147483704" r:id="rId21"/>
  </p:sldLayoutIdLst>
  <p:transition>
    <p:fade/>
  </p:transition>
  <p:hf sldNum="0" hdr="0" dt="0"/>
  <p:txStyles>
    <p:titleStyle>
      <a:lvl1pPr algn="l" defTabSz="514337"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p:titleStyle>
    <p:body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3" algn="l" defTabSz="514337" rtl="0" eaLnBrk="1" latinLnBrk="0" hangingPunct="1">
        <a:defRPr sz="1013" kern="1200">
          <a:solidFill>
            <a:schemeClr val="tx1"/>
          </a:solidFill>
          <a:latin typeface="+mn-lt"/>
          <a:ea typeface="+mn-ea"/>
          <a:cs typeface="+mn-cs"/>
        </a:defRPr>
      </a:lvl4pPr>
      <a:lvl5pPr marL="1028672" algn="l" defTabSz="514337" rtl="0" eaLnBrk="1" latinLnBrk="0" hangingPunct="1">
        <a:defRPr sz="1013" kern="1200">
          <a:solidFill>
            <a:schemeClr val="tx1"/>
          </a:solidFill>
          <a:latin typeface="+mn-lt"/>
          <a:ea typeface="+mn-ea"/>
          <a:cs typeface="+mn-cs"/>
        </a:defRPr>
      </a:lvl5pPr>
      <a:lvl6pPr marL="1285839" algn="l" defTabSz="514337" rtl="0" eaLnBrk="1" latinLnBrk="0" hangingPunct="1">
        <a:defRPr sz="1013" kern="1200">
          <a:solidFill>
            <a:schemeClr val="tx1"/>
          </a:solidFill>
          <a:latin typeface="+mn-lt"/>
          <a:ea typeface="+mn-ea"/>
          <a:cs typeface="+mn-cs"/>
        </a:defRPr>
      </a:lvl6pPr>
      <a:lvl7pPr marL="1543007" algn="l" defTabSz="514337" rtl="0" eaLnBrk="1" latinLnBrk="0" hangingPunct="1">
        <a:defRPr sz="1013" kern="1200">
          <a:solidFill>
            <a:schemeClr val="tx1"/>
          </a:solidFill>
          <a:latin typeface="+mn-lt"/>
          <a:ea typeface="+mn-ea"/>
          <a:cs typeface="+mn-cs"/>
        </a:defRPr>
      </a:lvl7pPr>
      <a:lvl8pPr marL="1800174" algn="l" defTabSz="514337" rtl="0" eaLnBrk="1" latinLnBrk="0" hangingPunct="1">
        <a:defRPr sz="1013" kern="1200">
          <a:solidFill>
            <a:schemeClr val="tx1"/>
          </a:solidFill>
          <a:latin typeface="+mn-lt"/>
          <a:ea typeface="+mn-ea"/>
          <a:cs typeface="+mn-cs"/>
        </a:defRPr>
      </a:lvl8pPr>
      <a:lvl9pPr marL="2057342" algn="l" defTabSz="514337"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9" pos="184" userDrawn="1">
          <p15:clr>
            <a:srgbClr val="F26B43"/>
          </p15:clr>
        </p15:guide>
        <p15:guide id="20" pos="2880" userDrawn="1">
          <p15:clr>
            <a:srgbClr val="F26B43"/>
          </p15:clr>
        </p15:guide>
        <p15:guide id="21" pos="5576"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633" userDrawn="1">
          <p15:clr>
            <a:srgbClr val="FDE53C"/>
          </p15:clr>
        </p15:guide>
        <p15:guide id="38" pos="1082" userDrawn="1">
          <p15:clr>
            <a:srgbClr val="FDE53C"/>
          </p15:clr>
        </p15:guide>
        <p15:guide id="39" pos="1532" userDrawn="1">
          <p15:clr>
            <a:srgbClr val="FDE53C"/>
          </p15:clr>
        </p15:guide>
        <p15:guide id="40" pos="1981" userDrawn="1">
          <p15:clr>
            <a:srgbClr val="FDE53C"/>
          </p15:clr>
        </p15:guide>
        <p15:guide id="41" pos="2431" userDrawn="1">
          <p15:clr>
            <a:srgbClr val="FDE53C"/>
          </p15:clr>
        </p15:guide>
        <p15:guide id="42" pos="3329" userDrawn="1">
          <p15:clr>
            <a:srgbClr val="FDE53C"/>
          </p15:clr>
        </p15:guide>
        <p15:guide id="43" pos="3779" userDrawn="1">
          <p15:clr>
            <a:srgbClr val="FDE53C"/>
          </p15:clr>
        </p15:guide>
        <p15:guide id="44" pos="4228" userDrawn="1">
          <p15:clr>
            <a:srgbClr val="FDE53C"/>
          </p15:clr>
        </p15:guide>
        <p15:guide id="45" pos="4677" userDrawn="1">
          <p15:clr>
            <a:srgbClr val="FDE53C"/>
          </p15:clr>
        </p15:guide>
        <p15:guide id="46" pos="5126" userDrawn="1">
          <p15:clr>
            <a:srgbClr val="FDE53C"/>
          </p15:clr>
        </p15:guide>
        <p15:guide id="47" orient="horz" pos="1162"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hyperlink" Target="https://education.nsw.gov.au/teaching-and-learning/curriculum/multicultural-education/culture-and-diversity/cultural-inclusion" TargetMode="Externa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education.nsw.gov.au/teaching-and-learning/curriculum/multicultural-education/culture-and-diversity/planning-and-reporting" TargetMode="Externa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education.nsw.gov.au/teaching-and-learning/curriculum/multicultural-education/culture-and-diversity/calendar-for-cultural-diversity#Calendar0" TargetMode="External"/><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nsw.gov.au/teaching-and-learning/curriculum/multicultural-education/culture-and-diversity/cultural-inclusion" TargetMode="External"/><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education.nsw.gov.au/teaching-and-learning/curriculum/multicultural-education/interpreting-and-translations/telephone-interpreting" TargetMode="External"/><Relationship Id="rId5" Type="http://schemas.openxmlformats.org/officeDocument/2006/relationships/image" Target="../media/image41.png"/><Relationship Id="rId4" Type="http://schemas.openxmlformats.org/officeDocument/2006/relationships/hyperlink" Target="https://detwww.det.nsw.edu.au/multicultural-education/interpreting-and-translations/professional-learn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education.nsw.gov.au/teaching-and-learning/curriculum/multicultural-education/interpreting-and-translations/telephone-interpretin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nsw.gov.au/public-schools/going-to-a-public-school/translated-documents"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notesSlide" Target="../notesSlides/notesSlide20.xml"/><Relationship Id="rId1" Type="http://schemas.openxmlformats.org/officeDocument/2006/relationships/slideLayout" Target="../slideLayouts/slideLayout21.xml"/><Relationship Id="rId5" Type="http://schemas.openxmlformats.org/officeDocument/2006/relationships/image" Target="../media/image45.png"/><Relationship Id="rId4" Type="http://schemas.openxmlformats.org/officeDocument/2006/relationships/hyperlink" Target="https://education.nsw.gov.au/teaching-and-learning/professional-learning/professional-learning-for-non-teaching-staff/course-catalogue-for-non-teaching-staf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https://education.nsw.gov.au/teaching-and-learning/professional-learning/professional-learning-for-non-teaching-staff/course-catalogue-for-non-teaching-staf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hyperlink" Target="https://policies.education.nsw.gov.au/policy-library/policies/multicultural-education-polic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www.cese.nsw.gov.a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3806" y="568174"/>
            <a:ext cx="6774301" cy="1107996"/>
          </a:xfrm>
        </p:spPr>
        <p:txBody>
          <a:bodyPr/>
          <a:lstStyle/>
          <a:p>
            <a:r>
              <a:rPr lang="en-AU" dirty="0"/>
              <a:t>Excellence in School Administration</a:t>
            </a:r>
            <a:br>
              <a:rPr lang="en-AU" dirty="0"/>
            </a:br>
            <a:r>
              <a:rPr lang="en-AU" dirty="0"/>
              <a:t>framework – Relationships</a:t>
            </a:r>
          </a:p>
        </p:txBody>
      </p:sp>
      <p:sp>
        <p:nvSpPr>
          <p:cNvPr id="2" name="Text Placeholder 1"/>
          <p:cNvSpPr>
            <a:spLocks noGrp="1"/>
          </p:cNvSpPr>
          <p:nvPr>
            <p:ph type="body" sz="quarter" idx="15"/>
          </p:nvPr>
        </p:nvSpPr>
        <p:spPr>
          <a:xfrm>
            <a:off x="263806" y="1806489"/>
            <a:ext cx="5278012" cy="1576185"/>
          </a:xfrm>
        </p:spPr>
        <p:txBody>
          <a:bodyPr/>
          <a:lstStyle/>
          <a:p>
            <a:r>
              <a:rPr lang="en-AU" dirty="0"/>
              <a:t>Aspect: Commit to customer service</a:t>
            </a:r>
          </a:p>
          <a:p>
            <a:r>
              <a:rPr lang="en-AU" dirty="0"/>
              <a:t>Focus: </a:t>
            </a:r>
            <a:r>
              <a:rPr lang="en-AU" dirty="0" smtClean="0"/>
              <a:t>1.3 Building </a:t>
            </a:r>
            <a:r>
              <a:rPr lang="en-AU" dirty="0"/>
              <a:t>relationships</a:t>
            </a:r>
          </a:p>
          <a:p>
            <a:r>
              <a:rPr lang="en-AU" sz="1600" dirty="0"/>
              <a:t>Module: </a:t>
            </a:r>
            <a:r>
              <a:rPr lang="en-AU" sz="1600" dirty="0" smtClean="0"/>
              <a:t>(</a:t>
            </a:r>
            <a:r>
              <a:rPr lang="en-AU" sz="1600" dirty="0"/>
              <a:t>b) Connecting with Customers</a:t>
            </a:r>
          </a:p>
          <a:p>
            <a:endParaRPr lang="en-AU" sz="1600" dirty="0"/>
          </a:p>
          <a:p>
            <a:endParaRPr lang="en-AU" sz="1600" dirty="0"/>
          </a:p>
          <a:p>
            <a:endParaRPr lang="en-AU" sz="1600" dirty="0"/>
          </a:p>
        </p:txBody>
      </p:sp>
      <p:sp>
        <p:nvSpPr>
          <p:cNvPr id="4" name="Text Placeholder 1"/>
          <p:cNvSpPr txBox="1">
            <a:spLocks/>
          </p:cNvSpPr>
          <p:nvPr/>
        </p:nvSpPr>
        <p:spPr>
          <a:xfrm>
            <a:off x="263806" y="3382674"/>
            <a:ext cx="8562749" cy="2076017"/>
          </a:xfrm>
          <a:prstGeom prst="rect">
            <a:avLst/>
          </a:prstGeom>
        </p:spPr>
        <p:txBody>
          <a:bodyPr vert="horz" wrap="square" lIns="0" tIns="45720" rIns="91440" bIns="45720" rtlCol="0" anchor="t">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AU" sz="1600" b="0" dirty="0">
                <a:latin typeface="Arial"/>
                <a:cs typeface="Arial"/>
              </a:rPr>
              <a:t>Sessions in this module</a:t>
            </a:r>
            <a:endParaRPr lang="en-US" b="0" dirty="0">
              <a:latin typeface="Arial"/>
              <a:cs typeface="Arial"/>
            </a:endParaRPr>
          </a:p>
          <a:p>
            <a:pPr marL="400050" indent="-400050">
              <a:buFont typeface="+mj-lt"/>
              <a:buAutoNum type="romanLcPeriod"/>
            </a:pPr>
            <a:r>
              <a:rPr lang="en-AU" sz="1600" dirty="0">
                <a:latin typeface="Arial"/>
                <a:cs typeface="Arial"/>
              </a:rPr>
              <a:t>Cultural </a:t>
            </a:r>
            <a:r>
              <a:rPr lang="en-AU" sz="1600" dirty="0" smtClean="0">
                <a:latin typeface="Arial"/>
                <a:cs typeface="Arial"/>
              </a:rPr>
              <a:t>diversity [this session]</a:t>
            </a:r>
            <a:endParaRPr lang="en-AU" sz="1600" dirty="0">
              <a:latin typeface="Arial"/>
              <a:cs typeface="Arial"/>
            </a:endParaRPr>
          </a:p>
          <a:p>
            <a:pPr marL="400050" indent="-400050">
              <a:buFont typeface="+mj-lt"/>
              <a:buAutoNum type="romanLcPeriod"/>
            </a:pPr>
            <a:r>
              <a:rPr lang="en-AU" sz="1600" b="0" dirty="0">
                <a:latin typeface="Arial"/>
                <a:cs typeface="Arial"/>
              </a:rPr>
              <a:t>Aboriginal &amp; Torres </a:t>
            </a:r>
            <a:r>
              <a:rPr lang="en-AU" sz="1600" b="0" dirty="0" smtClean="0">
                <a:latin typeface="Arial"/>
                <a:cs typeface="Arial"/>
              </a:rPr>
              <a:t>Strait </a:t>
            </a:r>
            <a:r>
              <a:rPr lang="en-AU" sz="1600" b="0" dirty="0">
                <a:latin typeface="Arial"/>
                <a:cs typeface="Arial"/>
              </a:rPr>
              <a:t>Islander </a:t>
            </a:r>
            <a:r>
              <a:rPr lang="en-AU" sz="1600" b="0" dirty="0" smtClean="0">
                <a:latin typeface="Arial"/>
                <a:cs typeface="Arial"/>
              </a:rPr>
              <a:t>customers</a:t>
            </a:r>
            <a:endParaRPr lang="en-AU" sz="1600" b="0" dirty="0">
              <a:latin typeface="Arial"/>
              <a:cs typeface="Arial"/>
            </a:endParaRPr>
          </a:p>
          <a:p>
            <a:pPr marL="400050" indent="-400050">
              <a:buFont typeface="+mj-lt"/>
              <a:buAutoNum type="romanLcPeriod"/>
            </a:pPr>
            <a:r>
              <a:rPr lang="en-AU" sz="1600" b="0" dirty="0">
                <a:latin typeface="Arial"/>
                <a:cs typeface="Arial"/>
              </a:rPr>
              <a:t>Welcoming customers with a </a:t>
            </a:r>
            <a:r>
              <a:rPr lang="en-AU" sz="1600" b="0" dirty="0" smtClean="0">
                <a:latin typeface="Arial"/>
                <a:cs typeface="Arial"/>
              </a:rPr>
              <a:t>disability</a:t>
            </a:r>
            <a:endParaRPr lang="en-AU" sz="1600" b="0" dirty="0">
              <a:latin typeface="Arial"/>
              <a:cs typeface="Arial"/>
            </a:endParaRPr>
          </a:p>
          <a:p>
            <a:pPr marL="400050" indent="-400050">
              <a:buFont typeface="+mj-lt"/>
              <a:buAutoNum type="romanLcPeriod"/>
            </a:pPr>
            <a:r>
              <a:rPr lang="en-AU" sz="1600" b="0" dirty="0">
                <a:latin typeface="Arial"/>
                <a:cs typeface="Arial"/>
              </a:rPr>
              <a:t>Customer complaints and role of the SAS staff</a:t>
            </a:r>
          </a:p>
          <a:p>
            <a:endParaRPr lang="en-AU" sz="1600" dirty="0">
              <a:latin typeface="Arial"/>
              <a:cs typeface="Arial"/>
            </a:endParaRPr>
          </a:p>
          <a:p>
            <a:endParaRPr lang="en-AU" sz="1600" dirty="0">
              <a:solidFill>
                <a:schemeClr val="tx1"/>
              </a:solidFill>
              <a:latin typeface="Montserrat Medium"/>
            </a:endParaRPr>
          </a:p>
        </p:txBody>
      </p:sp>
    </p:spTree>
    <p:extLst>
      <p:ext uri="{BB962C8B-B14F-4D97-AF65-F5344CB8AC3E}">
        <p14:creationId xmlns:p14="http://schemas.microsoft.com/office/powerpoint/2010/main" val="171998037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p:cNvSpPr>
            <a:spLocks noGrp="1"/>
          </p:cNvSpPr>
          <p:nvPr>
            <p:ph type="title"/>
          </p:nvPr>
        </p:nvSpPr>
        <p:spPr>
          <a:xfrm>
            <a:off x="292123" y="747799"/>
            <a:ext cx="8623051" cy="498470"/>
          </a:xfrm>
        </p:spPr>
        <p:txBody>
          <a:bodyPr/>
          <a:lstStyle/>
          <a:p>
            <a:r>
              <a:rPr lang="en-AU" dirty="0"/>
              <a:t>Engaging </a:t>
            </a:r>
            <a:r>
              <a:rPr lang="en-AU" dirty="0" smtClean="0"/>
              <a:t>parents and carers</a:t>
            </a:r>
            <a:endParaRPr lang="en-AU" dirty="0"/>
          </a:p>
        </p:txBody>
      </p:sp>
      <p:sp>
        <p:nvSpPr>
          <p:cNvPr id="4" name="Rectangle 3"/>
          <p:cNvSpPr/>
          <p:nvPr/>
        </p:nvSpPr>
        <p:spPr>
          <a:xfrm>
            <a:off x="218223" y="1301808"/>
            <a:ext cx="2234907" cy="369332"/>
          </a:xfrm>
          <a:prstGeom prst="rect">
            <a:avLst/>
          </a:prstGeom>
        </p:spPr>
        <p:txBody>
          <a:bodyPr wrap="none">
            <a:spAutoFit/>
          </a:bodyPr>
          <a:lstStyle/>
          <a:p>
            <a:r>
              <a:rPr lang="en-AU" dirty="0">
                <a:solidFill>
                  <a:schemeClr val="accent5"/>
                </a:solidFill>
              </a:rPr>
              <a:t>What you can do:</a:t>
            </a:r>
          </a:p>
        </p:txBody>
      </p:sp>
      <p:sp>
        <p:nvSpPr>
          <p:cNvPr id="17" name="Text Placeholder 1"/>
          <p:cNvSpPr>
            <a:spLocks noGrp="1"/>
          </p:cNvSpPr>
          <p:nvPr>
            <p:ph type="body" sz="quarter" idx="16"/>
          </p:nvPr>
        </p:nvSpPr>
        <p:spPr>
          <a:xfrm>
            <a:off x="292100" y="1749501"/>
            <a:ext cx="4876948" cy="4004752"/>
          </a:xfrm>
          <a:solidFill>
            <a:schemeClr val="bg2"/>
          </a:solidFill>
        </p:spPr>
        <p:txBody>
          <a:bodyPr>
            <a:normAutofit fontScale="85000" lnSpcReduction="10000"/>
          </a:bodyPr>
          <a:lstStyle/>
          <a:p>
            <a:r>
              <a:rPr lang="en-AU" dirty="0" smtClean="0">
                <a:solidFill>
                  <a:srgbClr val="19233E"/>
                </a:solidFill>
              </a:rPr>
              <a:t>Involve </a:t>
            </a:r>
            <a:r>
              <a:rPr lang="en-AU" dirty="0">
                <a:solidFill>
                  <a:srgbClr val="19233E"/>
                </a:solidFill>
              </a:rPr>
              <a:t>all staff in creating a targeted family engagement policy and related </a:t>
            </a:r>
            <a:r>
              <a:rPr lang="en-AU" dirty="0" smtClean="0">
                <a:solidFill>
                  <a:srgbClr val="19233E"/>
                </a:solidFill>
              </a:rPr>
              <a:t>strategies.</a:t>
            </a:r>
            <a:endParaRPr lang="en-AU" dirty="0">
              <a:solidFill>
                <a:srgbClr val="19233E"/>
              </a:solidFill>
            </a:endParaRPr>
          </a:p>
          <a:p>
            <a:r>
              <a:rPr lang="en-AU" dirty="0">
                <a:solidFill>
                  <a:srgbClr val="19233E"/>
                </a:solidFill>
              </a:rPr>
              <a:t>Support staff through professional development</a:t>
            </a:r>
          </a:p>
          <a:p>
            <a:r>
              <a:rPr lang="en-AU" dirty="0">
                <a:solidFill>
                  <a:srgbClr val="19233E"/>
                </a:solidFill>
              </a:rPr>
              <a:t>Use existing models and resources to support a whole-school approach to engaging migrant and refugee communities.</a:t>
            </a:r>
          </a:p>
          <a:p>
            <a:r>
              <a:rPr lang="en-AU" dirty="0">
                <a:solidFill>
                  <a:srgbClr val="19233E"/>
                </a:solidFill>
              </a:rPr>
              <a:t>Appoint a coordination and/or group of staff to assist with engaging migrant or refugee </a:t>
            </a:r>
            <a:r>
              <a:rPr lang="en-AU" dirty="0" smtClean="0">
                <a:solidFill>
                  <a:srgbClr val="19233E"/>
                </a:solidFill>
              </a:rPr>
              <a:t>families.</a:t>
            </a:r>
            <a:endParaRPr lang="en-AU" dirty="0">
              <a:solidFill>
                <a:srgbClr val="19233E"/>
              </a:solidFill>
            </a:endParaRPr>
          </a:p>
          <a:p>
            <a:r>
              <a:rPr lang="en-AU" dirty="0">
                <a:solidFill>
                  <a:srgbClr val="19233E"/>
                </a:solidFill>
              </a:rPr>
              <a:t>Inform all staff about the strategies the school is using</a:t>
            </a:r>
          </a:p>
          <a:p>
            <a:r>
              <a:rPr lang="en-AU" dirty="0">
                <a:solidFill>
                  <a:srgbClr val="19233E"/>
                </a:solidFill>
              </a:rPr>
              <a:t>Delegate key staff, including CLOs, to make contact with family members</a:t>
            </a:r>
            <a:r>
              <a:rPr lang="en-AU" dirty="0" smtClean="0">
                <a:solidFill>
                  <a:srgbClr val="19233E"/>
                </a:solidFill>
              </a:rPr>
              <a:t>.</a:t>
            </a:r>
            <a:endParaRPr lang="en-AU" dirty="0">
              <a:solidFill>
                <a:srgbClr val="19233E"/>
              </a:solidFill>
            </a:endParaRPr>
          </a:p>
        </p:txBody>
      </p:sp>
      <p:pic>
        <p:nvPicPr>
          <p:cNvPr id="2" name="Picture 1" descr="decorative"/>
          <p:cNvPicPr>
            <a:picLocks noChangeAspect="1"/>
          </p:cNvPicPr>
          <p:nvPr/>
        </p:nvPicPr>
        <p:blipFill>
          <a:blip r:embed="rId3"/>
          <a:stretch>
            <a:fillRect/>
          </a:stretch>
        </p:blipFill>
        <p:spPr>
          <a:xfrm>
            <a:off x="5658531" y="1198601"/>
            <a:ext cx="2002836" cy="2840601"/>
          </a:xfrm>
          <a:prstGeom prst="rect">
            <a:avLst/>
          </a:prstGeom>
          <a:effectLst>
            <a:outerShdw blurRad="152400" dist="139700" dir="2100000" algn="bl" rotWithShape="0">
              <a:prstClr val="black">
                <a:alpha val="65000"/>
              </a:prstClr>
            </a:outerShdw>
          </a:effectLst>
        </p:spPr>
      </p:pic>
      <p:pic>
        <p:nvPicPr>
          <p:cNvPr id="16" name="image9.jpeg" descr="Students"/>
          <p:cNvPicPr>
            <a:picLocks noChangeAspect="1"/>
          </p:cNvPicPr>
          <p:nvPr/>
        </p:nvPicPr>
        <p:blipFill>
          <a:blip r:embed="rId4">
            <a:extLst/>
          </a:blip>
          <a:stretch>
            <a:fillRect/>
          </a:stretch>
        </p:blipFill>
        <p:spPr>
          <a:xfrm>
            <a:off x="6148467" y="3934917"/>
            <a:ext cx="2337320" cy="1651379"/>
          </a:xfrm>
          <a:prstGeom prst="rect">
            <a:avLst/>
          </a:prstGeom>
          <a:ln w="12700">
            <a:miter lim="400000"/>
          </a:ln>
          <a:effectLst>
            <a:outerShdw blurRad="152400" dist="139700" dir="2100000" algn="bl" rotWithShape="0">
              <a:prstClr val="black">
                <a:alpha val="65000"/>
              </a:prstClr>
            </a:outerShdw>
          </a:effectLst>
        </p:spPr>
      </p:pic>
      <p:sp>
        <p:nvSpPr>
          <p:cNvPr id="14" name="Text Placeholder 1"/>
          <p:cNvSpPr>
            <a:spLocks noGrp="1"/>
          </p:cNvSpPr>
          <p:nvPr>
            <p:ph type="body" sz="quarter" idx="16"/>
          </p:nvPr>
        </p:nvSpPr>
        <p:spPr>
          <a:xfrm>
            <a:off x="292100" y="5832614"/>
            <a:ext cx="8510461" cy="608074"/>
          </a:xfrm>
        </p:spPr>
        <p:txBody>
          <a:bodyPr/>
          <a:lstStyle/>
          <a:p>
            <a:pPr marL="0" indent="0">
              <a:buNone/>
            </a:pPr>
            <a:r>
              <a:rPr lang="en-AU" dirty="0">
                <a:hlinkClick r:id="rId5"/>
              </a:rPr>
              <a:t>Cultural inclusion </a:t>
            </a:r>
            <a:endParaRPr lang="en-AU" dirty="0"/>
          </a:p>
          <a:p>
            <a:pPr algn="ctr"/>
            <a:endParaRPr lang="en-AU" dirty="0"/>
          </a:p>
        </p:txBody>
      </p:sp>
      <p:sp>
        <p:nvSpPr>
          <p:cNvPr id="5" name="Footer Placeholder 4"/>
          <p:cNvSpPr>
            <a:spLocks noGrp="1"/>
          </p:cNvSpPr>
          <p:nvPr>
            <p:ph type="ftr" sz="quarter" idx="3"/>
          </p:nvPr>
        </p:nvSpPr>
        <p:spPr>
          <a:xfrm>
            <a:off x="292149" y="6258126"/>
            <a:ext cx="8623001" cy="365125"/>
          </a:xfrm>
        </p:spPr>
        <p:txBody>
          <a:bodyPr/>
          <a:lstStyle/>
          <a:p>
            <a:r>
              <a:rPr lang="en-AU" dirty="0" smtClean="0"/>
              <a:t>Learning &amp; Business Systems | PLNTS | 1.3 (b) </a:t>
            </a:r>
            <a:r>
              <a:rPr lang="en-AU" dirty="0" err="1" smtClean="0"/>
              <a:t>i</a:t>
            </a:r>
            <a:r>
              <a:rPr lang="en-AU" dirty="0" smtClean="0"/>
              <a:t> Connecting with customers - cultural diversity V10.1 | Slide 10</a:t>
            </a:r>
            <a:endParaRPr lang="en-US" dirty="0"/>
          </a:p>
        </p:txBody>
      </p:sp>
    </p:spTree>
    <p:extLst>
      <p:ext uri="{BB962C8B-B14F-4D97-AF65-F5344CB8AC3E}">
        <p14:creationId xmlns:p14="http://schemas.microsoft.com/office/powerpoint/2010/main" val="360252431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Creating a welcoming environment</a:t>
            </a:r>
          </a:p>
        </p:txBody>
      </p:sp>
      <p:sp>
        <p:nvSpPr>
          <p:cNvPr id="2" name="Text Placeholder 1"/>
          <p:cNvSpPr>
            <a:spLocks noGrp="1"/>
          </p:cNvSpPr>
          <p:nvPr>
            <p:ph type="body" sz="quarter" idx="16"/>
          </p:nvPr>
        </p:nvSpPr>
        <p:spPr>
          <a:xfrm>
            <a:off x="292100" y="2011831"/>
            <a:ext cx="3324557" cy="2557396"/>
          </a:xfrm>
        </p:spPr>
        <p:txBody>
          <a:bodyPr/>
          <a:lstStyle/>
          <a:p>
            <a:pPr marL="0" indent="0">
              <a:buNone/>
            </a:pPr>
            <a:r>
              <a:rPr lang="en-AU" b="1" dirty="0">
                <a:solidFill>
                  <a:schemeClr val="accent5"/>
                </a:solidFill>
              </a:rPr>
              <a:t>What you can do:</a:t>
            </a:r>
          </a:p>
          <a:p>
            <a:pPr marL="171450" indent="-171450"/>
            <a:r>
              <a:rPr lang="en-AU" dirty="0"/>
              <a:t>Value</a:t>
            </a:r>
          </a:p>
          <a:p>
            <a:pPr marL="171450" indent="-171450"/>
            <a:r>
              <a:rPr lang="en-AU" dirty="0"/>
              <a:t>Learn</a:t>
            </a:r>
          </a:p>
          <a:p>
            <a:pPr marL="171450" indent="-171450"/>
            <a:r>
              <a:rPr lang="en-AU" dirty="0"/>
              <a:t>Relate</a:t>
            </a:r>
          </a:p>
          <a:p>
            <a:pPr marL="171450" indent="-171450"/>
            <a:r>
              <a:rPr lang="en-AU" dirty="0" smtClean="0"/>
              <a:t>Understand</a:t>
            </a:r>
            <a:endParaRPr lang="en-AU" dirty="0"/>
          </a:p>
        </p:txBody>
      </p:sp>
      <p:grpSp>
        <p:nvGrpSpPr>
          <p:cNvPr id="6" name="Group 5" descr="Walking Together calendars"/>
          <p:cNvGrpSpPr/>
          <p:nvPr/>
        </p:nvGrpSpPr>
        <p:grpSpPr>
          <a:xfrm>
            <a:off x="3616657" y="2411167"/>
            <a:ext cx="4755724" cy="1758723"/>
            <a:chOff x="2586771" y="1310455"/>
            <a:chExt cx="5921622" cy="2641670"/>
          </a:xfrm>
          <a:effectLst>
            <a:outerShdw blurRad="152400" dir="5400000" sx="90000" sy="-19000" rotWithShape="0">
              <a:prstClr val="black">
                <a:alpha val="5000"/>
              </a:prstClr>
            </a:outerShdw>
          </a:effectLst>
        </p:grpSpPr>
        <p:pic>
          <p:nvPicPr>
            <p:cNvPr id="7" name="image11.jpg" descr="Decorative"/>
            <p:cNvPicPr>
              <a:picLocks noChangeAspect="1"/>
            </p:cNvPicPr>
            <p:nvPr/>
          </p:nvPicPr>
          <p:blipFill>
            <a:blip r:embed="rId3">
              <a:extLst/>
            </a:blip>
            <a:stretch>
              <a:fillRect/>
            </a:stretch>
          </p:blipFill>
          <p:spPr>
            <a:xfrm rot="665467">
              <a:off x="6122930" y="1310455"/>
              <a:ext cx="2385463" cy="2131878"/>
            </a:xfrm>
            <a:prstGeom prst="rect">
              <a:avLst/>
            </a:prstGeom>
            <a:ln w="12700">
              <a:miter lim="400000"/>
            </a:ln>
          </p:spPr>
        </p:pic>
        <p:pic>
          <p:nvPicPr>
            <p:cNvPr id="8" name="image12.jpg" descr="Decorative"/>
            <p:cNvPicPr>
              <a:picLocks noChangeAspect="1"/>
            </p:cNvPicPr>
            <p:nvPr/>
          </p:nvPicPr>
          <p:blipFill>
            <a:blip r:embed="rId4">
              <a:extLst/>
            </a:blip>
            <a:stretch>
              <a:fillRect/>
            </a:stretch>
          </p:blipFill>
          <p:spPr>
            <a:xfrm rot="20453496">
              <a:off x="2586771" y="1329010"/>
              <a:ext cx="2261204" cy="2038738"/>
            </a:xfrm>
            <a:prstGeom prst="rect">
              <a:avLst/>
            </a:prstGeom>
            <a:ln w="12700">
              <a:miter lim="400000"/>
            </a:ln>
          </p:spPr>
        </p:pic>
        <p:pic>
          <p:nvPicPr>
            <p:cNvPr id="9" name="image13.jpg" descr="Decorative"/>
            <p:cNvPicPr>
              <a:picLocks noChangeAspect="1"/>
            </p:cNvPicPr>
            <p:nvPr/>
          </p:nvPicPr>
          <p:blipFill>
            <a:blip r:embed="rId5">
              <a:extLst/>
            </a:blip>
            <a:stretch>
              <a:fillRect/>
            </a:stretch>
          </p:blipFill>
          <p:spPr>
            <a:xfrm rot="1802514">
              <a:off x="4704464" y="1966937"/>
              <a:ext cx="2209880" cy="1985188"/>
            </a:xfrm>
            <a:prstGeom prst="rect">
              <a:avLst/>
            </a:prstGeom>
            <a:ln w="12700">
              <a:miter lim="400000"/>
            </a:ln>
          </p:spPr>
        </p:pic>
      </p:grpSp>
      <p:sp>
        <p:nvSpPr>
          <p:cNvPr id="10" name="Text Placeholder 1"/>
          <p:cNvSpPr>
            <a:spLocks noGrp="1"/>
          </p:cNvSpPr>
          <p:nvPr>
            <p:ph type="body" sz="quarter" idx="16"/>
          </p:nvPr>
        </p:nvSpPr>
        <p:spPr>
          <a:xfrm>
            <a:off x="292100" y="5030072"/>
            <a:ext cx="8623050" cy="485720"/>
          </a:xfrm>
        </p:spPr>
        <p:txBody>
          <a:bodyPr>
            <a:normAutofit fontScale="92500" lnSpcReduction="20000"/>
          </a:bodyPr>
          <a:lstStyle/>
          <a:p>
            <a:pPr marL="0" indent="0" algn="ctr">
              <a:lnSpc>
                <a:spcPct val="115000"/>
              </a:lnSpc>
              <a:spcAft>
                <a:spcPts val="1000"/>
              </a:spcAft>
              <a:buNone/>
            </a:pPr>
            <a:r>
              <a:rPr lang="en-AU" u="sng" dirty="0" smtClean="0">
                <a:solidFill>
                  <a:srgbClr val="0000FF"/>
                </a:solidFill>
                <a:ea typeface="Calibri" panose="020F0502020204030204" pitchFamily="34" charset="0"/>
                <a:cs typeface="Times New Roman" panose="02020603050405020304" pitchFamily="18" charset="0"/>
                <a:hlinkClick r:id="rId6"/>
              </a:rPr>
              <a:t>Planning and reporting</a:t>
            </a:r>
            <a:endParaRPr lang="en-AU" u="sng" dirty="0" smtClean="0">
              <a:solidFill>
                <a:srgbClr val="0000FF"/>
              </a:solidFill>
              <a:ea typeface="Calibri" panose="020F0502020204030204" pitchFamily="34" charset="0"/>
              <a:cs typeface="Times New Roman" panose="02020603050405020304" pitchFamily="18" charset="0"/>
            </a:endParaRPr>
          </a:p>
          <a:p>
            <a:pPr marL="0" indent="0" algn="ctr">
              <a:lnSpc>
                <a:spcPct val="115000"/>
              </a:lnSpc>
              <a:spcAft>
                <a:spcPts val="1000"/>
              </a:spcAft>
              <a:buNone/>
            </a:pPr>
            <a:endParaRPr lang="en-AU" dirty="0">
              <a:ea typeface="Calibri" panose="020F0502020204030204" pitchFamily="34" charset="0"/>
              <a:cs typeface="Times New Roman" panose="02020603050405020304" pitchFamily="18" charset="0"/>
            </a:endParaRPr>
          </a:p>
          <a:p>
            <a:pPr marL="0" indent="0" algn="ctr">
              <a:buNone/>
            </a:pPr>
            <a:endParaRPr lang="en-AU" dirty="0"/>
          </a:p>
        </p:txBody>
      </p:sp>
      <p:sp>
        <p:nvSpPr>
          <p:cNvPr id="5" name="Footer Placeholder 4"/>
          <p:cNvSpPr>
            <a:spLocks noGrp="1"/>
          </p:cNvSpPr>
          <p:nvPr>
            <p:ph type="ftr" sz="quarter" idx="3"/>
          </p:nvPr>
        </p:nvSpPr>
        <p:spPr>
          <a:xfrm>
            <a:off x="292149" y="6258126"/>
            <a:ext cx="8623001" cy="365125"/>
          </a:xfrm>
        </p:spPr>
        <p:txBody>
          <a:bodyPr/>
          <a:lstStyle/>
          <a:p>
            <a:r>
              <a:rPr lang="en-AU" dirty="0" smtClean="0"/>
              <a:t>Learning &amp; Business Systems | PLNTS | 1.3 (b) </a:t>
            </a:r>
            <a:r>
              <a:rPr lang="en-AU" dirty="0" err="1" smtClean="0"/>
              <a:t>i</a:t>
            </a:r>
            <a:r>
              <a:rPr lang="en-AU" dirty="0" smtClean="0"/>
              <a:t> Connecting with customers - cultural diversity V10.1 | Slide 11</a:t>
            </a:r>
            <a:endParaRPr lang="en-US" dirty="0"/>
          </a:p>
        </p:txBody>
      </p:sp>
    </p:spTree>
    <p:extLst>
      <p:ext uri="{BB962C8B-B14F-4D97-AF65-F5344CB8AC3E}">
        <p14:creationId xmlns:p14="http://schemas.microsoft.com/office/powerpoint/2010/main" val="3878809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Creating a welcoming environment</a:t>
            </a:r>
          </a:p>
        </p:txBody>
      </p:sp>
      <p:sp>
        <p:nvSpPr>
          <p:cNvPr id="2" name="Text Placeholder 1"/>
          <p:cNvSpPr>
            <a:spLocks noGrp="1"/>
          </p:cNvSpPr>
          <p:nvPr>
            <p:ph type="body" sz="quarter" idx="16"/>
          </p:nvPr>
        </p:nvSpPr>
        <p:spPr>
          <a:xfrm>
            <a:off x="4704177" y="1497992"/>
            <a:ext cx="3324557" cy="1586299"/>
          </a:xfrm>
        </p:spPr>
        <p:txBody>
          <a:bodyPr/>
          <a:lstStyle/>
          <a:p>
            <a:pPr marL="0" indent="0">
              <a:buNone/>
            </a:pPr>
            <a:r>
              <a:rPr lang="en-AU" b="1" dirty="0">
                <a:solidFill>
                  <a:schemeClr val="accent5"/>
                </a:solidFill>
              </a:rPr>
              <a:t>What you can do:</a:t>
            </a:r>
          </a:p>
          <a:p>
            <a:r>
              <a:rPr lang="en-AU" dirty="0"/>
              <a:t>Multilingual welcome posters</a:t>
            </a:r>
          </a:p>
          <a:p>
            <a:r>
              <a:rPr lang="en-AU" dirty="0"/>
              <a:t>Documents translated</a:t>
            </a:r>
          </a:p>
        </p:txBody>
      </p:sp>
      <p:sp>
        <p:nvSpPr>
          <p:cNvPr id="10" name="Text Placeholder 1"/>
          <p:cNvSpPr>
            <a:spLocks noGrp="1"/>
          </p:cNvSpPr>
          <p:nvPr>
            <p:ph type="body" sz="quarter" idx="16"/>
          </p:nvPr>
        </p:nvSpPr>
        <p:spPr>
          <a:xfrm>
            <a:off x="311436" y="5435457"/>
            <a:ext cx="3156494" cy="575712"/>
          </a:xfrm>
        </p:spPr>
        <p:txBody>
          <a:bodyPr>
            <a:normAutofit/>
          </a:bodyPr>
          <a:lstStyle/>
          <a:p>
            <a:pPr marL="0" indent="0">
              <a:lnSpc>
                <a:spcPct val="115000"/>
              </a:lnSpc>
              <a:spcAft>
                <a:spcPts val="1000"/>
              </a:spcAft>
              <a:buNone/>
            </a:pPr>
            <a:r>
              <a:rPr lang="en-AU" u="sng" dirty="0" smtClean="0">
                <a:solidFill>
                  <a:srgbClr val="0000FF"/>
                </a:solidFill>
                <a:ea typeface="Calibri" panose="020F0502020204030204" pitchFamily="34" charset="0"/>
                <a:cs typeface="Times New Roman" panose="02020603050405020304" pitchFamily="18" charset="0"/>
                <a:hlinkClick r:id="rId3"/>
              </a:rPr>
              <a:t>Calendar for cultural diversity</a:t>
            </a:r>
            <a:endParaRPr lang="en-AU" dirty="0" smtClean="0">
              <a:ea typeface="Calibri" panose="020F0502020204030204" pitchFamily="34" charset="0"/>
              <a:cs typeface="Times New Roman" panose="02020603050405020304" pitchFamily="18" charset="0"/>
            </a:endParaRPr>
          </a:p>
          <a:p>
            <a:pPr marL="0" indent="0" algn="ctr">
              <a:lnSpc>
                <a:spcPct val="115000"/>
              </a:lnSpc>
              <a:spcAft>
                <a:spcPts val="1000"/>
              </a:spcAft>
              <a:buNone/>
            </a:pPr>
            <a:endParaRPr lang="en-AU" dirty="0" smtClean="0">
              <a:ea typeface="Calibri" panose="020F0502020204030204" pitchFamily="34" charset="0"/>
              <a:cs typeface="Times New Roman" panose="02020603050405020304" pitchFamily="18" charset="0"/>
            </a:endParaRPr>
          </a:p>
          <a:p>
            <a:pPr algn="ctr"/>
            <a:endParaRPr lang="en-AU" dirty="0"/>
          </a:p>
        </p:txBody>
      </p:sp>
      <p:pic>
        <p:nvPicPr>
          <p:cNvPr id="11" name="image14.jpeg" descr="Walking Together cover page"/>
          <p:cNvPicPr>
            <a:picLocks noChangeAspect="1"/>
          </p:cNvPicPr>
          <p:nvPr/>
        </p:nvPicPr>
        <p:blipFill rotWithShape="1">
          <a:blip r:embed="rId4">
            <a:extLst/>
          </a:blip>
          <a:srcRect t="2500" b="2731"/>
          <a:stretch/>
        </p:blipFill>
        <p:spPr>
          <a:xfrm>
            <a:off x="380016" y="1521977"/>
            <a:ext cx="3019334" cy="3808833"/>
          </a:xfrm>
          <a:prstGeom prst="rect">
            <a:avLst/>
          </a:prstGeom>
          <a:ln w="12700">
            <a:miter lim="400000"/>
          </a:ln>
          <a:effectLst>
            <a:outerShdw blurRad="190500" dist="139700" dir="2700000" algn="l" rotWithShape="0">
              <a:prstClr val="black">
                <a:alpha val="65000"/>
              </a:prstClr>
            </a:outerShdw>
          </a:effectLst>
        </p:spPr>
      </p:pic>
      <p:pic>
        <p:nvPicPr>
          <p:cNvPr id="12" name="image18.png" descr="Decorative"/>
          <p:cNvPicPr>
            <a:picLocks noChangeAspect="1"/>
          </p:cNvPicPr>
          <p:nvPr/>
        </p:nvPicPr>
        <p:blipFill>
          <a:blip r:embed="rId5">
            <a:extLst/>
          </a:blip>
          <a:stretch>
            <a:fillRect/>
          </a:stretch>
        </p:blipFill>
        <p:spPr>
          <a:xfrm rot="20631215">
            <a:off x="3827385" y="3362153"/>
            <a:ext cx="1468370" cy="902252"/>
          </a:xfrm>
          <a:prstGeom prst="rect">
            <a:avLst/>
          </a:prstGeom>
          <a:ln w="12700">
            <a:miter lim="400000"/>
          </a:ln>
        </p:spPr>
      </p:pic>
      <p:pic>
        <p:nvPicPr>
          <p:cNvPr id="13" name="image16.png" descr="Decorative"/>
          <p:cNvPicPr>
            <a:picLocks noChangeAspect="1"/>
          </p:cNvPicPr>
          <p:nvPr/>
        </p:nvPicPr>
        <p:blipFill>
          <a:blip r:embed="rId6">
            <a:extLst/>
          </a:blip>
          <a:stretch>
            <a:fillRect/>
          </a:stretch>
        </p:blipFill>
        <p:spPr>
          <a:xfrm rot="20863945">
            <a:off x="6798864" y="4462165"/>
            <a:ext cx="1949577" cy="836630"/>
          </a:xfrm>
          <a:prstGeom prst="rect">
            <a:avLst/>
          </a:prstGeom>
          <a:ln w="12700">
            <a:miter lim="400000"/>
          </a:ln>
        </p:spPr>
      </p:pic>
      <p:pic>
        <p:nvPicPr>
          <p:cNvPr id="14" name="image17.png" descr="Decorative"/>
          <p:cNvPicPr>
            <a:picLocks noChangeAspect="1"/>
          </p:cNvPicPr>
          <p:nvPr/>
        </p:nvPicPr>
        <p:blipFill>
          <a:blip r:embed="rId7">
            <a:extLst/>
          </a:blip>
          <a:stretch>
            <a:fillRect/>
          </a:stretch>
        </p:blipFill>
        <p:spPr>
          <a:xfrm rot="1674609">
            <a:off x="4764422" y="4019114"/>
            <a:ext cx="1899876" cy="986603"/>
          </a:xfrm>
          <a:prstGeom prst="rect">
            <a:avLst/>
          </a:prstGeom>
          <a:ln w="12700">
            <a:miter lim="400000"/>
          </a:ln>
        </p:spPr>
      </p:pic>
      <p:pic>
        <p:nvPicPr>
          <p:cNvPr id="15" name="image15.png" descr="Decorative"/>
          <p:cNvPicPr>
            <a:picLocks noChangeAspect="1"/>
          </p:cNvPicPr>
          <p:nvPr/>
        </p:nvPicPr>
        <p:blipFill rotWithShape="1">
          <a:blip r:embed="rId8">
            <a:extLst/>
          </a:blip>
          <a:srcRect l="4201" t="14476" r="6427" b="6767"/>
          <a:stretch/>
        </p:blipFill>
        <p:spPr>
          <a:xfrm rot="878989">
            <a:off x="6141293" y="3416236"/>
            <a:ext cx="1739877" cy="794086"/>
          </a:xfrm>
          <a:prstGeom prst="rect">
            <a:avLst/>
          </a:prstGeom>
          <a:ln w="12700">
            <a:miter lim="400000"/>
          </a:ln>
        </p:spPr>
      </p:pic>
      <p:sp>
        <p:nvSpPr>
          <p:cNvPr id="5" name="Footer Placeholder 4"/>
          <p:cNvSpPr>
            <a:spLocks noGrp="1"/>
          </p:cNvSpPr>
          <p:nvPr>
            <p:ph type="ftr" sz="quarter" idx="3"/>
          </p:nvPr>
        </p:nvSpPr>
        <p:spPr>
          <a:xfrm>
            <a:off x="292149" y="6258126"/>
            <a:ext cx="8623001" cy="365125"/>
          </a:xfrm>
        </p:spPr>
        <p:txBody>
          <a:bodyPr/>
          <a:lstStyle/>
          <a:p>
            <a:r>
              <a:rPr lang="en-AU" dirty="0" smtClean="0"/>
              <a:t>Learning &amp; Business Systems | PLNTS | 1.3 (b) </a:t>
            </a:r>
            <a:r>
              <a:rPr lang="en-AU" dirty="0" err="1" smtClean="0"/>
              <a:t>i</a:t>
            </a:r>
            <a:r>
              <a:rPr lang="en-AU" dirty="0" smtClean="0"/>
              <a:t> Connecting with customers - cultural diversity V10.1 | Slide 12</a:t>
            </a:r>
            <a:endParaRPr lang="en-US" dirty="0"/>
          </a:p>
        </p:txBody>
      </p:sp>
    </p:spTree>
    <p:extLst>
      <p:ext uri="{BB962C8B-B14F-4D97-AF65-F5344CB8AC3E}">
        <p14:creationId xmlns:p14="http://schemas.microsoft.com/office/powerpoint/2010/main" val="485299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DoE multicultural education resources</a:t>
            </a:r>
          </a:p>
        </p:txBody>
      </p:sp>
      <p:sp>
        <p:nvSpPr>
          <p:cNvPr id="10" name="Text Placeholder 1"/>
          <p:cNvSpPr>
            <a:spLocks noGrp="1"/>
          </p:cNvSpPr>
          <p:nvPr>
            <p:ph type="body" sz="quarter" idx="16"/>
          </p:nvPr>
        </p:nvSpPr>
        <p:spPr>
          <a:xfrm>
            <a:off x="292100" y="5224543"/>
            <a:ext cx="8623050" cy="730487"/>
          </a:xfrm>
        </p:spPr>
        <p:txBody>
          <a:bodyPr>
            <a:normAutofit/>
          </a:bodyPr>
          <a:lstStyle/>
          <a:p>
            <a:pPr marL="0" indent="0" algn="ctr">
              <a:buNone/>
            </a:pPr>
            <a:r>
              <a:rPr lang="en-AU" dirty="0">
                <a:hlinkClick r:id="rId3"/>
              </a:rPr>
              <a:t>Cultural </a:t>
            </a:r>
            <a:r>
              <a:rPr lang="en-AU" dirty="0" smtClean="0">
                <a:hlinkClick r:id="rId3"/>
              </a:rPr>
              <a:t>inclusion</a:t>
            </a:r>
            <a:endParaRPr lang="en-AU" dirty="0"/>
          </a:p>
        </p:txBody>
      </p:sp>
      <p:pic>
        <p:nvPicPr>
          <p:cNvPr id="2" name="Picture 1" descr="Screenshot Strengthening family and community engagement in student learning resource publication"/>
          <p:cNvPicPr>
            <a:picLocks noChangeAspect="1"/>
          </p:cNvPicPr>
          <p:nvPr/>
        </p:nvPicPr>
        <p:blipFill>
          <a:blip r:embed="rId4"/>
          <a:stretch>
            <a:fillRect/>
          </a:stretch>
        </p:blipFill>
        <p:spPr>
          <a:xfrm>
            <a:off x="307103" y="2647406"/>
            <a:ext cx="1931300" cy="1447800"/>
          </a:xfrm>
          <a:prstGeom prst="rect">
            <a:avLst/>
          </a:prstGeom>
        </p:spPr>
      </p:pic>
      <p:grpSp>
        <p:nvGrpSpPr>
          <p:cNvPr id="16" name="Group 15" descr="Examples of resources available on DoE intranet"/>
          <p:cNvGrpSpPr/>
          <p:nvPr/>
        </p:nvGrpSpPr>
        <p:grpSpPr>
          <a:xfrm>
            <a:off x="2332101" y="1588647"/>
            <a:ext cx="4283927" cy="3275461"/>
            <a:chOff x="2415892" y="1131590"/>
            <a:chExt cx="4100324" cy="3054391"/>
          </a:xfrm>
        </p:grpSpPr>
        <p:pic>
          <p:nvPicPr>
            <p:cNvPr id="18" name="image22.png" descr="Decorative"/>
            <p:cNvPicPr>
              <a:picLocks noChangeAspect="1"/>
            </p:cNvPicPr>
            <p:nvPr/>
          </p:nvPicPr>
          <p:blipFill>
            <a:blip r:embed="rId5">
              <a:extLst/>
            </a:blip>
            <a:stretch>
              <a:fillRect/>
            </a:stretch>
          </p:blipFill>
          <p:spPr>
            <a:xfrm>
              <a:off x="2415892" y="1374609"/>
              <a:ext cx="1853528" cy="2620316"/>
            </a:xfrm>
            <a:prstGeom prst="rect">
              <a:avLst/>
            </a:prstGeom>
            <a:ln w="12700">
              <a:miter lim="400000"/>
            </a:ln>
          </p:spPr>
        </p:pic>
        <p:pic>
          <p:nvPicPr>
            <p:cNvPr id="19" name="image21.jpg" descr="Decorative"/>
            <p:cNvPicPr>
              <a:picLocks noChangeAspect="1"/>
            </p:cNvPicPr>
            <p:nvPr/>
          </p:nvPicPr>
          <p:blipFill>
            <a:blip r:embed="rId6">
              <a:extLst/>
            </a:blip>
            <a:stretch>
              <a:fillRect/>
            </a:stretch>
          </p:blipFill>
          <p:spPr>
            <a:xfrm>
              <a:off x="4355976" y="1131590"/>
              <a:ext cx="2160240" cy="3054391"/>
            </a:xfrm>
            <a:prstGeom prst="rect">
              <a:avLst/>
            </a:prstGeom>
            <a:ln w="12700">
              <a:miter lim="400000"/>
            </a:ln>
          </p:spPr>
        </p:pic>
      </p:grpSp>
      <p:pic>
        <p:nvPicPr>
          <p:cNvPr id="3" name="Picture 2" descr="Screenshot Opening the school gate publication"/>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706459" y="1849255"/>
            <a:ext cx="2009732" cy="2850382"/>
          </a:xfrm>
          <a:prstGeom prst="rect">
            <a:avLst/>
          </a:prstGeom>
        </p:spPr>
      </p:pic>
      <p:sp>
        <p:nvSpPr>
          <p:cNvPr id="5" name="Footer Placeholder 4"/>
          <p:cNvSpPr>
            <a:spLocks noGrp="1"/>
          </p:cNvSpPr>
          <p:nvPr>
            <p:ph type="ftr" sz="quarter" idx="3"/>
          </p:nvPr>
        </p:nvSpPr>
        <p:spPr>
          <a:xfrm>
            <a:off x="292149" y="6258126"/>
            <a:ext cx="8623001" cy="365125"/>
          </a:xfrm>
        </p:spPr>
        <p:txBody>
          <a:bodyPr/>
          <a:lstStyle/>
          <a:p>
            <a:r>
              <a:rPr lang="en-AU" dirty="0" smtClean="0"/>
              <a:t>Learning &amp; Business Systems | PLNTS | 1.3 (b) </a:t>
            </a:r>
            <a:r>
              <a:rPr lang="en-AU" dirty="0" err="1" smtClean="0"/>
              <a:t>i</a:t>
            </a:r>
            <a:r>
              <a:rPr lang="en-AU" dirty="0" smtClean="0"/>
              <a:t> Connecting with customers - cultural diversity V10.1 | Slide 13 </a:t>
            </a:r>
            <a:endParaRPr lang="en-US" dirty="0"/>
          </a:p>
        </p:txBody>
      </p:sp>
    </p:spTree>
    <p:extLst>
      <p:ext uri="{BB962C8B-B14F-4D97-AF65-F5344CB8AC3E}">
        <p14:creationId xmlns:p14="http://schemas.microsoft.com/office/powerpoint/2010/main" val="124548772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Interpreting and translations</a:t>
            </a:r>
          </a:p>
        </p:txBody>
      </p:sp>
      <p:pic>
        <p:nvPicPr>
          <p:cNvPr id="7" name="34962-O036JD.png" descr="Decorative"/>
          <p:cNvPicPr>
            <a:picLocks noChangeAspect="1"/>
          </p:cNvPicPr>
          <p:nvPr/>
        </p:nvPicPr>
        <p:blipFill>
          <a:blip r:embed="rId3">
            <a:duotone>
              <a:prstClr val="black"/>
              <a:schemeClr val="accent1">
                <a:tint val="45000"/>
                <a:satMod val="400000"/>
              </a:schemeClr>
            </a:duotone>
            <a:extLst/>
          </a:blip>
          <a:stretch>
            <a:fillRect/>
          </a:stretch>
        </p:blipFill>
        <p:spPr>
          <a:xfrm>
            <a:off x="3788082" y="1465248"/>
            <a:ext cx="4575162" cy="4033545"/>
          </a:xfrm>
          <a:prstGeom prst="rect">
            <a:avLst/>
          </a:prstGeom>
          <a:ln w="12700">
            <a:miter lim="400000"/>
          </a:ln>
        </p:spPr>
      </p:pic>
      <p:sp>
        <p:nvSpPr>
          <p:cNvPr id="2" name="Text Placeholder 1"/>
          <p:cNvSpPr>
            <a:spLocks noGrp="1"/>
          </p:cNvSpPr>
          <p:nvPr>
            <p:ph type="body" sz="quarter" idx="16"/>
          </p:nvPr>
        </p:nvSpPr>
        <p:spPr>
          <a:xfrm>
            <a:off x="4008027" y="2550874"/>
            <a:ext cx="4135272" cy="2402006"/>
          </a:xfrm>
        </p:spPr>
        <p:txBody>
          <a:bodyPr>
            <a:normAutofit fontScale="85000" lnSpcReduction="10000"/>
          </a:bodyPr>
          <a:lstStyle/>
          <a:p>
            <a:pPr marL="0" indent="0">
              <a:buNone/>
            </a:pPr>
            <a:r>
              <a:rPr lang="en-AU" dirty="0"/>
              <a:t>The NSW Department of Education provides interpreting and translation services to enable parents and carers from language backgrounds other than English and parents who are Deaf or hearing impaired to communicate effectively with their child’s school or with other Public Schools NSW staff</a:t>
            </a:r>
            <a:r>
              <a:rPr lang="en-AU" dirty="0" smtClean="0"/>
              <a:t>.</a:t>
            </a:r>
            <a:endParaRPr lang="en-AU" dirty="0"/>
          </a:p>
        </p:txBody>
      </p:sp>
      <p:pic>
        <p:nvPicPr>
          <p:cNvPr id="8" name="image25.png" descr="Woman on the phone">
            <a:hlinkClick r:id="rId4"/>
          </p:cNvPr>
          <p:cNvPicPr>
            <a:picLocks noChangeAspect="1"/>
          </p:cNvPicPr>
          <p:nvPr/>
        </p:nvPicPr>
        <p:blipFill>
          <a:blip r:embed="rId5">
            <a:extLst/>
          </a:blip>
          <a:stretch>
            <a:fillRect/>
          </a:stretch>
        </p:blipFill>
        <p:spPr>
          <a:xfrm>
            <a:off x="803554" y="2365499"/>
            <a:ext cx="2622102" cy="2233042"/>
          </a:xfrm>
          <a:prstGeom prst="rect">
            <a:avLst/>
          </a:prstGeom>
          <a:ln w="12700">
            <a:miter lim="400000"/>
          </a:ln>
        </p:spPr>
      </p:pic>
      <p:sp>
        <p:nvSpPr>
          <p:cNvPr id="6" name="Text Placeholder 1"/>
          <p:cNvSpPr>
            <a:spLocks noGrp="1"/>
          </p:cNvSpPr>
          <p:nvPr>
            <p:ph type="body" sz="quarter" idx="16"/>
          </p:nvPr>
        </p:nvSpPr>
        <p:spPr>
          <a:xfrm>
            <a:off x="292100" y="5718412"/>
            <a:ext cx="8195491" cy="524070"/>
          </a:xfrm>
        </p:spPr>
        <p:txBody>
          <a:bodyPr>
            <a:normAutofit fontScale="92500" lnSpcReduction="10000"/>
          </a:bodyPr>
          <a:lstStyle/>
          <a:p>
            <a:pPr marL="0" indent="0" algn="ctr">
              <a:buNone/>
            </a:pPr>
            <a:r>
              <a:rPr lang="en-AU" dirty="0">
                <a:hlinkClick r:id="rId6"/>
              </a:rPr>
              <a:t>Interpreting and translations telephone interpreting</a:t>
            </a:r>
            <a:endParaRPr lang="en-AU" dirty="0"/>
          </a:p>
          <a:p>
            <a:pPr marL="0" indent="0" algn="ctr">
              <a:buNone/>
            </a:pPr>
            <a:endParaRPr lang="en-AU" dirty="0"/>
          </a:p>
        </p:txBody>
      </p:sp>
      <p:sp>
        <p:nvSpPr>
          <p:cNvPr id="5" name="Footer Placeholder 4"/>
          <p:cNvSpPr>
            <a:spLocks noGrp="1"/>
          </p:cNvSpPr>
          <p:nvPr>
            <p:ph type="ftr" sz="quarter" idx="3"/>
          </p:nvPr>
        </p:nvSpPr>
        <p:spPr>
          <a:xfrm>
            <a:off x="292149" y="6258126"/>
            <a:ext cx="8623001" cy="365125"/>
          </a:xfrm>
        </p:spPr>
        <p:txBody>
          <a:bodyPr/>
          <a:lstStyle/>
          <a:p>
            <a:r>
              <a:rPr lang="en-AU" dirty="0" smtClean="0"/>
              <a:t>Learning &amp; Business Systems | PLNTS | 1.3 (b) </a:t>
            </a:r>
            <a:r>
              <a:rPr lang="en-AU" dirty="0" err="1" smtClean="0"/>
              <a:t>i</a:t>
            </a:r>
            <a:r>
              <a:rPr lang="en-AU" dirty="0" smtClean="0"/>
              <a:t> Connecting with customers - cultural diversity V10.1 | Slide 14</a:t>
            </a:r>
            <a:endParaRPr lang="en-US" dirty="0"/>
          </a:p>
        </p:txBody>
      </p:sp>
    </p:spTree>
    <p:extLst>
      <p:ext uri="{BB962C8B-B14F-4D97-AF65-F5344CB8AC3E}">
        <p14:creationId xmlns:p14="http://schemas.microsoft.com/office/powerpoint/2010/main" val="94429633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Interpreting and translations</a:t>
            </a:r>
          </a:p>
        </p:txBody>
      </p:sp>
      <p:sp>
        <p:nvSpPr>
          <p:cNvPr id="2" name="Text Placeholder 1"/>
          <p:cNvSpPr>
            <a:spLocks noGrp="1"/>
          </p:cNvSpPr>
          <p:nvPr>
            <p:ph type="body" sz="quarter" idx="16"/>
          </p:nvPr>
        </p:nvSpPr>
        <p:spPr>
          <a:xfrm>
            <a:off x="292100" y="1459464"/>
            <a:ext cx="4135272" cy="3123740"/>
          </a:xfrm>
        </p:spPr>
        <p:txBody>
          <a:bodyPr>
            <a:normAutofit fontScale="62500" lnSpcReduction="20000"/>
          </a:bodyPr>
          <a:lstStyle/>
          <a:p>
            <a:pPr marL="0" indent="0" defTabSz="432308">
              <a:lnSpc>
                <a:spcPct val="120000"/>
              </a:lnSpc>
              <a:buNone/>
              <a:defRPr sz="2664"/>
            </a:pPr>
            <a:r>
              <a:rPr lang="en-AU" b="1" dirty="0">
                <a:solidFill>
                  <a:schemeClr val="accent5"/>
                </a:solidFill>
              </a:rPr>
              <a:t>What you can do:</a:t>
            </a:r>
          </a:p>
          <a:p>
            <a:pPr marL="457200" indent="-457200" defTabSz="432308">
              <a:lnSpc>
                <a:spcPct val="170000"/>
              </a:lnSpc>
              <a:defRPr sz="2664"/>
            </a:pPr>
            <a:r>
              <a:rPr lang="en-AU" dirty="0"/>
              <a:t>Dial 13 14 50</a:t>
            </a:r>
          </a:p>
          <a:p>
            <a:pPr marL="457200" indent="-457200" defTabSz="432308">
              <a:lnSpc>
                <a:spcPct val="170000"/>
              </a:lnSpc>
              <a:defRPr sz="2664"/>
            </a:pPr>
            <a:r>
              <a:rPr lang="en-AU" dirty="0"/>
              <a:t>Have relevant details ready</a:t>
            </a:r>
          </a:p>
          <a:p>
            <a:pPr marL="457200" indent="-457200" defTabSz="432308">
              <a:lnSpc>
                <a:spcPct val="170000"/>
              </a:lnSpc>
              <a:defRPr sz="2664"/>
            </a:pPr>
            <a:r>
              <a:rPr lang="en-AU" dirty="0"/>
              <a:t>School details </a:t>
            </a:r>
          </a:p>
          <a:p>
            <a:pPr marL="457200" indent="-457200" defTabSz="432308">
              <a:lnSpc>
                <a:spcPct val="170000"/>
              </a:lnSpc>
              <a:defRPr sz="2664"/>
            </a:pPr>
            <a:r>
              <a:rPr lang="en-AU" dirty="0"/>
              <a:t>Student language background</a:t>
            </a:r>
          </a:p>
          <a:p>
            <a:pPr marL="457200" indent="-457200" defTabSz="432308">
              <a:lnSpc>
                <a:spcPct val="170000"/>
              </a:lnSpc>
              <a:defRPr sz="2664"/>
            </a:pPr>
            <a:r>
              <a:rPr lang="en-AU" dirty="0"/>
              <a:t>Parent/carer contact details</a:t>
            </a:r>
          </a:p>
          <a:p>
            <a:pPr marL="457200" indent="-457200" defTabSz="432308">
              <a:lnSpc>
                <a:spcPct val="170000"/>
              </a:lnSpc>
              <a:defRPr sz="2664"/>
            </a:pPr>
            <a:r>
              <a:rPr lang="en-AU" dirty="0"/>
              <a:t>Outline the issue </a:t>
            </a:r>
          </a:p>
        </p:txBody>
      </p:sp>
      <p:pic>
        <p:nvPicPr>
          <p:cNvPr id="9" name="Picture 2" descr="Interpreting and translation services Guidelines (2017) book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5546" y="1461222"/>
            <a:ext cx="3851830" cy="4045112"/>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 Placeholder 1"/>
          <p:cNvSpPr>
            <a:spLocks noGrp="1"/>
          </p:cNvSpPr>
          <p:nvPr>
            <p:ph type="body" sz="quarter" idx="16"/>
          </p:nvPr>
        </p:nvSpPr>
        <p:spPr>
          <a:xfrm>
            <a:off x="292100" y="5718412"/>
            <a:ext cx="8075276" cy="524070"/>
          </a:xfrm>
        </p:spPr>
        <p:txBody>
          <a:bodyPr>
            <a:normAutofit fontScale="92500" lnSpcReduction="10000"/>
          </a:bodyPr>
          <a:lstStyle/>
          <a:p>
            <a:pPr marL="0" indent="0" algn="ctr">
              <a:buNone/>
            </a:pPr>
            <a:r>
              <a:rPr lang="en-AU" dirty="0">
                <a:hlinkClick r:id="rId4"/>
              </a:rPr>
              <a:t>Interpreting and translations telephone interpreting</a:t>
            </a:r>
            <a:endParaRPr lang="en-AU" dirty="0"/>
          </a:p>
          <a:p>
            <a:pPr algn="ctr"/>
            <a:endParaRPr lang="en-AU" dirty="0"/>
          </a:p>
        </p:txBody>
      </p:sp>
      <p:sp>
        <p:nvSpPr>
          <p:cNvPr id="5" name="Footer Placeholder 4"/>
          <p:cNvSpPr>
            <a:spLocks noGrp="1"/>
          </p:cNvSpPr>
          <p:nvPr>
            <p:ph type="ftr" sz="quarter" idx="3"/>
          </p:nvPr>
        </p:nvSpPr>
        <p:spPr>
          <a:xfrm>
            <a:off x="292149" y="6258126"/>
            <a:ext cx="8623001" cy="365125"/>
          </a:xfrm>
        </p:spPr>
        <p:txBody>
          <a:bodyPr/>
          <a:lstStyle/>
          <a:p>
            <a:r>
              <a:rPr lang="en-AU" dirty="0" smtClean="0"/>
              <a:t>Learning &amp; Business Systems | PLNTS | 1.3 (b) </a:t>
            </a:r>
            <a:r>
              <a:rPr lang="en-AU" dirty="0" err="1" smtClean="0"/>
              <a:t>i</a:t>
            </a:r>
            <a:r>
              <a:rPr lang="en-AU" dirty="0" smtClean="0"/>
              <a:t> Connecting with customers - cultural diversity V10.1 | Slide 15</a:t>
            </a:r>
            <a:endParaRPr lang="en-US" dirty="0"/>
          </a:p>
        </p:txBody>
      </p:sp>
    </p:spTree>
    <p:extLst>
      <p:ext uri="{BB962C8B-B14F-4D97-AF65-F5344CB8AC3E}">
        <p14:creationId xmlns:p14="http://schemas.microsoft.com/office/powerpoint/2010/main" val="305678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10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 calcmode="lin" valueType="num">
                                      <p:cBhvr additive="base">
                                        <p:cTn id="16" dur="10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17" dur="1000" fill="hold"/>
                                        <p:tgtEl>
                                          <p:spTgt spid="2">
                                            <p:txEl>
                                              <p:pRg st="3" end="3"/>
                                            </p:txEl>
                                          </p:spTgt>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 calcmode="lin" valueType="num">
                                      <p:cBhvr additive="base">
                                        <p:cTn id="20" dur="10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1" dur="1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6" fill="hold" nodeType="after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10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10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Interpreting and translations</a:t>
            </a:r>
          </a:p>
        </p:txBody>
      </p:sp>
      <p:sp>
        <p:nvSpPr>
          <p:cNvPr id="6" name="Text Placeholder 1"/>
          <p:cNvSpPr>
            <a:spLocks noGrp="1"/>
          </p:cNvSpPr>
          <p:nvPr>
            <p:ph type="body" sz="quarter" idx="16"/>
          </p:nvPr>
        </p:nvSpPr>
        <p:spPr>
          <a:xfrm>
            <a:off x="807637" y="2721142"/>
            <a:ext cx="2164164" cy="1580982"/>
          </a:xfrm>
        </p:spPr>
        <p:txBody>
          <a:bodyPr>
            <a:normAutofit/>
          </a:bodyPr>
          <a:lstStyle/>
          <a:p>
            <a:pPr marL="0" indent="0" algn="ctr">
              <a:buNone/>
            </a:pPr>
            <a:r>
              <a:rPr lang="en-AU" sz="2000" dirty="0">
                <a:hlinkClick r:id="rId3"/>
              </a:rPr>
              <a:t>Translation documents website</a:t>
            </a:r>
            <a:endParaRPr lang="en-AU" sz="2000" dirty="0"/>
          </a:p>
          <a:p>
            <a:pPr algn="ctr"/>
            <a:endParaRPr lang="en-AU" sz="2000" dirty="0"/>
          </a:p>
        </p:txBody>
      </p:sp>
      <p:sp>
        <p:nvSpPr>
          <p:cNvPr id="2" name="Text Placeholder 1"/>
          <p:cNvSpPr>
            <a:spLocks noGrp="1"/>
          </p:cNvSpPr>
          <p:nvPr>
            <p:ph type="body" sz="quarter" idx="16"/>
          </p:nvPr>
        </p:nvSpPr>
        <p:spPr>
          <a:xfrm>
            <a:off x="4012837" y="1774273"/>
            <a:ext cx="3958771" cy="3474720"/>
          </a:xfrm>
        </p:spPr>
        <p:txBody>
          <a:bodyPr>
            <a:normAutofit fontScale="70000" lnSpcReduction="20000"/>
          </a:bodyPr>
          <a:lstStyle/>
          <a:p>
            <a:pPr marL="342900" indent="-342900" defTabSz="350520">
              <a:spcBef>
                <a:spcPts val="2500"/>
              </a:spcBef>
              <a:defRPr sz="2160"/>
            </a:pPr>
            <a:r>
              <a:rPr lang="en-AU" sz="2800" dirty="0" smtClean="0"/>
              <a:t>Provides </a:t>
            </a:r>
            <a:r>
              <a:rPr lang="en-AU" sz="2800" dirty="0"/>
              <a:t>a range of documents translated into over 40 </a:t>
            </a:r>
            <a:r>
              <a:rPr lang="en-AU" sz="2800" dirty="0" smtClean="0"/>
              <a:t>languages</a:t>
            </a:r>
          </a:p>
          <a:p>
            <a:pPr marL="342900" indent="-342900" defTabSz="350520">
              <a:spcBef>
                <a:spcPts val="2500"/>
              </a:spcBef>
              <a:defRPr sz="2160"/>
            </a:pPr>
            <a:r>
              <a:rPr lang="en-AU" sz="2800" dirty="0" smtClean="0"/>
              <a:t>View </a:t>
            </a:r>
            <a:r>
              <a:rPr lang="en-AU" sz="2800" dirty="0"/>
              <a:t>alphabetical listing of documents translated</a:t>
            </a:r>
          </a:p>
          <a:p>
            <a:pPr marL="342900" indent="-342900" defTabSz="350520">
              <a:spcBef>
                <a:spcPts val="2500"/>
              </a:spcBef>
              <a:defRPr sz="2160"/>
            </a:pPr>
            <a:r>
              <a:rPr lang="en-AU" sz="2800" dirty="0"/>
              <a:t>Further information 9244 5311</a:t>
            </a:r>
          </a:p>
        </p:txBody>
      </p:sp>
      <p:sp>
        <p:nvSpPr>
          <p:cNvPr id="5" name="Footer Placeholder 4"/>
          <p:cNvSpPr>
            <a:spLocks noGrp="1"/>
          </p:cNvSpPr>
          <p:nvPr>
            <p:ph type="ftr" sz="quarter" idx="3"/>
          </p:nvPr>
        </p:nvSpPr>
        <p:spPr>
          <a:xfrm>
            <a:off x="292149" y="6258126"/>
            <a:ext cx="8623001" cy="365125"/>
          </a:xfrm>
        </p:spPr>
        <p:txBody>
          <a:bodyPr/>
          <a:lstStyle/>
          <a:p>
            <a:r>
              <a:rPr lang="en-AU" dirty="0" smtClean="0"/>
              <a:t>Learning &amp; Business Systems | PLNTS | 1.3 (b) </a:t>
            </a:r>
            <a:r>
              <a:rPr lang="en-AU" dirty="0" err="1" smtClean="0"/>
              <a:t>i</a:t>
            </a:r>
            <a:r>
              <a:rPr lang="en-AU" dirty="0" smtClean="0"/>
              <a:t> Connecting with customers - cultural diversity V10.1 | Slide 16</a:t>
            </a:r>
            <a:endParaRPr lang="en-US" dirty="0"/>
          </a:p>
        </p:txBody>
      </p:sp>
    </p:spTree>
    <p:extLst>
      <p:ext uri="{BB962C8B-B14F-4D97-AF65-F5344CB8AC3E}">
        <p14:creationId xmlns:p14="http://schemas.microsoft.com/office/powerpoint/2010/main" val="372296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right)">
                                      <p:cBhvr>
                                        <p:cTn id="7" dur="500"/>
                                        <p:tgtEl>
                                          <p:spTgt spid="6">
                                            <p:txEl>
                                              <p:pRg st="0" end="0"/>
                                            </p:txEl>
                                          </p:spTgt>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Activity</a:t>
            </a:r>
            <a:endParaRPr lang="en-AU" dirty="0"/>
          </a:p>
        </p:txBody>
      </p:sp>
      <p:sp>
        <p:nvSpPr>
          <p:cNvPr id="9" name="Shape 253"/>
          <p:cNvSpPr txBox="1">
            <a:spLocks noGrp="1"/>
          </p:cNvSpPr>
          <p:nvPr>
            <p:ph type="body" sz="quarter" idx="17"/>
          </p:nvPr>
        </p:nvSpPr>
        <p:spPr>
          <a:xfrm>
            <a:off x="274071" y="1245629"/>
            <a:ext cx="2903469" cy="693807"/>
          </a:xfrm>
          <a:prstGeom prst="rect">
            <a:avLst/>
          </a:prstGeom>
        </p:spPr>
        <p:txBody>
          <a:bodyPr vert="horz" lIns="0" tIns="45720" rIns="91440" bIns="45720" rtlCol="0">
            <a:noAutofit/>
          </a:bodyPr>
          <a:lstStyle>
            <a:lvl1pPr marL="0" indent="0" algn="l" defTabSz="914400" rtl="0" eaLnBrk="1" latinLnBrk="0" hangingPunct="1">
              <a:spcBef>
                <a:spcPts val="1200"/>
              </a:spcBef>
              <a:buClrTx/>
              <a:buSzTx/>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000" b="1" dirty="0" smtClean="0">
                <a:solidFill>
                  <a:srgbClr val="407EC9"/>
                </a:solidFill>
                <a:latin typeface="Arial" panose="020B0604020202020204" pitchFamily="34" charset="0"/>
                <a:cs typeface="Arial" panose="020B0604020202020204" pitchFamily="34" charset="0"/>
              </a:rPr>
              <a:t>Welcome to our school</a:t>
            </a:r>
            <a:endParaRPr lang="en-AU" sz="2000" b="1" dirty="0">
              <a:solidFill>
                <a:srgbClr val="407EC9"/>
              </a:solidFill>
              <a:latin typeface="Arial" panose="020B0604020202020204" pitchFamily="34" charset="0"/>
              <a:cs typeface="Arial" panose="020B0604020202020204" pitchFamily="34" charset="0"/>
            </a:endParaRPr>
          </a:p>
        </p:txBody>
      </p:sp>
      <p:pic>
        <p:nvPicPr>
          <p:cNvPr id="11" name="image28.png" descr="Photographs of multicultural students"/>
          <p:cNvPicPr>
            <a:picLocks noChangeAspect="1"/>
          </p:cNvPicPr>
          <p:nvPr/>
        </p:nvPicPr>
        <p:blipFill>
          <a:blip r:embed="rId3">
            <a:extLst/>
          </a:blip>
          <a:srcRect t="21797"/>
          <a:stretch>
            <a:fillRect/>
          </a:stretch>
        </p:blipFill>
        <p:spPr>
          <a:xfrm>
            <a:off x="554198" y="2200584"/>
            <a:ext cx="2808691" cy="3102587"/>
          </a:xfrm>
          <a:prstGeom prst="rect">
            <a:avLst/>
          </a:prstGeom>
          <a:ln w="12700">
            <a:miter lim="400000"/>
          </a:ln>
        </p:spPr>
      </p:pic>
      <p:pic>
        <p:nvPicPr>
          <p:cNvPr id="10" name="Picture 2" descr="The word welcome in various languages"/>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6091"/>
          <a:stretch/>
        </p:blipFill>
        <p:spPr bwMode="auto">
          <a:xfrm>
            <a:off x="3715679" y="1915647"/>
            <a:ext cx="4636049" cy="3672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3"/>
          </p:nvPr>
        </p:nvSpPr>
        <p:spPr>
          <a:xfrm>
            <a:off x="292150" y="6258126"/>
            <a:ext cx="8569362" cy="365125"/>
          </a:xfrm>
        </p:spPr>
        <p:txBody>
          <a:bodyPr/>
          <a:lstStyle/>
          <a:p>
            <a:r>
              <a:rPr lang="en-AU" dirty="0" smtClean="0"/>
              <a:t>Learning &amp; Business Systems | PLNTS | 1.3 (b) </a:t>
            </a:r>
            <a:r>
              <a:rPr lang="en-AU" dirty="0" err="1" smtClean="0"/>
              <a:t>i</a:t>
            </a:r>
            <a:r>
              <a:rPr lang="en-AU" dirty="0" smtClean="0"/>
              <a:t> Connecting with customers - cultural diversity V10.1 | Slide 17 </a:t>
            </a:r>
            <a:endParaRPr lang="en-US" dirty="0"/>
          </a:p>
        </p:txBody>
      </p:sp>
    </p:spTree>
    <p:extLst>
      <p:ext uri="{BB962C8B-B14F-4D97-AF65-F5344CB8AC3E}">
        <p14:creationId xmlns:p14="http://schemas.microsoft.com/office/powerpoint/2010/main" val="4374835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5574" y="730880"/>
            <a:ext cx="8629313" cy="553334"/>
          </a:xfrm>
        </p:spPr>
        <p:txBody>
          <a:bodyPr/>
          <a:lstStyle/>
          <a:p>
            <a:r>
              <a:rPr lang="en-AU" dirty="0"/>
              <a:t>Reflecting on this session – cultural diversity</a:t>
            </a:r>
          </a:p>
        </p:txBody>
      </p:sp>
      <p:sp>
        <p:nvSpPr>
          <p:cNvPr id="5" name="Text Placeholder 1"/>
          <p:cNvSpPr txBox="1">
            <a:spLocks/>
          </p:cNvSpPr>
          <p:nvPr/>
        </p:nvSpPr>
        <p:spPr>
          <a:xfrm>
            <a:off x="292150" y="1572085"/>
            <a:ext cx="4822775" cy="749934"/>
          </a:xfrm>
          <a:prstGeom prst="rect">
            <a:avLst/>
          </a:prstGeom>
        </p:spPr>
        <p:txBody>
          <a:bodyPr vert="horz" wrap="square" lIns="0" tIns="45720" rIns="91440" bIns="45720" rtlCol="0">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indent="1588"/>
            <a:r>
              <a:rPr lang="en-AU" b="0" dirty="0">
                <a:solidFill>
                  <a:schemeClr val="tx2"/>
                </a:solidFill>
              </a:rPr>
              <a:t>Has this session given you an understanding of how to:</a:t>
            </a:r>
          </a:p>
        </p:txBody>
      </p:sp>
      <p:sp>
        <p:nvSpPr>
          <p:cNvPr id="2" name="Text Placeholder 1"/>
          <p:cNvSpPr>
            <a:spLocks noGrp="1"/>
          </p:cNvSpPr>
          <p:nvPr>
            <p:ph type="body" sz="quarter" idx="15"/>
          </p:nvPr>
        </p:nvSpPr>
        <p:spPr>
          <a:xfrm>
            <a:off x="292149" y="2600325"/>
            <a:ext cx="4822775" cy="664310"/>
          </a:xfrm>
        </p:spPr>
        <p:txBody>
          <a:bodyPr/>
          <a:lstStyle/>
          <a:p>
            <a:pPr marL="285750" indent="-285750">
              <a:buFont typeface="Arial" panose="020B0604020202020204" pitchFamily="34" charset="0"/>
              <a:buChar char="•"/>
            </a:pPr>
            <a:r>
              <a:rPr lang="en-AU" b="0" dirty="0">
                <a:solidFill>
                  <a:schemeClr val="tx2"/>
                </a:solidFill>
              </a:rPr>
              <a:t>the challenges and barriers faced by people of diverse language and cultural backgrounds </a:t>
            </a:r>
          </a:p>
          <a:p>
            <a:pPr marL="285750" indent="-285750">
              <a:buFont typeface="Arial" panose="020B0604020202020204" pitchFamily="34" charset="0"/>
              <a:buChar char="•"/>
            </a:pPr>
            <a:r>
              <a:rPr lang="en-AU" b="0" dirty="0">
                <a:solidFill>
                  <a:schemeClr val="tx2"/>
                </a:solidFill>
              </a:rPr>
              <a:t>delivery of service to customers from diverse language and cultural backgrounds</a:t>
            </a:r>
          </a:p>
          <a:p>
            <a:pPr marL="285750" indent="-285750">
              <a:buFont typeface="Arial" panose="020B0604020202020204" pitchFamily="34" charset="0"/>
              <a:buChar char="•"/>
            </a:pPr>
            <a:r>
              <a:rPr lang="en-AU" b="0" dirty="0">
                <a:solidFill>
                  <a:schemeClr val="tx2"/>
                </a:solidFill>
              </a:rPr>
              <a:t>how to make adjustments to your communication styles?</a:t>
            </a:r>
          </a:p>
        </p:txBody>
      </p:sp>
      <p:pic>
        <p:nvPicPr>
          <p:cNvPr id="9" name="session.png" descr="Decorative"/>
          <p:cNvPicPr>
            <a:picLocks noChangeAspect="1"/>
          </p:cNvPicPr>
          <p:nvPr/>
        </p:nvPicPr>
        <p:blipFill>
          <a:blip r:embed="rId3"/>
          <a:stretch>
            <a:fillRect/>
          </a:stretch>
        </p:blipFill>
        <p:spPr>
          <a:xfrm rot="18147255">
            <a:off x="6472386" y="2057796"/>
            <a:ext cx="2493213" cy="2771612"/>
          </a:xfrm>
          <a:prstGeom prst="rect">
            <a:avLst/>
          </a:prstGeom>
          <a:ln w="12700">
            <a:miter lim="400000"/>
          </a:ln>
        </p:spPr>
      </p:pic>
      <p:sp>
        <p:nvSpPr>
          <p:cNvPr id="7" name="Footer Placeholder 6"/>
          <p:cNvSpPr>
            <a:spLocks noGrp="1"/>
          </p:cNvSpPr>
          <p:nvPr>
            <p:ph type="ftr" sz="quarter" idx="3"/>
          </p:nvPr>
        </p:nvSpPr>
        <p:spPr>
          <a:xfrm>
            <a:off x="292150" y="6258126"/>
            <a:ext cx="8680400" cy="365125"/>
          </a:xfrm>
        </p:spPr>
        <p:txBody>
          <a:bodyPr/>
          <a:lstStyle/>
          <a:p>
            <a:r>
              <a:rPr lang="en-AU" dirty="0" smtClean="0"/>
              <a:t>Learning &amp; Business Systems | PLNTS | 1.3 (b) </a:t>
            </a:r>
            <a:r>
              <a:rPr lang="en-AU" dirty="0" err="1" smtClean="0"/>
              <a:t>i</a:t>
            </a:r>
            <a:r>
              <a:rPr lang="en-AU" dirty="0" smtClean="0"/>
              <a:t> Connecting with customers - cultural diversity V10.1 | Slide 18 </a:t>
            </a:r>
            <a:endParaRPr lang="en-US" dirty="0"/>
          </a:p>
        </p:txBody>
      </p:sp>
    </p:spTree>
    <p:extLst>
      <p:ext uri="{BB962C8B-B14F-4D97-AF65-F5344CB8AC3E}">
        <p14:creationId xmlns:p14="http://schemas.microsoft.com/office/powerpoint/2010/main" val="65944130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ESA relationship modules</a:t>
            </a:r>
          </a:p>
        </p:txBody>
      </p:sp>
      <p:graphicFrame>
        <p:nvGraphicFramePr>
          <p:cNvPr id="3" name="Table 2" descr="ESA relationship modules framework"/>
          <p:cNvGraphicFramePr>
            <a:graphicFrameLocks noGrp="1"/>
          </p:cNvGraphicFramePr>
          <p:nvPr>
            <p:extLst>
              <p:ext uri="{D42A27DB-BD31-4B8C-83A1-F6EECF244321}">
                <p14:modId xmlns:p14="http://schemas.microsoft.com/office/powerpoint/2010/main" val="797384573"/>
              </p:ext>
            </p:extLst>
          </p:nvPr>
        </p:nvGraphicFramePr>
        <p:xfrm>
          <a:off x="292099" y="1238220"/>
          <a:ext cx="8623001" cy="4785376"/>
        </p:xfrm>
        <a:graphic>
          <a:graphicData uri="http://schemas.openxmlformats.org/drawingml/2006/table">
            <a:tbl>
              <a:tblPr firstRow="1" bandRow="1">
                <a:tableStyleId>{69012ECD-51FC-41F1-AA8D-1B2483CD663E}</a:tableStyleId>
              </a:tblPr>
              <a:tblGrid>
                <a:gridCol w="2694468">
                  <a:extLst>
                    <a:ext uri="{9D8B030D-6E8A-4147-A177-3AD203B41FA5}">
                      <a16:colId xmlns:a16="http://schemas.microsoft.com/office/drawing/2014/main" val="1260283"/>
                    </a:ext>
                  </a:extLst>
                </a:gridCol>
                <a:gridCol w="2394743">
                  <a:extLst>
                    <a:ext uri="{9D8B030D-6E8A-4147-A177-3AD203B41FA5}">
                      <a16:colId xmlns:a16="http://schemas.microsoft.com/office/drawing/2014/main" val="2235698729"/>
                    </a:ext>
                  </a:extLst>
                </a:gridCol>
                <a:gridCol w="3533790">
                  <a:extLst>
                    <a:ext uri="{9D8B030D-6E8A-4147-A177-3AD203B41FA5}">
                      <a16:colId xmlns:a16="http://schemas.microsoft.com/office/drawing/2014/main" val="998507563"/>
                    </a:ext>
                  </a:extLst>
                </a:gridCol>
              </a:tblGrid>
              <a:tr h="316234">
                <a:tc>
                  <a:txBody>
                    <a:bodyPr/>
                    <a:lstStyle/>
                    <a:p>
                      <a:pPr algn="l"/>
                      <a:r>
                        <a:rPr lang="en-AU" sz="1400" dirty="0">
                          <a:solidFill>
                            <a:schemeClr val="bg1"/>
                          </a:solidFill>
                          <a:latin typeface="Arial Narrow" panose="020B0606020202030204" pitchFamily="34" charset="0"/>
                          <a:cs typeface="Arial" panose="020B0604020202020204" pitchFamily="34" charset="0"/>
                        </a:rPr>
                        <a:t>Framework focus area</a:t>
                      </a:r>
                    </a:p>
                  </a:txBody>
                  <a:tcPr>
                    <a:lnB w="6350" cap="flat" cmpd="sng" algn="ctr">
                      <a:noFill/>
                      <a:prstDash val="solid"/>
                      <a:miter lim="800000"/>
                    </a:lnB>
                  </a:tcPr>
                </a:tc>
                <a:tc>
                  <a:txBody>
                    <a:bodyPr/>
                    <a:lstStyle/>
                    <a:p>
                      <a:pPr algn="l"/>
                      <a:r>
                        <a:rPr lang="en-AU" sz="1400" dirty="0">
                          <a:latin typeface="Arial Narrow" panose="020B0606020202030204" pitchFamily="34" charset="0"/>
                          <a:cs typeface="Arial" panose="020B0604020202020204" pitchFamily="34" charset="0"/>
                        </a:rPr>
                        <a:t>Module</a:t>
                      </a:r>
                    </a:p>
                  </a:txBody>
                  <a:tcPr/>
                </a:tc>
                <a:tc>
                  <a:txBody>
                    <a:bodyPr/>
                    <a:lstStyle/>
                    <a:p>
                      <a:pPr algn="l"/>
                      <a:r>
                        <a:rPr lang="en-AU" sz="1400" dirty="0">
                          <a:latin typeface="Arial Narrow" panose="020B0606020202030204" pitchFamily="34" charset="0"/>
                          <a:cs typeface="Arial" panose="020B0604020202020204" pitchFamily="34" charset="0"/>
                        </a:rPr>
                        <a:t>Session</a:t>
                      </a:r>
                    </a:p>
                  </a:txBody>
                  <a:tcPr/>
                </a:tc>
                <a:extLst>
                  <a:ext uri="{0D108BD9-81ED-4DB2-BD59-A6C34878D82A}">
                    <a16:rowId xmlns:a16="http://schemas.microsoft.com/office/drawing/2014/main" val="686943443"/>
                  </a:ext>
                </a:extLst>
              </a:tr>
              <a:tr h="558514">
                <a:tc>
                  <a:txBody>
                    <a:bodyPr/>
                    <a:lstStyle/>
                    <a:p>
                      <a:pPr algn="l"/>
                      <a:r>
                        <a:rPr lang="en-AU" sz="1050" dirty="0">
                          <a:latin typeface="Arial Narrow" panose="020B0606020202030204" pitchFamily="34" charset="0"/>
                          <a:cs typeface="Arial" panose="020B0604020202020204" pitchFamily="34" charset="0"/>
                        </a:rPr>
                        <a:t>1.1 Oral communication</a:t>
                      </a:r>
                    </a:p>
                  </a:txBody>
                  <a:tcPr>
                    <a:lnT w="6350" cap="flat" cmpd="sng" algn="ctr">
                      <a:noFill/>
                      <a:prstDash val="solid"/>
                      <a:miter lim="800000"/>
                    </a:lnT>
                    <a:lnB w="12700" cap="flat" cmpd="sng" algn="ctr">
                      <a:noFill/>
                      <a:prstDash val="solid"/>
                      <a:round/>
                      <a:headEnd type="none" w="med" len="med"/>
                      <a:tailEnd type="none" w="med" len="med"/>
                    </a:lnB>
                  </a:tcPr>
                </a:tc>
                <a:tc>
                  <a:txBody>
                    <a:bodyPr/>
                    <a:lstStyle/>
                    <a:p>
                      <a:pPr algn="l"/>
                      <a:r>
                        <a:rPr lang="en-AU" sz="1050" dirty="0">
                          <a:latin typeface="Arial Narrow" panose="020B0606020202030204" pitchFamily="34" charset="0"/>
                          <a:cs typeface="Arial" panose="020B0604020202020204" pitchFamily="34" charset="0"/>
                        </a:rPr>
                        <a:t>a. Face-to-face</a:t>
                      </a:r>
                      <a:r>
                        <a:rPr lang="en-AU" sz="1050" baseline="0" dirty="0">
                          <a:latin typeface="Arial Narrow" panose="020B0606020202030204" pitchFamily="34" charset="0"/>
                          <a:cs typeface="Arial" panose="020B0604020202020204" pitchFamily="34" charset="0"/>
                        </a:rPr>
                        <a:t> communication</a:t>
                      </a:r>
                      <a:endParaRPr lang="en-AU" sz="1050" dirty="0">
                        <a:latin typeface="Arial Narrow" panose="020B0606020202030204" pitchFamily="34" charset="0"/>
                        <a:cs typeface="Arial" panose="020B0604020202020204" pitchFamily="34" charset="0"/>
                      </a:endParaRPr>
                    </a:p>
                  </a:txBody>
                  <a:tcPr/>
                </a:tc>
                <a:tc>
                  <a:txBody>
                    <a:bodyPr/>
                    <a:lstStyle/>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Quality communication</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Create a positive image</a:t>
                      </a:r>
                    </a:p>
                    <a:p>
                      <a:pPr marL="285750" indent="-285750" algn="l">
                        <a:buFont typeface="+mj-lt"/>
                        <a:buAutoNum type="romanLcPeriod"/>
                      </a:pPr>
                      <a:r>
                        <a:rPr lang="en-AU" sz="1050" baseline="0" dirty="0">
                          <a:latin typeface="Arial Narrow" panose="020B0606020202030204" pitchFamily="34" charset="0"/>
                          <a:cs typeface="Arial" panose="020B0604020202020204" pitchFamily="34" charset="0"/>
                        </a:rPr>
                        <a:t>Develop a customer service statement</a:t>
                      </a:r>
                      <a:endParaRPr lang="en-AU" sz="105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3773048443"/>
                  </a:ext>
                </a:extLst>
              </a:tr>
              <a:tr h="402130">
                <a:tc>
                  <a:txBody>
                    <a:bodyPr/>
                    <a:lstStyle/>
                    <a:p>
                      <a:pPr algn="l"/>
                      <a:r>
                        <a:rPr lang="en-AU" sz="1050" dirty="0">
                          <a:solidFill>
                            <a:schemeClr val="bg1"/>
                          </a:solidFill>
                          <a:latin typeface="Arial Narrow" panose="020B0606020202030204" pitchFamily="34" charset="0"/>
                          <a:cs typeface="Arial" panose="020B0604020202020204" pitchFamily="34" charset="0"/>
                        </a:rPr>
                        <a:t>1.1</a:t>
                      </a:r>
                      <a:r>
                        <a:rPr lang="en-AU" sz="1050" baseline="0" dirty="0">
                          <a:solidFill>
                            <a:schemeClr val="bg1"/>
                          </a:solidFill>
                          <a:latin typeface="Arial Narrow" panose="020B0606020202030204" pitchFamily="34" charset="0"/>
                          <a:cs typeface="Arial" panose="020B0604020202020204" pitchFamily="34" charset="0"/>
                        </a:rPr>
                        <a:t> Oral communication</a:t>
                      </a:r>
                      <a:endParaRPr lang="en-AU" sz="1050" dirty="0">
                        <a:solidFill>
                          <a:schemeClr val="bg1"/>
                        </a:solidFill>
                        <a:latin typeface="Arial Narrow" panose="020B0606020202030204" pitchFamily="34" charset="0"/>
                        <a:cs typeface="Arial" panose="020B0604020202020204" pitchFamily="34" charset="0"/>
                      </a:endParaRPr>
                    </a:p>
                  </a:txBody>
                  <a:tcPr>
                    <a:lnT w="12700" cap="flat" cmpd="sng" algn="ctr">
                      <a:noFill/>
                      <a:prstDash val="solid"/>
                      <a:round/>
                      <a:headEnd type="none" w="med" len="med"/>
                      <a:tailEnd type="none" w="med" len="med"/>
                    </a:lnT>
                  </a:tcPr>
                </a:tc>
                <a:tc>
                  <a:txBody>
                    <a:bodyPr/>
                    <a:lstStyle/>
                    <a:p>
                      <a:pPr algn="l"/>
                      <a:r>
                        <a:rPr lang="en-AU" sz="1050" dirty="0">
                          <a:latin typeface="Arial Narrow" panose="020B0606020202030204" pitchFamily="34" charset="0"/>
                          <a:cs typeface="Arial" panose="020B0604020202020204" pitchFamily="34" charset="0"/>
                        </a:rPr>
                        <a:t>b. Telephone communication</a:t>
                      </a:r>
                    </a:p>
                  </a:txBody>
                  <a:tcPr/>
                </a:tc>
                <a:tc>
                  <a:txBody>
                    <a:bodyPr/>
                    <a:lstStyle/>
                    <a:p>
                      <a:pPr marL="285750" indent="-285750" algn="l">
                        <a:buFont typeface="+mj-lt"/>
                        <a:buAutoNum type="romanLcPeriod"/>
                      </a:pPr>
                      <a:r>
                        <a:rPr lang="en-AU" sz="1050" dirty="0">
                          <a:latin typeface="Arial Narrow" panose="020B0606020202030204" pitchFamily="34" charset="0"/>
                          <a:cs typeface="Arial" panose="020B0604020202020204" pitchFamily="34" charset="0"/>
                        </a:rPr>
                        <a:t>Telephone communication</a:t>
                      </a:r>
                    </a:p>
                    <a:p>
                      <a:pPr marL="285750" indent="-285750" algn="l">
                        <a:buFont typeface="+mj-lt"/>
                        <a:buAutoNum type="romanLcPeriod"/>
                      </a:pPr>
                      <a:r>
                        <a:rPr lang="en-AU" sz="1050" dirty="0">
                          <a:latin typeface="Arial Narrow" panose="020B0606020202030204" pitchFamily="34" charset="0"/>
                          <a:cs typeface="Arial" panose="020B0604020202020204" pitchFamily="34" charset="0"/>
                        </a:rPr>
                        <a:t>Telephone communication procedures</a:t>
                      </a:r>
                    </a:p>
                  </a:txBody>
                  <a:tcPr/>
                </a:tc>
                <a:extLst>
                  <a:ext uri="{0D108BD9-81ED-4DB2-BD59-A6C34878D82A}">
                    <a16:rowId xmlns:a16="http://schemas.microsoft.com/office/drawing/2014/main" val="2015066822"/>
                  </a:ext>
                </a:extLst>
              </a:tr>
              <a:tr h="402130">
                <a:tc>
                  <a:txBody>
                    <a:bodyPr/>
                    <a:lstStyle/>
                    <a:p>
                      <a:pPr algn="l"/>
                      <a:r>
                        <a:rPr lang="en-AU" sz="1050" dirty="0">
                          <a:latin typeface="Arial Narrow" panose="020B0606020202030204" pitchFamily="34" charset="0"/>
                          <a:cs typeface="Arial" panose="020B0604020202020204" pitchFamily="34" charset="0"/>
                        </a:rPr>
                        <a:t>1.2 Written communication</a:t>
                      </a:r>
                    </a:p>
                  </a:txBody>
                  <a:tcPr>
                    <a:lnB w="12700" cap="flat" cmpd="sng" algn="ctr">
                      <a:noFill/>
                      <a:prstDash val="solid"/>
                      <a:round/>
                      <a:headEnd type="none" w="med" len="med"/>
                      <a:tailEnd type="none" w="med" len="med"/>
                    </a:lnB>
                  </a:tcPr>
                </a:tc>
                <a:tc>
                  <a:txBody>
                    <a:bodyPr/>
                    <a:lstStyle/>
                    <a:p>
                      <a:pPr algn="l"/>
                      <a:r>
                        <a:rPr lang="en-AU" sz="1050" dirty="0">
                          <a:latin typeface="Arial Narrow" panose="020B0606020202030204" pitchFamily="34" charset="0"/>
                          <a:cs typeface="Arial" panose="020B0604020202020204" pitchFamily="34" charset="0"/>
                        </a:rPr>
                        <a:t>a. </a:t>
                      </a:r>
                      <a:r>
                        <a:rPr lang="en-AU" sz="1050" smtClean="0">
                          <a:latin typeface="Arial Narrow" panose="020B0606020202030204" pitchFamily="34" charset="0"/>
                          <a:cs typeface="Arial" panose="020B0604020202020204" pitchFamily="34" charset="0"/>
                        </a:rPr>
                        <a:t>Communication guidelines</a:t>
                      </a:r>
                      <a:endParaRPr lang="en-AU" sz="1050" dirty="0">
                        <a:latin typeface="Arial Narrow" panose="020B0606020202030204" pitchFamily="34" charset="0"/>
                        <a:cs typeface="Arial" panose="020B0604020202020204" pitchFamily="34" charset="0"/>
                      </a:endParaRPr>
                    </a:p>
                  </a:txBody>
                  <a:tcPr/>
                </a:tc>
                <a:tc>
                  <a:txBody>
                    <a:bodyPr/>
                    <a:lstStyle/>
                    <a:p>
                      <a:pPr marL="285750" indent="-285750" algn="l">
                        <a:buFont typeface="+mj-lt"/>
                        <a:buAutoNum type="romanLcPeriod"/>
                      </a:pPr>
                      <a:r>
                        <a:rPr lang="en-AU" sz="1050" dirty="0">
                          <a:latin typeface="Arial Narrow" panose="020B0606020202030204" pitchFamily="34" charset="0"/>
                          <a:cs typeface="Arial" panose="020B0604020202020204" pitchFamily="34" charset="0"/>
                        </a:rPr>
                        <a:t>DoE Style Guide</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Written communication</a:t>
                      </a:r>
                    </a:p>
                  </a:txBody>
                  <a:tcPr/>
                </a:tc>
                <a:extLst>
                  <a:ext uri="{0D108BD9-81ED-4DB2-BD59-A6C34878D82A}">
                    <a16:rowId xmlns:a16="http://schemas.microsoft.com/office/drawing/2014/main" val="3776498202"/>
                  </a:ext>
                </a:extLst>
              </a:tr>
              <a:tr h="558514">
                <a:tc>
                  <a:txBody>
                    <a:bodyPr/>
                    <a:lstStyle/>
                    <a:p>
                      <a:pPr algn="l"/>
                      <a:r>
                        <a:rPr lang="en-AU" sz="1050" dirty="0">
                          <a:solidFill>
                            <a:schemeClr val="bg1"/>
                          </a:solidFill>
                          <a:latin typeface="Arial Narrow" panose="020B0606020202030204" pitchFamily="34" charset="0"/>
                          <a:cs typeface="Arial" panose="020B0604020202020204" pitchFamily="34" charset="0"/>
                        </a:rPr>
                        <a:t>1.2 Written communication</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AU" sz="1050" dirty="0">
                          <a:latin typeface="Arial Narrow" panose="020B0606020202030204" pitchFamily="34" charset="0"/>
                          <a:cs typeface="Arial" panose="020B0604020202020204" pitchFamily="34" charset="0"/>
                        </a:rPr>
                        <a:t>b. Digital</a:t>
                      </a:r>
                      <a:r>
                        <a:rPr lang="en-AU" sz="1050" baseline="0" dirty="0">
                          <a:latin typeface="Arial Narrow" panose="020B0606020202030204" pitchFamily="34" charset="0"/>
                          <a:cs typeface="Arial" panose="020B0604020202020204" pitchFamily="34" charset="0"/>
                        </a:rPr>
                        <a:t> content – email</a:t>
                      </a:r>
                      <a:endParaRPr lang="en-AU" sz="1050" dirty="0">
                        <a:latin typeface="Arial Narrow" panose="020B0606020202030204" pitchFamily="34" charset="0"/>
                        <a:cs typeface="Arial" panose="020B0604020202020204" pitchFamily="34" charset="0"/>
                      </a:endParaRPr>
                    </a:p>
                  </a:txBody>
                  <a:tcPr/>
                </a:tc>
                <a:tc>
                  <a:txBody>
                    <a:bodyPr/>
                    <a:lstStyle/>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DoE email policy and procedures</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Storing school emails</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Structuring emails</a:t>
                      </a:r>
                    </a:p>
                  </a:txBody>
                  <a:tcPr/>
                </a:tc>
                <a:extLst>
                  <a:ext uri="{0D108BD9-81ED-4DB2-BD59-A6C34878D82A}">
                    <a16:rowId xmlns:a16="http://schemas.microsoft.com/office/drawing/2014/main" val="2700594985"/>
                  </a:ext>
                </a:extLst>
              </a:tr>
              <a:tr h="402130">
                <a:tc>
                  <a:txBody>
                    <a:bodyPr/>
                    <a:lstStyle/>
                    <a:p>
                      <a:pPr algn="l"/>
                      <a:r>
                        <a:rPr lang="en-AU" sz="1050" dirty="0">
                          <a:solidFill>
                            <a:schemeClr val="bg1"/>
                          </a:solidFill>
                          <a:latin typeface="Arial Narrow" panose="020B0606020202030204" pitchFamily="34" charset="0"/>
                          <a:cs typeface="Arial" panose="020B0604020202020204" pitchFamily="34" charset="0"/>
                        </a:rPr>
                        <a:t>1.2 Written</a:t>
                      </a:r>
                      <a:r>
                        <a:rPr lang="en-AU" sz="1050" baseline="0" dirty="0">
                          <a:solidFill>
                            <a:schemeClr val="bg1"/>
                          </a:solidFill>
                          <a:latin typeface="Arial Narrow" panose="020B0606020202030204" pitchFamily="34" charset="0"/>
                          <a:cs typeface="Arial" panose="020B0604020202020204" pitchFamily="34" charset="0"/>
                        </a:rPr>
                        <a:t> communication</a:t>
                      </a:r>
                      <a:endParaRPr lang="en-AU" sz="1050" dirty="0">
                        <a:solidFill>
                          <a:schemeClr val="bg1"/>
                        </a:solidFill>
                        <a:latin typeface="Arial Narrow" panose="020B0606020202030204" pitchFamily="34" charset="0"/>
                        <a:cs typeface="Arial" panose="020B0604020202020204" pitchFamily="34" charset="0"/>
                      </a:endParaRPr>
                    </a:p>
                  </a:txBody>
                  <a:tcPr>
                    <a:lnT w="12700" cap="flat" cmpd="sng" algn="ctr">
                      <a:noFill/>
                      <a:prstDash val="solid"/>
                      <a:round/>
                      <a:headEnd type="none" w="med" len="med"/>
                      <a:tailEnd type="none" w="med" len="med"/>
                    </a:lnT>
                  </a:tcPr>
                </a:tc>
                <a:tc>
                  <a:txBody>
                    <a:bodyPr/>
                    <a:lstStyle/>
                    <a:p>
                      <a:pPr algn="l"/>
                      <a:r>
                        <a:rPr lang="en-AU" sz="1050" dirty="0">
                          <a:latin typeface="Arial Narrow" panose="020B0606020202030204" pitchFamily="34" charset="0"/>
                          <a:cs typeface="Arial" panose="020B0604020202020204" pitchFamily="34" charset="0"/>
                        </a:rPr>
                        <a:t>c. Digital content – website</a:t>
                      </a:r>
                    </a:p>
                  </a:txBody>
                  <a:tcPr/>
                </a:tc>
                <a:tc>
                  <a:txBody>
                    <a:bodyPr/>
                    <a:lstStyle/>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Keeping your website current</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School website team</a:t>
                      </a:r>
                    </a:p>
                  </a:txBody>
                  <a:tcPr/>
                </a:tc>
                <a:extLst>
                  <a:ext uri="{0D108BD9-81ED-4DB2-BD59-A6C34878D82A}">
                    <a16:rowId xmlns:a16="http://schemas.microsoft.com/office/drawing/2014/main" val="1827598096"/>
                  </a:ext>
                </a:extLst>
              </a:tr>
              <a:tr h="402130">
                <a:tc>
                  <a:txBody>
                    <a:bodyPr/>
                    <a:lstStyle/>
                    <a:p>
                      <a:pPr algn="l"/>
                      <a:r>
                        <a:rPr lang="en-AU" sz="1050" dirty="0">
                          <a:latin typeface="Arial Narrow" panose="020B0606020202030204" pitchFamily="34" charset="0"/>
                          <a:cs typeface="Arial" panose="020B0604020202020204" pitchFamily="34" charset="0"/>
                        </a:rPr>
                        <a:t>1.3 Building relationships</a:t>
                      </a:r>
                    </a:p>
                  </a:txBody>
                  <a:tcPr>
                    <a:lnB w="12700" cap="flat" cmpd="sng" algn="ctr">
                      <a:noFill/>
                      <a:prstDash val="solid"/>
                      <a:round/>
                      <a:headEnd type="none" w="med" len="med"/>
                      <a:tailEnd type="none" w="med" len="med"/>
                    </a:lnB>
                  </a:tcPr>
                </a:tc>
                <a:tc>
                  <a:txBody>
                    <a:bodyPr/>
                    <a:lstStyle/>
                    <a:p>
                      <a:pPr algn="l"/>
                      <a:r>
                        <a:rPr lang="en-AU" sz="1050" dirty="0">
                          <a:latin typeface="Arial Narrow" panose="020B0606020202030204" pitchFamily="34" charset="0"/>
                          <a:cs typeface="Arial" panose="020B0604020202020204" pitchFamily="34" charset="0"/>
                        </a:rPr>
                        <a:t>a. Students</a:t>
                      </a:r>
                      <a:r>
                        <a:rPr lang="en-AU" sz="1050" baseline="0" dirty="0">
                          <a:latin typeface="Arial Narrow" panose="020B0606020202030204" pitchFamily="34" charset="0"/>
                          <a:cs typeface="Arial" panose="020B0604020202020204" pitchFamily="34" charset="0"/>
                        </a:rPr>
                        <a:t> as customers</a:t>
                      </a:r>
                      <a:endParaRPr lang="en-AU" sz="1050" dirty="0">
                        <a:latin typeface="Arial Narrow" panose="020B0606020202030204" pitchFamily="34" charset="0"/>
                        <a:cs typeface="Arial" panose="020B0604020202020204" pitchFamily="34" charset="0"/>
                      </a:endParaRPr>
                    </a:p>
                  </a:txBody>
                  <a:tcPr/>
                </a:tc>
                <a:tc>
                  <a:txBody>
                    <a:bodyPr/>
                    <a:lstStyle/>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Supporting students</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Student wellbeing</a:t>
                      </a:r>
                    </a:p>
                  </a:txBody>
                  <a:tcPr/>
                </a:tc>
                <a:extLst>
                  <a:ext uri="{0D108BD9-81ED-4DB2-BD59-A6C34878D82A}">
                    <a16:rowId xmlns:a16="http://schemas.microsoft.com/office/drawing/2014/main" val="3671982970"/>
                  </a:ext>
                </a:extLst>
              </a:tr>
              <a:tr h="714897">
                <a:tc>
                  <a:txBody>
                    <a:bodyPr/>
                    <a:lstStyle/>
                    <a:p>
                      <a:pPr algn="l"/>
                      <a:r>
                        <a:rPr lang="en-AU" sz="1050" dirty="0">
                          <a:solidFill>
                            <a:schemeClr val="bg1"/>
                          </a:solidFill>
                          <a:latin typeface="Arial Narrow" panose="020B0606020202030204" pitchFamily="34" charset="0"/>
                          <a:cs typeface="Arial" panose="020B0604020202020204" pitchFamily="34" charset="0"/>
                        </a:rPr>
                        <a:t>1.3 Building</a:t>
                      </a:r>
                      <a:r>
                        <a:rPr lang="en-AU" sz="1050" baseline="0" dirty="0">
                          <a:solidFill>
                            <a:schemeClr val="bg1"/>
                          </a:solidFill>
                          <a:latin typeface="Arial Narrow" panose="020B0606020202030204" pitchFamily="34" charset="0"/>
                          <a:cs typeface="Arial" panose="020B0604020202020204" pitchFamily="34" charset="0"/>
                        </a:rPr>
                        <a:t> relationships</a:t>
                      </a:r>
                      <a:endParaRPr lang="en-AU" sz="1050" dirty="0">
                        <a:solidFill>
                          <a:schemeClr val="bg1"/>
                        </a:solidFill>
                        <a:latin typeface="Arial Narrow" panose="020B060602020203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AU" sz="1050" dirty="0">
                          <a:latin typeface="Arial Narrow" panose="020B0606020202030204" pitchFamily="34" charset="0"/>
                          <a:cs typeface="Arial" panose="020B0604020202020204" pitchFamily="34" charset="0"/>
                        </a:rPr>
                        <a:t>b. Connecting with customers</a:t>
                      </a:r>
                    </a:p>
                  </a:txBody>
                  <a:tcPr/>
                </a:tc>
                <a:tc>
                  <a:txBody>
                    <a:bodyPr/>
                    <a:lstStyle/>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Cultural diversity</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Aboriginal &amp; Torres Strait Islander customers</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Welcoming customers with disability</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Customer complaints - role of SAS staff</a:t>
                      </a:r>
                    </a:p>
                  </a:txBody>
                  <a:tcPr/>
                </a:tc>
                <a:extLst>
                  <a:ext uri="{0D108BD9-81ED-4DB2-BD59-A6C34878D82A}">
                    <a16:rowId xmlns:a16="http://schemas.microsoft.com/office/drawing/2014/main" val="4018255628"/>
                  </a:ext>
                </a:extLst>
              </a:tr>
              <a:tr h="316234">
                <a:tc>
                  <a:txBody>
                    <a:bodyPr/>
                    <a:lstStyle/>
                    <a:p>
                      <a:pPr algn="l"/>
                      <a:r>
                        <a:rPr lang="en-AU" sz="1050" dirty="0">
                          <a:solidFill>
                            <a:schemeClr val="bg1"/>
                          </a:solidFill>
                          <a:latin typeface="Arial Narrow" panose="020B0606020202030204" pitchFamily="34" charset="0"/>
                          <a:cs typeface="Arial" panose="020B0604020202020204" pitchFamily="34" charset="0"/>
                        </a:rPr>
                        <a:t>1.3</a:t>
                      </a:r>
                      <a:r>
                        <a:rPr lang="en-AU" sz="1050" baseline="0" dirty="0">
                          <a:solidFill>
                            <a:schemeClr val="bg1"/>
                          </a:solidFill>
                          <a:latin typeface="Arial Narrow" panose="020B0606020202030204" pitchFamily="34" charset="0"/>
                          <a:cs typeface="Arial" panose="020B0604020202020204" pitchFamily="34" charset="0"/>
                        </a:rPr>
                        <a:t> Building relationships</a:t>
                      </a:r>
                      <a:endParaRPr lang="en-AU" sz="1050" dirty="0">
                        <a:solidFill>
                          <a:schemeClr val="bg1"/>
                        </a:solidFill>
                        <a:latin typeface="Arial Narrow" panose="020B0606020202030204" pitchFamily="34" charset="0"/>
                        <a:cs typeface="Arial" panose="020B0604020202020204" pitchFamily="34" charset="0"/>
                      </a:endParaRPr>
                    </a:p>
                  </a:txBody>
                  <a:tcPr>
                    <a:lnT w="12700" cap="flat" cmpd="sng" algn="ctr">
                      <a:noFill/>
                      <a:prstDash val="solid"/>
                      <a:round/>
                      <a:headEnd type="none" w="med" len="med"/>
                      <a:tailEnd type="none" w="med" len="med"/>
                    </a:lnT>
                  </a:tcPr>
                </a:tc>
                <a:tc>
                  <a:txBody>
                    <a:bodyPr/>
                    <a:lstStyle/>
                    <a:p>
                      <a:pPr algn="l"/>
                      <a:r>
                        <a:rPr lang="en-AU" sz="1050" dirty="0">
                          <a:latin typeface="Arial Narrow" panose="020B0606020202030204" pitchFamily="34" charset="0"/>
                          <a:cs typeface="Arial" panose="020B0604020202020204" pitchFamily="34" charset="0"/>
                        </a:rPr>
                        <a:t>c. Customer feedback</a:t>
                      </a:r>
                    </a:p>
                  </a:txBody>
                  <a:tcPr/>
                </a:tc>
                <a:tc>
                  <a:txBody>
                    <a:bodyPr/>
                    <a:lstStyle/>
                    <a:p>
                      <a:pPr algn="l"/>
                      <a:r>
                        <a:rPr lang="en-AU" sz="1050" b="0" i="0" kern="1200" dirty="0">
                          <a:solidFill>
                            <a:schemeClr val="tx1"/>
                          </a:solidFill>
                          <a:effectLst/>
                          <a:latin typeface="Arial Narrow" panose="020B0606020202030204" pitchFamily="34" charset="0"/>
                          <a:ea typeface="+mn-ea"/>
                          <a:cs typeface="Arial" panose="020B0604020202020204" pitchFamily="34" charset="0"/>
                        </a:rPr>
                        <a:t>Customer feedback</a:t>
                      </a:r>
                    </a:p>
                  </a:txBody>
                  <a:tcPr/>
                </a:tc>
                <a:extLst>
                  <a:ext uri="{0D108BD9-81ED-4DB2-BD59-A6C34878D82A}">
                    <a16:rowId xmlns:a16="http://schemas.microsoft.com/office/drawing/2014/main" val="3046961068"/>
                  </a:ext>
                </a:extLst>
              </a:tr>
              <a:tr h="316234">
                <a:tc>
                  <a:txBody>
                    <a:bodyPr/>
                    <a:lstStyle/>
                    <a:p>
                      <a:pPr algn="l"/>
                      <a:r>
                        <a:rPr lang="en-AU" sz="1050" dirty="0">
                          <a:latin typeface="Arial Narrow" panose="020B0606020202030204" pitchFamily="34" charset="0"/>
                          <a:cs typeface="Arial" panose="020B0604020202020204" pitchFamily="34" charset="0"/>
                        </a:rPr>
                        <a:t>1.4 Teamwork</a:t>
                      </a:r>
                    </a:p>
                  </a:txBody>
                  <a:tcPr/>
                </a:tc>
                <a:tc>
                  <a:txBody>
                    <a:bodyPr/>
                    <a:lstStyle/>
                    <a:p>
                      <a:pPr algn="l"/>
                      <a:r>
                        <a:rPr lang="en-AU" sz="1050" dirty="0">
                          <a:latin typeface="Arial Narrow" panose="020B0606020202030204" pitchFamily="34" charset="0"/>
                          <a:cs typeface="Arial" panose="020B0604020202020204" pitchFamily="34" charset="0"/>
                        </a:rPr>
                        <a:t>a. Keeping staff informed</a:t>
                      </a:r>
                    </a:p>
                  </a:txBody>
                  <a:tcPr/>
                </a:tc>
                <a:tc>
                  <a:txBody>
                    <a:bodyPr/>
                    <a:lstStyle/>
                    <a:p>
                      <a:pPr algn="l"/>
                      <a:r>
                        <a:rPr lang="en-AU" sz="1050" b="0" i="0" kern="1200" dirty="0">
                          <a:solidFill>
                            <a:schemeClr val="tx1"/>
                          </a:solidFill>
                          <a:effectLst/>
                          <a:latin typeface="Arial Narrow" panose="020B0606020202030204" pitchFamily="34" charset="0"/>
                          <a:ea typeface="+mn-ea"/>
                          <a:cs typeface="Arial" panose="020B0604020202020204" pitchFamily="34" charset="0"/>
                        </a:rPr>
                        <a:t>Keeping staff informed</a:t>
                      </a:r>
                    </a:p>
                  </a:txBody>
                  <a:tcPr/>
                </a:tc>
                <a:extLst>
                  <a:ext uri="{0D108BD9-81ED-4DB2-BD59-A6C34878D82A}">
                    <a16:rowId xmlns:a16="http://schemas.microsoft.com/office/drawing/2014/main" val="2182863114"/>
                  </a:ext>
                </a:extLst>
              </a:tr>
              <a:tr h="316234">
                <a:tc>
                  <a:txBody>
                    <a:bodyPr/>
                    <a:lstStyle/>
                    <a:p>
                      <a:pPr algn="l"/>
                      <a:r>
                        <a:rPr lang="en-AU" sz="1050" dirty="0">
                          <a:latin typeface="Arial Narrow" panose="020B0606020202030204" pitchFamily="34" charset="0"/>
                          <a:cs typeface="Arial" panose="020B0604020202020204" pitchFamily="34" charset="0"/>
                        </a:rPr>
                        <a:t>1.5 Promoting the school and its vision</a:t>
                      </a:r>
                    </a:p>
                  </a:txBody>
                  <a:tcPr/>
                </a:tc>
                <a:tc>
                  <a:txBody>
                    <a:bodyPr/>
                    <a:lstStyle/>
                    <a:p>
                      <a:pPr algn="l"/>
                      <a:r>
                        <a:rPr lang="en-AU" sz="1050" dirty="0">
                          <a:latin typeface="Arial Narrow" panose="020B0606020202030204" pitchFamily="34" charset="0"/>
                          <a:cs typeface="Arial" panose="020B0604020202020204" pitchFamily="34" charset="0"/>
                        </a:rPr>
                        <a:t>a. School plan and school culture</a:t>
                      </a:r>
                    </a:p>
                  </a:txBody>
                  <a:tcPr/>
                </a:tc>
                <a:tc>
                  <a:txBody>
                    <a:bodyPr/>
                    <a:lstStyle/>
                    <a:p>
                      <a:pPr algn="l"/>
                      <a:r>
                        <a:rPr lang="en-AU" sz="1050" b="0" i="0" kern="1200" dirty="0">
                          <a:solidFill>
                            <a:schemeClr val="tx1"/>
                          </a:solidFill>
                          <a:effectLst/>
                          <a:latin typeface="Arial Narrow" panose="020B0606020202030204" pitchFamily="34" charset="0"/>
                          <a:ea typeface="+mn-ea"/>
                          <a:cs typeface="Arial" panose="020B0604020202020204" pitchFamily="34" charset="0"/>
                        </a:rPr>
                        <a:t>School plan and school culture</a:t>
                      </a:r>
                    </a:p>
                  </a:txBody>
                  <a:tcPr/>
                </a:tc>
                <a:extLst>
                  <a:ext uri="{0D108BD9-81ED-4DB2-BD59-A6C34878D82A}">
                    <a16:rowId xmlns:a16="http://schemas.microsoft.com/office/drawing/2014/main" val="3766506984"/>
                  </a:ext>
                </a:extLst>
              </a:tr>
            </a:tbl>
          </a:graphicData>
        </a:graphic>
      </p:graphicFrame>
      <p:sp>
        <p:nvSpPr>
          <p:cNvPr id="2" name="Rectangle 1"/>
          <p:cNvSpPr/>
          <p:nvPr/>
        </p:nvSpPr>
        <p:spPr>
          <a:xfrm>
            <a:off x="292099" y="6117938"/>
            <a:ext cx="8623000" cy="338554"/>
          </a:xfrm>
          <a:prstGeom prst="rect">
            <a:avLst/>
          </a:prstGeom>
        </p:spPr>
        <p:txBody>
          <a:bodyPr wrap="square">
            <a:spAutoFit/>
          </a:bodyPr>
          <a:lstStyle/>
          <a:p>
            <a:pPr algn="ctr" defTabSz="914378"/>
            <a:r>
              <a:rPr lang="en-AU" sz="1600" dirty="0">
                <a:solidFill>
                  <a:prstClr val="black"/>
                </a:solidFill>
                <a:latin typeface="Arial" panose="020B0604020202020204" pitchFamily="34" charset="0"/>
                <a:cs typeface="Arial" panose="020B0604020202020204" pitchFamily="34" charset="0"/>
                <a:hlinkClick r:id="rId3" tooltip="Professional learning - School Administrative and Support Staff website"/>
              </a:rPr>
              <a:t>Professional </a:t>
            </a:r>
            <a:r>
              <a:rPr lang="en-AU" sz="1600" dirty="0" smtClean="0">
                <a:solidFill>
                  <a:prstClr val="black"/>
                </a:solidFill>
                <a:latin typeface="Arial" panose="020B0604020202020204" pitchFamily="34" charset="0"/>
                <a:cs typeface="Arial" panose="020B0604020202020204" pitchFamily="34" charset="0"/>
                <a:hlinkClick r:id="rId3" tooltip="Professional learning - School Administrative and Support Staff website"/>
              </a:rPr>
              <a:t>Learning for Non-Teaching Staff </a:t>
            </a:r>
            <a:r>
              <a:rPr lang="en-AU" sz="1600" dirty="0">
                <a:solidFill>
                  <a:prstClr val="black"/>
                </a:solidFill>
                <a:latin typeface="Arial" panose="020B0604020202020204" pitchFamily="34" charset="0"/>
                <a:cs typeface="Arial" panose="020B0604020202020204" pitchFamily="34" charset="0"/>
                <a:hlinkClick r:id="rId3" tooltip="Professional learning - School Administrative and Support Staff website"/>
              </a:rPr>
              <a:t>(PLNTS) website</a:t>
            </a:r>
            <a:endParaRPr lang="en-AU" sz="1600" dirty="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292100" y="6336182"/>
            <a:ext cx="8623001" cy="365125"/>
          </a:xfrm>
        </p:spPr>
        <p:txBody>
          <a:bodyPr/>
          <a:lstStyle/>
          <a:p>
            <a:r>
              <a:rPr lang="en-AU" dirty="0"/>
              <a:t>Learning &amp; Business Systems | PLNTS | 1.3 (b) </a:t>
            </a:r>
            <a:r>
              <a:rPr lang="en-AU" dirty="0" err="1"/>
              <a:t>i</a:t>
            </a:r>
            <a:r>
              <a:rPr lang="en-AU" dirty="0"/>
              <a:t> Connecting with customers - cultural diversity V10.1 | Slide </a:t>
            </a:r>
            <a:r>
              <a:rPr lang="en-AU" dirty="0" smtClean="0"/>
              <a:t>19 </a:t>
            </a:r>
            <a:endParaRPr lang="en-US" dirty="0"/>
          </a:p>
        </p:txBody>
      </p:sp>
    </p:spTree>
    <p:extLst>
      <p:ext uri="{BB962C8B-B14F-4D97-AF65-F5344CB8AC3E}">
        <p14:creationId xmlns:p14="http://schemas.microsoft.com/office/powerpoint/2010/main" val="121226895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Structure of the module</a:t>
            </a:r>
          </a:p>
        </p:txBody>
      </p:sp>
      <p:sp>
        <p:nvSpPr>
          <p:cNvPr id="2" name="Text Placeholder 1"/>
          <p:cNvSpPr>
            <a:spLocks noGrp="1"/>
          </p:cNvSpPr>
          <p:nvPr>
            <p:ph type="body" sz="quarter" idx="15"/>
          </p:nvPr>
        </p:nvSpPr>
        <p:spPr>
          <a:xfrm>
            <a:off x="292100" y="1364374"/>
            <a:ext cx="6296124" cy="4369452"/>
          </a:xfrm>
        </p:spPr>
        <p:txBody>
          <a:bodyPr/>
          <a:lstStyle/>
          <a:p>
            <a:r>
              <a:rPr lang="en-AU" sz="1600" b="0" dirty="0">
                <a:solidFill>
                  <a:schemeClr val="tx2"/>
                </a:solidFill>
              </a:rPr>
              <a:t>This module contains 4 sessions and has a total delivery time of </a:t>
            </a:r>
            <a:endParaRPr lang="en-AU" sz="1600" b="0" dirty="0" smtClean="0">
              <a:solidFill>
                <a:schemeClr val="tx2"/>
              </a:solidFill>
            </a:endParaRPr>
          </a:p>
          <a:p>
            <a:r>
              <a:rPr lang="en-AU" sz="1600" b="0" smtClean="0">
                <a:solidFill>
                  <a:schemeClr val="tx2"/>
                </a:solidFill>
              </a:rPr>
              <a:t>3 </a:t>
            </a:r>
            <a:r>
              <a:rPr lang="en-AU" sz="1600" b="0" dirty="0">
                <a:solidFill>
                  <a:schemeClr val="tx2"/>
                </a:solidFill>
              </a:rPr>
              <a:t>hours </a:t>
            </a:r>
            <a:r>
              <a:rPr lang="en-AU" sz="1600" b="0" dirty="0" smtClean="0">
                <a:solidFill>
                  <a:schemeClr val="tx2"/>
                </a:solidFill>
              </a:rPr>
              <a:t>10 </a:t>
            </a:r>
            <a:r>
              <a:rPr lang="en-AU" sz="1600" b="0" dirty="0">
                <a:solidFill>
                  <a:schemeClr val="tx2"/>
                </a:solidFill>
              </a:rPr>
              <a:t>minutes. Resources for this module include:</a:t>
            </a:r>
          </a:p>
          <a:p>
            <a:pPr marL="285750" indent="-285750">
              <a:buFont typeface="Arial" panose="020B0604020202020204" pitchFamily="34" charset="0"/>
              <a:buChar char="•"/>
            </a:pPr>
            <a:r>
              <a:rPr lang="en-AU" sz="1600" b="0" dirty="0">
                <a:solidFill>
                  <a:schemeClr val="tx2"/>
                </a:solidFill>
              </a:rPr>
              <a:t>PowerPoint presentation sessions</a:t>
            </a:r>
          </a:p>
          <a:p>
            <a:pPr marL="691744" lvl="2" indent="-285750">
              <a:buFont typeface="Courier New" panose="02070309020205020404" pitchFamily="49" charset="0"/>
              <a:buChar char="o"/>
            </a:pPr>
            <a:r>
              <a:rPr lang="en-AU" sz="1400" b="0" dirty="0">
                <a:solidFill>
                  <a:schemeClr val="tx2"/>
                </a:solidFill>
              </a:rPr>
              <a:t>Session 1 - Cultural Diversity – </a:t>
            </a:r>
            <a:r>
              <a:rPr lang="en-AU" sz="1400" dirty="0" smtClean="0"/>
              <a:t>1 hour 10</a:t>
            </a:r>
            <a:r>
              <a:rPr lang="en-AU" sz="1400" b="0" dirty="0" smtClean="0">
                <a:solidFill>
                  <a:schemeClr val="tx2"/>
                </a:solidFill>
              </a:rPr>
              <a:t> </a:t>
            </a:r>
            <a:r>
              <a:rPr lang="en-AU" sz="1400" b="0" dirty="0">
                <a:solidFill>
                  <a:schemeClr val="tx2"/>
                </a:solidFill>
              </a:rPr>
              <a:t>minutes</a:t>
            </a:r>
          </a:p>
          <a:p>
            <a:pPr marL="691744" lvl="2" indent="-285750">
              <a:buFont typeface="Courier New" panose="02070309020205020404" pitchFamily="49" charset="0"/>
              <a:buChar char="o"/>
            </a:pPr>
            <a:r>
              <a:rPr lang="en-AU" sz="1400" b="0" dirty="0">
                <a:solidFill>
                  <a:schemeClr val="tx2"/>
                </a:solidFill>
              </a:rPr>
              <a:t>Session 2 - Aboriginal &amp; Torres Strait Islander customers – </a:t>
            </a:r>
            <a:r>
              <a:rPr lang="en-AU" sz="1400" b="0" dirty="0" smtClean="0">
                <a:solidFill>
                  <a:schemeClr val="tx2"/>
                </a:solidFill>
              </a:rPr>
              <a:t>35 </a:t>
            </a:r>
            <a:r>
              <a:rPr lang="en-AU" sz="1400" b="0" dirty="0">
                <a:solidFill>
                  <a:schemeClr val="tx2"/>
                </a:solidFill>
              </a:rPr>
              <a:t>minutes</a:t>
            </a:r>
          </a:p>
          <a:p>
            <a:pPr marL="691744" lvl="2" indent="-285750">
              <a:buFont typeface="Courier New" panose="02070309020205020404" pitchFamily="49" charset="0"/>
              <a:buChar char="o"/>
            </a:pPr>
            <a:r>
              <a:rPr lang="en-AU" sz="1400" b="0" dirty="0">
                <a:solidFill>
                  <a:schemeClr val="tx2"/>
                </a:solidFill>
              </a:rPr>
              <a:t>Session 3 - Welcoming customers with a disability – </a:t>
            </a:r>
            <a:r>
              <a:rPr lang="en-AU" sz="1400" b="0" dirty="0" smtClean="0">
                <a:solidFill>
                  <a:schemeClr val="tx2"/>
                </a:solidFill>
              </a:rPr>
              <a:t>45 </a:t>
            </a:r>
            <a:r>
              <a:rPr lang="en-AU" sz="1400" b="0" dirty="0">
                <a:solidFill>
                  <a:schemeClr val="tx2"/>
                </a:solidFill>
              </a:rPr>
              <a:t>minutes</a:t>
            </a:r>
          </a:p>
          <a:p>
            <a:pPr marL="691744" lvl="2" indent="-285750">
              <a:buFont typeface="Courier New" panose="02070309020205020404" pitchFamily="49" charset="0"/>
              <a:buChar char="o"/>
            </a:pPr>
            <a:r>
              <a:rPr lang="en-AU" sz="1400" b="0" dirty="0">
                <a:solidFill>
                  <a:schemeClr val="tx2"/>
                </a:solidFill>
              </a:rPr>
              <a:t>Session 4 - Customer complaints role of SAS staff – </a:t>
            </a:r>
            <a:r>
              <a:rPr lang="en-AU" sz="1400" b="0" dirty="0" smtClean="0">
                <a:solidFill>
                  <a:schemeClr val="tx2"/>
                </a:solidFill>
              </a:rPr>
              <a:t>40 </a:t>
            </a:r>
            <a:r>
              <a:rPr lang="en-AU" sz="1400" b="0" dirty="0">
                <a:solidFill>
                  <a:schemeClr val="tx2"/>
                </a:solidFill>
              </a:rPr>
              <a:t>minutes</a:t>
            </a:r>
          </a:p>
          <a:p>
            <a:pPr marL="285750" indent="-285750">
              <a:buFont typeface="Arial" panose="020B0604020202020204" pitchFamily="34" charset="0"/>
              <a:buChar char="•"/>
            </a:pPr>
            <a:r>
              <a:rPr lang="en-AU" sz="1600" b="0" dirty="0">
                <a:solidFill>
                  <a:schemeClr val="tx2"/>
                </a:solidFill>
              </a:rPr>
              <a:t>Presenter notes with pre-reading and guidelines to successfully deliver sessions</a:t>
            </a:r>
          </a:p>
          <a:p>
            <a:pPr marL="285750" indent="-285750">
              <a:buFont typeface="Arial" panose="020B0604020202020204" pitchFamily="34" charset="0"/>
              <a:buChar char="•"/>
            </a:pPr>
            <a:r>
              <a:rPr lang="en-AU" sz="1600" b="0" dirty="0">
                <a:solidFill>
                  <a:schemeClr val="tx2"/>
                </a:solidFill>
              </a:rPr>
              <a:t>Handouts and </a:t>
            </a:r>
            <a:r>
              <a:rPr lang="en-AU" sz="1600" b="0" dirty="0" smtClean="0">
                <a:solidFill>
                  <a:schemeClr val="tx2"/>
                </a:solidFill>
              </a:rPr>
              <a:t>activities.</a:t>
            </a:r>
            <a:endParaRPr lang="en-AU" sz="1600" b="0" dirty="0">
              <a:solidFill>
                <a:schemeClr val="tx2"/>
              </a:solidFill>
            </a:endParaRPr>
          </a:p>
          <a:p>
            <a:endParaRPr lang="en-AU" dirty="0"/>
          </a:p>
        </p:txBody>
      </p:sp>
      <p:sp>
        <p:nvSpPr>
          <p:cNvPr id="4" name="Text Placeholder 1"/>
          <p:cNvSpPr txBox="1">
            <a:spLocks/>
          </p:cNvSpPr>
          <p:nvPr/>
        </p:nvSpPr>
        <p:spPr>
          <a:xfrm>
            <a:off x="6764288" y="1364374"/>
            <a:ext cx="2036811" cy="3427730"/>
          </a:xfrm>
          <a:prstGeom prst="rect">
            <a:avLst/>
          </a:prstGeom>
        </p:spPr>
        <p:txBody>
          <a:bodyPr vert="horz" wrap="square" lIns="0" tIns="45720" rIns="91440" bIns="45720" rtlCol="0">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AU" sz="1600" dirty="0">
                <a:solidFill>
                  <a:schemeClr val="tx2"/>
                </a:solidFill>
              </a:rPr>
              <a:t>Purpose</a:t>
            </a:r>
          </a:p>
          <a:p>
            <a:r>
              <a:rPr lang="en-AU" sz="1600" b="0" dirty="0">
                <a:solidFill>
                  <a:schemeClr val="tx2"/>
                </a:solidFill>
              </a:rPr>
              <a:t>This module is one of a series of modules which have been developed to support the implementation of the Excellence in School Administration Framework</a:t>
            </a:r>
          </a:p>
          <a:p>
            <a:endParaRPr lang="en-AU" dirty="0"/>
          </a:p>
        </p:txBody>
      </p:sp>
      <p:sp>
        <p:nvSpPr>
          <p:cNvPr id="12" name="Footer Placeholder 11"/>
          <p:cNvSpPr>
            <a:spLocks noGrp="1"/>
          </p:cNvSpPr>
          <p:nvPr>
            <p:ph type="ftr" sz="quarter" idx="3"/>
          </p:nvPr>
        </p:nvSpPr>
        <p:spPr>
          <a:xfrm>
            <a:off x="292150" y="6258126"/>
            <a:ext cx="8508950" cy="365125"/>
          </a:xfrm>
          <a:prstGeom prst="rect">
            <a:avLst/>
          </a:prstGeom>
        </p:spPr>
        <p:txBody>
          <a:bodyPr/>
          <a:lstStyle/>
          <a:p>
            <a:r>
              <a:rPr lang="en-AU" dirty="0" smtClean="0"/>
              <a:t>Learning &amp; Business Systems | PLNTS | 1.3 (b) </a:t>
            </a:r>
            <a:r>
              <a:rPr lang="en-AU" dirty="0" err="1" smtClean="0"/>
              <a:t>i</a:t>
            </a:r>
            <a:r>
              <a:rPr lang="en-AU" dirty="0" smtClean="0"/>
              <a:t> Connecting with customers - cultural diversity V10.1 | Slide 2</a:t>
            </a:r>
            <a:endParaRPr lang="en-US" dirty="0"/>
          </a:p>
        </p:txBody>
      </p:sp>
    </p:spTree>
    <p:extLst>
      <p:ext uri="{BB962C8B-B14F-4D97-AF65-F5344CB8AC3E}">
        <p14:creationId xmlns:p14="http://schemas.microsoft.com/office/powerpoint/2010/main" val="25890979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9795" y="867717"/>
            <a:ext cx="6955159" cy="586782"/>
          </a:xfrm>
        </p:spPr>
        <p:txBody>
          <a:bodyPr>
            <a:normAutofit fontScale="90000"/>
          </a:bodyPr>
          <a:lstStyle/>
          <a:p>
            <a:r>
              <a:rPr lang="en-US" dirty="0"/>
              <a:t>Professional learning information, resources and course catalogue for non-teaching staff </a:t>
            </a:r>
          </a:p>
        </p:txBody>
      </p:sp>
      <p:sp>
        <p:nvSpPr>
          <p:cNvPr id="2" name="Content Placeholder 1"/>
          <p:cNvSpPr>
            <a:spLocks noGrp="1"/>
          </p:cNvSpPr>
          <p:nvPr>
            <p:ph sz="quarter" idx="4294967295"/>
          </p:nvPr>
        </p:nvSpPr>
        <p:spPr>
          <a:xfrm>
            <a:off x="319794" y="1656575"/>
            <a:ext cx="4625879" cy="4073812"/>
          </a:xfrm>
        </p:spPr>
        <p:txBody>
          <a:bodyPr/>
          <a:lstStyle/>
          <a:p>
            <a:r>
              <a:rPr lang="en-AU" sz="1477" dirty="0"/>
              <a:t>Information about </a:t>
            </a:r>
            <a:r>
              <a:rPr lang="en-AU" sz="1477" b="1" dirty="0"/>
              <a:t>professional learning for non-teaching staff </a:t>
            </a:r>
            <a:r>
              <a:rPr lang="en-AU" sz="1477" dirty="0"/>
              <a:t>including links to a course catalogue and resources, can be found on the professional learning site of the intranet.</a:t>
            </a:r>
          </a:p>
          <a:p>
            <a:endParaRPr lang="en-AU" sz="1477" dirty="0"/>
          </a:p>
          <a:p>
            <a:pPr marL="0" indent="0">
              <a:buNone/>
            </a:pPr>
            <a:r>
              <a:rPr lang="en-AU" sz="1477" dirty="0"/>
              <a:t>From the </a:t>
            </a:r>
            <a:r>
              <a:rPr lang="en-AU" sz="1477" b="1" dirty="0"/>
              <a:t>Inside the department A-Z </a:t>
            </a:r>
            <a:r>
              <a:rPr lang="en-AU" sz="1477" dirty="0"/>
              <a:t>tab select:</a:t>
            </a:r>
          </a:p>
          <a:p>
            <a:pPr marL="214318" indent="-214318"/>
            <a:r>
              <a:rPr lang="en-AU" sz="1477" dirty="0"/>
              <a:t>Professional learning</a:t>
            </a:r>
          </a:p>
          <a:p>
            <a:pPr marL="214318" indent="-214318"/>
            <a:r>
              <a:rPr lang="en-AU" sz="1477" dirty="0">
                <a:hlinkClick r:id="rId3"/>
              </a:rPr>
              <a:t>Professional learning for non-teaching staff</a:t>
            </a:r>
            <a:endParaRPr lang="en-AU" sz="1477" dirty="0"/>
          </a:p>
          <a:p>
            <a:pPr marL="214318" indent="-214318"/>
            <a:r>
              <a:rPr lang="en-AU" sz="1477" dirty="0">
                <a:hlinkClick r:id="rId4"/>
              </a:rPr>
              <a:t>Course catalogue</a:t>
            </a:r>
            <a:endParaRPr lang="en-AU" sz="1477" dirty="0"/>
          </a:p>
        </p:txBody>
      </p:sp>
      <p:pic>
        <p:nvPicPr>
          <p:cNvPr id="4" name="Picture 3" descr="Decorative"/>
          <p:cNvPicPr>
            <a:picLocks noChangeAspect="1"/>
          </p:cNvPicPr>
          <p:nvPr/>
        </p:nvPicPr>
        <p:blipFill>
          <a:blip r:embed="rId5"/>
          <a:stretch>
            <a:fillRect/>
          </a:stretch>
        </p:blipFill>
        <p:spPr>
          <a:xfrm>
            <a:off x="5559609" y="1837446"/>
            <a:ext cx="3313086" cy="3116469"/>
          </a:xfrm>
          <a:prstGeom prst="rect">
            <a:avLst/>
          </a:prstGeom>
          <a:ln>
            <a:solidFill>
              <a:schemeClr val="tx1">
                <a:lumMod val="65000"/>
                <a:lumOff val="35000"/>
              </a:schemeClr>
            </a:solidFill>
          </a:ln>
        </p:spPr>
      </p:pic>
      <p:sp>
        <p:nvSpPr>
          <p:cNvPr id="7" name="Footer Placeholder 6"/>
          <p:cNvSpPr>
            <a:spLocks noGrp="1"/>
          </p:cNvSpPr>
          <p:nvPr>
            <p:ph type="ftr" sz="quarter" idx="3"/>
          </p:nvPr>
        </p:nvSpPr>
        <p:spPr>
          <a:xfrm>
            <a:off x="291903" y="6259238"/>
            <a:ext cx="8580792" cy="365125"/>
          </a:xfrm>
        </p:spPr>
        <p:txBody>
          <a:bodyPr/>
          <a:lstStyle/>
          <a:p>
            <a:r>
              <a:rPr lang="en-AU" dirty="0"/>
              <a:t>Learning &amp; Business Systems | PLNTS | 1.3 (b) </a:t>
            </a:r>
            <a:r>
              <a:rPr lang="en-AU" dirty="0" err="1"/>
              <a:t>i</a:t>
            </a:r>
            <a:r>
              <a:rPr lang="en-AU" dirty="0"/>
              <a:t> Connecting with customers - cultural diversity V10.1 | Slide </a:t>
            </a:r>
            <a:r>
              <a:rPr lang="en-AU" dirty="0" smtClean="0"/>
              <a:t>20 </a:t>
            </a:r>
            <a:endParaRPr lang="en-US" dirty="0"/>
          </a:p>
        </p:txBody>
      </p:sp>
    </p:spTree>
    <p:extLst>
      <p:ext uri="{BB962C8B-B14F-4D97-AF65-F5344CB8AC3E}">
        <p14:creationId xmlns:p14="http://schemas.microsoft.com/office/powerpoint/2010/main" val="81587709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151" y="689117"/>
            <a:ext cx="8630162" cy="519119"/>
          </a:xfrm>
        </p:spPr>
        <p:txBody>
          <a:bodyPr/>
          <a:lstStyle/>
          <a:p>
            <a:r>
              <a:rPr lang="en-AU" dirty="0">
                <a:latin typeface="Arial"/>
                <a:cs typeface="Arial"/>
              </a:rPr>
              <a:t>Professional learning </a:t>
            </a:r>
            <a:r>
              <a:rPr lang="en-AU" dirty="0" smtClean="0">
                <a:latin typeface="Arial"/>
                <a:cs typeface="Arial"/>
              </a:rPr>
              <a:t>for non-teaching </a:t>
            </a:r>
            <a:r>
              <a:rPr lang="en-AU" dirty="0">
                <a:latin typeface="Arial"/>
                <a:cs typeface="Arial"/>
              </a:rPr>
              <a:t>staff (PLNTS) catalogue</a:t>
            </a:r>
          </a:p>
        </p:txBody>
      </p:sp>
      <p:grpSp>
        <p:nvGrpSpPr>
          <p:cNvPr id="20" name="Group 19" descr="Decorative"/>
          <p:cNvGrpSpPr/>
          <p:nvPr/>
        </p:nvGrpSpPr>
        <p:grpSpPr>
          <a:xfrm>
            <a:off x="646014" y="1313802"/>
            <a:ext cx="8276298" cy="4252451"/>
            <a:chOff x="646014" y="1564322"/>
            <a:chExt cx="8276298" cy="4252451"/>
          </a:xfrm>
        </p:grpSpPr>
        <p:pic>
          <p:nvPicPr>
            <p:cNvPr id="3" name="Picture 2" descr="Image of Course catalogue for non-teaching staff."/>
            <p:cNvPicPr>
              <a:picLocks noChangeAspect="1"/>
            </p:cNvPicPr>
            <p:nvPr/>
          </p:nvPicPr>
          <p:blipFill>
            <a:blip r:embed="rId3"/>
            <a:stretch>
              <a:fillRect/>
            </a:stretch>
          </p:blipFill>
          <p:spPr>
            <a:xfrm>
              <a:off x="2389765" y="2051876"/>
              <a:ext cx="4729264" cy="2996404"/>
            </a:xfrm>
            <a:prstGeom prst="rect">
              <a:avLst/>
            </a:prstGeom>
            <a:noFill/>
            <a:ln>
              <a:solidFill>
                <a:schemeClr val="tx2"/>
              </a:solidFill>
            </a:ln>
          </p:spPr>
        </p:pic>
        <p:sp>
          <p:nvSpPr>
            <p:cNvPr id="18" name="Rectangle 17"/>
            <p:cNvSpPr/>
            <p:nvPr/>
          </p:nvSpPr>
          <p:spPr>
            <a:xfrm>
              <a:off x="2572496" y="1564322"/>
              <a:ext cx="4205990" cy="3704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New and improved layout and features!</a:t>
              </a:r>
            </a:p>
          </p:txBody>
        </p:sp>
        <p:sp>
          <p:nvSpPr>
            <p:cNvPr id="11" name="Line Callout 1 10"/>
            <p:cNvSpPr/>
            <p:nvPr/>
          </p:nvSpPr>
          <p:spPr>
            <a:xfrm>
              <a:off x="646014" y="3293118"/>
              <a:ext cx="1365666" cy="699762"/>
            </a:xfrm>
            <a:prstGeom prst="borderCallout1">
              <a:avLst>
                <a:gd name="adj1" fmla="val 50575"/>
                <a:gd name="adj2" fmla="val 125580"/>
                <a:gd name="adj3" fmla="val 50404"/>
                <a:gd name="adj4" fmla="val 100601"/>
              </a:avLst>
            </a:prstGeom>
            <a:solidFill>
              <a:schemeClr val="accent1"/>
            </a:solidFill>
            <a:ln>
              <a:solidFill>
                <a:schemeClr val="tx1"/>
              </a:solidFill>
              <a:headEnd type="arrow"/>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Browse options</a:t>
              </a:r>
            </a:p>
          </p:txBody>
        </p:sp>
        <p:sp>
          <p:nvSpPr>
            <p:cNvPr id="15" name="Line Callout 1 14"/>
            <p:cNvSpPr/>
            <p:nvPr/>
          </p:nvSpPr>
          <p:spPr>
            <a:xfrm>
              <a:off x="7379627" y="2947170"/>
              <a:ext cx="1542685" cy="804707"/>
            </a:xfrm>
            <a:prstGeom prst="borderCallout1">
              <a:avLst>
                <a:gd name="adj1" fmla="val 53842"/>
                <a:gd name="adj2" fmla="val -20608"/>
                <a:gd name="adj3" fmla="val 52582"/>
                <a:gd name="adj4" fmla="val -391"/>
              </a:avLst>
            </a:prstGeom>
            <a:solidFill>
              <a:schemeClr val="accent1"/>
            </a:solidFill>
            <a:ln>
              <a:solidFill>
                <a:schemeClr val="tx1"/>
              </a:solidFill>
              <a:headEnd type="arrow"/>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Display as a grid or a list</a:t>
              </a:r>
            </a:p>
          </p:txBody>
        </p:sp>
        <p:sp>
          <p:nvSpPr>
            <p:cNvPr id="17" name="Rectangle 16"/>
            <p:cNvSpPr/>
            <p:nvPr/>
          </p:nvSpPr>
          <p:spPr>
            <a:xfrm>
              <a:off x="2761339" y="5165419"/>
              <a:ext cx="3828304" cy="6513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Click a course for details, dates, location and MyPL reference</a:t>
              </a:r>
            </a:p>
          </p:txBody>
        </p:sp>
      </p:grpSp>
      <p:sp>
        <p:nvSpPr>
          <p:cNvPr id="10" name="Rectangle 9"/>
          <p:cNvSpPr/>
          <p:nvPr/>
        </p:nvSpPr>
        <p:spPr>
          <a:xfrm>
            <a:off x="3120775" y="5758301"/>
            <a:ext cx="3267244" cy="307777"/>
          </a:xfrm>
          <a:prstGeom prst="rect">
            <a:avLst/>
          </a:prstGeom>
        </p:spPr>
        <p:txBody>
          <a:bodyPr wrap="square">
            <a:spAutoFit/>
          </a:bodyPr>
          <a:lstStyle/>
          <a:p>
            <a:pPr algn="ctr" defTabSz="914378"/>
            <a:r>
              <a:rPr lang="en-AU" sz="1400" dirty="0" smtClean="0">
                <a:solidFill>
                  <a:prstClr val="black"/>
                </a:solidFill>
                <a:latin typeface="Arial" panose="020B0604020202020204" pitchFamily="34" charset="0"/>
                <a:cs typeface="Arial" panose="020B0604020202020204" pitchFamily="34" charset="0"/>
                <a:hlinkClick r:id="rId4"/>
              </a:rPr>
              <a:t>PLNTS catalogue</a:t>
            </a:r>
            <a:endParaRPr lang="en-AU" sz="1400" dirty="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292150" y="6258126"/>
            <a:ext cx="8630162" cy="365125"/>
          </a:xfrm>
        </p:spPr>
        <p:txBody>
          <a:bodyPr/>
          <a:lstStyle/>
          <a:p>
            <a:r>
              <a:rPr lang="en-AU" dirty="0"/>
              <a:t>Learning &amp; Business Systems | PLNTS | 1.3 (b) </a:t>
            </a:r>
            <a:r>
              <a:rPr lang="en-AU" dirty="0" err="1"/>
              <a:t>i</a:t>
            </a:r>
            <a:r>
              <a:rPr lang="en-AU" dirty="0"/>
              <a:t> Connecting with customers - cultural diversity V10.1 | Slide </a:t>
            </a:r>
            <a:r>
              <a:rPr lang="en-AU" dirty="0" smtClean="0"/>
              <a:t>21</a:t>
            </a:r>
            <a:endParaRPr lang="en-US" dirty="0"/>
          </a:p>
        </p:txBody>
      </p:sp>
    </p:spTree>
    <p:extLst>
      <p:ext uri="{BB962C8B-B14F-4D97-AF65-F5344CB8AC3E}">
        <p14:creationId xmlns:p14="http://schemas.microsoft.com/office/powerpoint/2010/main" val="154611249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Delivery</a:t>
            </a:r>
          </a:p>
        </p:txBody>
      </p:sp>
      <p:sp>
        <p:nvSpPr>
          <p:cNvPr id="4" name="Text Placeholder 3"/>
          <p:cNvSpPr>
            <a:spLocks noGrp="1"/>
          </p:cNvSpPr>
          <p:nvPr>
            <p:ph type="body" sz="quarter" idx="15"/>
          </p:nvPr>
        </p:nvSpPr>
        <p:spPr>
          <a:xfrm>
            <a:off x="292101" y="1380242"/>
            <a:ext cx="5003799" cy="4268204"/>
          </a:xfrm>
        </p:spPr>
        <p:txBody>
          <a:bodyPr/>
          <a:lstStyle/>
          <a:p>
            <a:r>
              <a:rPr lang="en-AU" sz="1200" b="0" dirty="0">
                <a:solidFill>
                  <a:schemeClr val="tx2"/>
                </a:solidFill>
              </a:rPr>
              <a:t>This module can be completed in the following manner:</a:t>
            </a:r>
          </a:p>
          <a:p>
            <a:pPr marL="171450" indent="-171450">
              <a:buFont typeface="Arial" panose="020B0604020202020204" pitchFamily="34" charset="0"/>
              <a:buChar char="•"/>
            </a:pPr>
            <a:r>
              <a:rPr lang="en-AU" sz="1200" dirty="0">
                <a:solidFill>
                  <a:schemeClr val="tx2"/>
                </a:solidFill>
              </a:rPr>
              <a:t>presentation style </a:t>
            </a:r>
            <a:r>
              <a:rPr lang="en-AU" sz="1200" b="0" dirty="0">
                <a:solidFill>
                  <a:schemeClr val="tx2"/>
                </a:solidFill>
              </a:rPr>
              <a:t>– facilitator follows notes/slides and works through activities in a group setting</a:t>
            </a:r>
          </a:p>
          <a:p>
            <a:pPr marL="171450" indent="-171450">
              <a:buFont typeface="Arial" panose="020B0604020202020204" pitchFamily="34" charset="0"/>
              <a:buChar char="•"/>
            </a:pPr>
            <a:r>
              <a:rPr lang="en-AU" sz="1200" dirty="0">
                <a:solidFill>
                  <a:schemeClr val="tx2"/>
                </a:solidFill>
              </a:rPr>
              <a:t>independently</a:t>
            </a:r>
            <a:r>
              <a:rPr lang="en-AU" sz="1200" b="0" dirty="0">
                <a:solidFill>
                  <a:schemeClr val="tx2"/>
                </a:solidFill>
              </a:rPr>
              <a:t> – individual follows slides, notes and works through learning tasks and activities.</a:t>
            </a:r>
          </a:p>
          <a:p>
            <a:r>
              <a:rPr lang="en-AU" sz="1200" b="0" dirty="0">
                <a:solidFill>
                  <a:schemeClr val="tx2"/>
                </a:solidFill>
              </a:rPr>
              <a:t>To ensure the delivery meets the needs of your audience presenter should consider the following:</a:t>
            </a:r>
          </a:p>
          <a:p>
            <a:pPr marL="171450" indent="-171450">
              <a:buFont typeface="Arial" panose="020B0604020202020204" pitchFamily="34" charset="0"/>
              <a:buChar char="•"/>
            </a:pPr>
            <a:r>
              <a:rPr lang="en-AU" sz="1200" dirty="0">
                <a:solidFill>
                  <a:schemeClr val="tx2"/>
                </a:solidFill>
              </a:rPr>
              <a:t>for internal presentations (to own staff) </a:t>
            </a:r>
            <a:r>
              <a:rPr lang="en-AU" sz="1200" b="0" dirty="0">
                <a:solidFill>
                  <a:schemeClr val="tx2"/>
                </a:solidFill>
              </a:rPr>
              <a:t>prior to presenting the session assess your knowledge of each participant’s experience in this topic, adjust notes and resources where necessary</a:t>
            </a:r>
          </a:p>
          <a:p>
            <a:pPr marL="171450" indent="-171450">
              <a:buFont typeface="Arial" panose="020B0604020202020204" pitchFamily="34" charset="0"/>
              <a:buChar char="•"/>
            </a:pPr>
            <a:r>
              <a:rPr lang="en-AU" sz="1200" dirty="0">
                <a:solidFill>
                  <a:schemeClr val="tx2"/>
                </a:solidFill>
              </a:rPr>
              <a:t>for external presentations </a:t>
            </a:r>
            <a:r>
              <a:rPr lang="en-AU" sz="1200" b="0" dirty="0">
                <a:solidFill>
                  <a:schemeClr val="tx2"/>
                </a:solidFill>
              </a:rPr>
              <a:t>at the commencement of the session ask participants to introduce themselves and briefly explain their reasons for attending, adjust notes and resources where </a:t>
            </a:r>
            <a:r>
              <a:rPr lang="en-AU" sz="1200" b="0" dirty="0" smtClean="0">
                <a:solidFill>
                  <a:schemeClr val="tx2"/>
                </a:solidFill>
              </a:rPr>
              <a:t>necessary.</a:t>
            </a:r>
            <a:endParaRPr lang="en-AU" sz="1200" b="0" dirty="0">
              <a:solidFill>
                <a:schemeClr val="tx2"/>
              </a:solidFill>
            </a:endParaRPr>
          </a:p>
          <a:p>
            <a:endParaRPr lang="en-AU" sz="1200" b="0" dirty="0"/>
          </a:p>
        </p:txBody>
      </p:sp>
      <p:sp>
        <p:nvSpPr>
          <p:cNvPr id="9" name="Text Placeholder 3"/>
          <p:cNvSpPr>
            <a:spLocks noGrp="1"/>
          </p:cNvSpPr>
          <p:nvPr>
            <p:ph type="body" sz="quarter" idx="15"/>
          </p:nvPr>
        </p:nvSpPr>
        <p:spPr>
          <a:xfrm>
            <a:off x="6619875" y="1380242"/>
            <a:ext cx="2295275" cy="4127673"/>
          </a:xfrm>
        </p:spPr>
        <p:txBody>
          <a:bodyPr/>
          <a:lstStyle/>
          <a:p>
            <a:r>
              <a:rPr lang="en-AU" dirty="0">
                <a:solidFill>
                  <a:schemeClr val="tx2"/>
                </a:solidFill>
              </a:rPr>
              <a:t>Audience</a:t>
            </a:r>
          </a:p>
          <a:p>
            <a:r>
              <a:rPr lang="en-AU" b="0" dirty="0">
                <a:solidFill>
                  <a:schemeClr val="tx2"/>
                </a:solidFill>
              </a:rPr>
              <a:t>Key audience is the front office administration staff,  however it is a useful resource for all non-teaching staff in schools.</a:t>
            </a:r>
          </a:p>
          <a:p>
            <a:endParaRPr lang="en-AU" sz="1200" b="0" dirty="0"/>
          </a:p>
        </p:txBody>
      </p:sp>
      <p:sp>
        <p:nvSpPr>
          <p:cNvPr id="7" name="Footer Placeholder 6"/>
          <p:cNvSpPr>
            <a:spLocks noGrp="1"/>
          </p:cNvSpPr>
          <p:nvPr>
            <p:ph type="ftr" sz="quarter" idx="3"/>
          </p:nvPr>
        </p:nvSpPr>
        <p:spPr>
          <a:xfrm>
            <a:off x="292149" y="6258126"/>
            <a:ext cx="8623001" cy="365125"/>
          </a:xfrm>
        </p:spPr>
        <p:txBody>
          <a:bodyPr/>
          <a:lstStyle/>
          <a:p>
            <a:r>
              <a:rPr lang="en-AU" dirty="0" smtClean="0"/>
              <a:t>Learning &amp; Business Systems | PLNTS | 1.3 (b) </a:t>
            </a:r>
            <a:r>
              <a:rPr lang="en-AU" dirty="0" err="1" smtClean="0"/>
              <a:t>i</a:t>
            </a:r>
            <a:r>
              <a:rPr lang="en-AU" dirty="0" smtClean="0"/>
              <a:t> Connecting with customers - cultural diversity V10.1 | Slide 3</a:t>
            </a:r>
            <a:endParaRPr lang="en-US" dirty="0"/>
          </a:p>
        </p:txBody>
      </p:sp>
    </p:spTree>
    <p:extLst>
      <p:ext uri="{BB962C8B-B14F-4D97-AF65-F5344CB8AC3E}">
        <p14:creationId xmlns:p14="http://schemas.microsoft.com/office/powerpoint/2010/main" val="32941323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Outcome of the module – connecting with customers</a:t>
            </a:r>
          </a:p>
        </p:txBody>
      </p:sp>
      <p:sp>
        <p:nvSpPr>
          <p:cNvPr id="5" name="Text Placeholder 4"/>
          <p:cNvSpPr>
            <a:spLocks noGrp="1"/>
          </p:cNvSpPr>
          <p:nvPr>
            <p:ph type="body" sz="quarter" idx="15"/>
          </p:nvPr>
        </p:nvSpPr>
        <p:spPr>
          <a:xfrm>
            <a:off x="3657601" y="1245629"/>
            <a:ext cx="5264712" cy="419659"/>
          </a:xfrm>
        </p:spPr>
        <p:txBody>
          <a:bodyPr/>
          <a:lstStyle/>
          <a:p>
            <a:r>
              <a:rPr lang="en-AU" b="0" dirty="0">
                <a:solidFill>
                  <a:schemeClr val="tx2"/>
                </a:solidFill>
              </a:rPr>
              <a:t>At the completion of this module, participants should be able to:</a:t>
            </a:r>
          </a:p>
          <a:p>
            <a:endParaRPr lang="en-AU" dirty="0"/>
          </a:p>
        </p:txBody>
      </p:sp>
      <p:sp>
        <p:nvSpPr>
          <p:cNvPr id="6" name="Text Placeholder 4"/>
          <p:cNvSpPr txBox="1">
            <a:spLocks/>
          </p:cNvSpPr>
          <p:nvPr/>
        </p:nvSpPr>
        <p:spPr>
          <a:xfrm>
            <a:off x="3657600" y="2163758"/>
            <a:ext cx="5143500" cy="2504616"/>
          </a:xfrm>
          <a:prstGeom prst="rect">
            <a:avLst/>
          </a:prstGeom>
        </p:spPr>
        <p:txBody>
          <a:bodyPr vert="horz" wrap="square" lIns="0" tIns="45720" rIns="91440" bIns="45720" rtlCol="0">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85750" indent="-285750">
              <a:buFont typeface="Arial" panose="020B0604020202020204" pitchFamily="34" charset="0"/>
              <a:buChar char="•"/>
            </a:pPr>
            <a:r>
              <a:rPr lang="en-AU" dirty="0">
                <a:solidFill>
                  <a:srgbClr val="425968"/>
                </a:solidFill>
              </a:rPr>
              <a:t>describe strategies which build positive relationships with customers and apply these to develop relationships that are authentic and supportive.</a:t>
            </a:r>
          </a:p>
          <a:p>
            <a:endParaRPr lang="en-AU" dirty="0">
              <a:solidFill>
                <a:schemeClr val="tx2"/>
              </a:solidFill>
            </a:endParaRPr>
          </a:p>
        </p:txBody>
      </p:sp>
      <p:pic>
        <p:nvPicPr>
          <p:cNvPr id="4" name="circle-arrow2.png" descr="Decorative"/>
          <p:cNvPicPr>
            <a:picLocks noChangeAspect="1"/>
          </p:cNvPicPr>
          <p:nvPr/>
        </p:nvPicPr>
        <p:blipFill>
          <a:blip r:embed="rId3"/>
          <a:stretch>
            <a:fillRect/>
          </a:stretch>
        </p:blipFill>
        <p:spPr>
          <a:xfrm>
            <a:off x="605663" y="2435094"/>
            <a:ext cx="2651885" cy="2629475"/>
          </a:xfrm>
          <a:prstGeom prst="rect">
            <a:avLst/>
          </a:prstGeom>
          <a:ln w="12700">
            <a:miter lim="400000"/>
          </a:ln>
        </p:spPr>
      </p:pic>
      <p:sp>
        <p:nvSpPr>
          <p:cNvPr id="10" name="Footer Placeholder 9"/>
          <p:cNvSpPr>
            <a:spLocks noGrp="1"/>
          </p:cNvSpPr>
          <p:nvPr>
            <p:ph type="ftr" sz="quarter" idx="3"/>
          </p:nvPr>
        </p:nvSpPr>
        <p:spPr>
          <a:xfrm>
            <a:off x="292150" y="6258126"/>
            <a:ext cx="8630162" cy="365125"/>
          </a:xfrm>
        </p:spPr>
        <p:txBody>
          <a:bodyPr/>
          <a:lstStyle/>
          <a:p>
            <a:r>
              <a:rPr lang="en-AU" dirty="0" smtClean="0"/>
              <a:t>Learning &amp; Business Systems | PLNTS | 1.3 (b) </a:t>
            </a:r>
            <a:r>
              <a:rPr lang="en-AU" dirty="0" err="1" smtClean="0"/>
              <a:t>i</a:t>
            </a:r>
            <a:r>
              <a:rPr lang="en-AU" dirty="0" smtClean="0"/>
              <a:t> Connecting with customers - cultural diversity V10.1 | Slide 4 </a:t>
            </a:r>
            <a:endParaRPr lang="en-US" dirty="0"/>
          </a:p>
        </p:txBody>
      </p:sp>
    </p:spTree>
    <p:extLst>
      <p:ext uri="{BB962C8B-B14F-4D97-AF65-F5344CB8AC3E}">
        <p14:creationId xmlns:p14="http://schemas.microsoft.com/office/powerpoint/2010/main" val="189157748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2150" y="703448"/>
            <a:ext cx="8656745" cy="608198"/>
          </a:xfrm>
        </p:spPr>
        <p:txBody>
          <a:bodyPr/>
          <a:lstStyle/>
          <a:p>
            <a:r>
              <a:rPr lang="en-AU" dirty="0"/>
              <a:t>Outcome of this session – cultural diversity</a:t>
            </a:r>
          </a:p>
        </p:txBody>
      </p:sp>
      <p:sp>
        <p:nvSpPr>
          <p:cNvPr id="5" name="Text Placeholder 4"/>
          <p:cNvSpPr>
            <a:spLocks noGrp="1"/>
          </p:cNvSpPr>
          <p:nvPr>
            <p:ph type="body" sz="quarter" idx="15"/>
          </p:nvPr>
        </p:nvSpPr>
        <p:spPr>
          <a:xfrm>
            <a:off x="3655830" y="1492975"/>
            <a:ext cx="5297670" cy="958412"/>
          </a:xfrm>
        </p:spPr>
        <p:txBody>
          <a:bodyPr/>
          <a:lstStyle/>
          <a:p>
            <a:r>
              <a:rPr lang="en-AU" b="0" dirty="0">
                <a:solidFill>
                  <a:schemeClr val="tx2"/>
                </a:solidFill>
              </a:rPr>
              <a:t>At the completion of this session, participants should be able to:</a:t>
            </a:r>
          </a:p>
          <a:p>
            <a:endParaRPr lang="en-AU" dirty="0"/>
          </a:p>
        </p:txBody>
      </p:sp>
      <p:sp>
        <p:nvSpPr>
          <p:cNvPr id="6" name="Text Placeholder 4"/>
          <p:cNvSpPr txBox="1">
            <a:spLocks/>
          </p:cNvSpPr>
          <p:nvPr/>
        </p:nvSpPr>
        <p:spPr>
          <a:xfrm>
            <a:off x="3655830" y="2371724"/>
            <a:ext cx="5114925" cy="3686175"/>
          </a:xfrm>
          <a:prstGeom prst="rect">
            <a:avLst/>
          </a:prstGeom>
        </p:spPr>
        <p:txBody>
          <a:bodyPr vert="horz" wrap="square" lIns="0" tIns="45720" rIns="91440" bIns="45720" rtlCol="0">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85750" indent="-285750">
              <a:buFont typeface="Arial" panose="020B0604020202020204" pitchFamily="34" charset="0"/>
              <a:buChar char="•"/>
            </a:pPr>
            <a:r>
              <a:rPr lang="en-AU" b="0" dirty="0">
                <a:solidFill>
                  <a:schemeClr val="tx2"/>
                </a:solidFill>
              </a:rPr>
              <a:t>understand the challenges and barriers faced by people of diverse language and cultural </a:t>
            </a:r>
            <a:r>
              <a:rPr lang="en-AU" b="0" dirty="0" smtClean="0">
                <a:solidFill>
                  <a:schemeClr val="tx2"/>
                </a:solidFill>
              </a:rPr>
              <a:t>background</a:t>
            </a:r>
            <a:endParaRPr lang="en-AU" b="0" dirty="0">
              <a:solidFill>
                <a:schemeClr val="tx2"/>
              </a:solidFill>
            </a:endParaRPr>
          </a:p>
          <a:p>
            <a:pPr marL="285750" indent="-285750">
              <a:buFont typeface="Arial" panose="020B0604020202020204" pitchFamily="34" charset="0"/>
              <a:buChar char="•"/>
            </a:pPr>
            <a:r>
              <a:rPr lang="en-AU" b="0" dirty="0">
                <a:solidFill>
                  <a:schemeClr val="tx2"/>
                </a:solidFill>
              </a:rPr>
              <a:t>understand delivery of service to customers from diverse languages and cultural </a:t>
            </a:r>
            <a:r>
              <a:rPr lang="en-AU" b="0" dirty="0" smtClean="0">
                <a:solidFill>
                  <a:schemeClr val="tx2"/>
                </a:solidFill>
              </a:rPr>
              <a:t>backgrounds</a:t>
            </a:r>
            <a:endParaRPr lang="en-AU" b="0" dirty="0">
              <a:solidFill>
                <a:schemeClr val="tx2"/>
              </a:solidFill>
            </a:endParaRPr>
          </a:p>
          <a:p>
            <a:pPr marL="285750" indent="-285750">
              <a:buFont typeface="Arial" panose="020B0604020202020204" pitchFamily="34" charset="0"/>
              <a:buChar char="•"/>
            </a:pPr>
            <a:r>
              <a:rPr lang="en-AU" b="0" dirty="0">
                <a:solidFill>
                  <a:schemeClr val="tx2"/>
                </a:solidFill>
              </a:rPr>
              <a:t>build the capacity to make adjustments to their communication styles.</a:t>
            </a:r>
          </a:p>
          <a:p>
            <a:endParaRPr lang="en-AU" dirty="0">
              <a:solidFill>
                <a:schemeClr val="tx2"/>
              </a:solidFill>
            </a:endParaRPr>
          </a:p>
        </p:txBody>
      </p:sp>
      <p:pic>
        <p:nvPicPr>
          <p:cNvPr id="7" name="session.png" descr="Decorative"/>
          <p:cNvPicPr>
            <a:picLocks noChangeAspect="1"/>
          </p:cNvPicPr>
          <p:nvPr/>
        </p:nvPicPr>
        <p:blipFill>
          <a:blip r:embed="rId3"/>
          <a:stretch>
            <a:fillRect/>
          </a:stretch>
        </p:blipFill>
        <p:spPr>
          <a:xfrm>
            <a:off x="752056" y="2579026"/>
            <a:ext cx="2493213" cy="2771612"/>
          </a:xfrm>
          <a:prstGeom prst="rect">
            <a:avLst/>
          </a:prstGeom>
          <a:ln w="12700">
            <a:miter lim="400000"/>
          </a:ln>
        </p:spPr>
      </p:pic>
      <p:sp>
        <p:nvSpPr>
          <p:cNvPr id="9" name="Footer Placeholder 8"/>
          <p:cNvSpPr>
            <a:spLocks noGrp="1"/>
          </p:cNvSpPr>
          <p:nvPr>
            <p:ph type="ftr" sz="quarter" idx="3"/>
          </p:nvPr>
        </p:nvSpPr>
        <p:spPr>
          <a:xfrm>
            <a:off x="292149" y="6258126"/>
            <a:ext cx="8728025" cy="365125"/>
          </a:xfrm>
        </p:spPr>
        <p:txBody>
          <a:bodyPr/>
          <a:lstStyle/>
          <a:p>
            <a:r>
              <a:rPr lang="en-AU" dirty="0" smtClean="0"/>
              <a:t>Learning &amp; Business Systems | PLNTS | 1.3 (b) </a:t>
            </a:r>
            <a:r>
              <a:rPr lang="en-AU" dirty="0" err="1" smtClean="0"/>
              <a:t>i</a:t>
            </a:r>
            <a:r>
              <a:rPr lang="en-AU" dirty="0" smtClean="0"/>
              <a:t> Connecting with customers - cultural diversity V10.1 | Slide 5 </a:t>
            </a:r>
            <a:endParaRPr lang="en-US" dirty="0"/>
          </a:p>
        </p:txBody>
      </p:sp>
    </p:spTree>
    <p:extLst>
      <p:ext uri="{BB962C8B-B14F-4D97-AF65-F5344CB8AC3E}">
        <p14:creationId xmlns:p14="http://schemas.microsoft.com/office/powerpoint/2010/main" val="205616347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Communication challenges in schools</a:t>
            </a:r>
          </a:p>
        </p:txBody>
      </p:sp>
      <p:pic>
        <p:nvPicPr>
          <p:cNvPr id="7" name="image1.png" descr="Cut open apple edited to show the insides of an orange"/>
          <p:cNvPicPr>
            <a:picLocks noChangeAspect="1"/>
          </p:cNvPicPr>
          <p:nvPr/>
        </p:nvPicPr>
        <p:blipFill>
          <a:blip r:embed="rId3">
            <a:extLst/>
          </a:blip>
          <a:srcRect l="18791" r="24912"/>
          <a:stretch>
            <a:fillRect/>
          </a:stretch>
        </p:blipFill>
        <p:spPr>
          <a:xfrm>
            <a:off x="2130924" y="1744386"/>
            <a:ext cx="4891764" cy="3249402"/>
          </a:xfrm>
          <a:prstGeom prst="rect">
            <a:avLst/>
          </a:prstGeom>
          <a:ln w="12700">
            <a:miter lim="400000"/>
          </a:ln>
        </p:spPr>
      </p:pic>
      <p:sp>
        <p:nvSpPr>
          <p:cNvPr id="3" name="Text Placeholder 2"/>
          <p:cNvSpPr>
            <a:spLocks noGrp="1"/>
          </p:cNvSpPr>
          <p:nvPr>
            <p:ph type="body" sz="quarter" idx="17"/>
          </p:nvPr>
        </p:nvSpPr>
        <p:spPr>
          <a:xfrm>
            <a:off x="292100" y="5294458"/>
            <a:ext cx="8569412" cy="662998"/>
          </a:xfrm>
        </p:spPr>
        <p:txBody>
          <a:bodyPr/>
          <a:lstStyle/>
          <a:p>
            <a:pPr marL="0" indent="0" algn="ctr">
              <a:buNone/>
            </a:pPr>
            <a:r>
              <a:rPr lang="en-AU" u="sng" dirty="0">
                <a:hlinkClick r:id="rId4"/>
              </a:rPr>
              <a:t>DoE multicultural education policy</a:t>
            </a:r>
            <a:endParaRPr lang="en-AU" dirty="0"/>
          </a:p>
          <a:p>
            <a:pPr algn="ctr"/>
            <a:endParaRPr lang="en-AU" dirty="0"/>
          </a:p>
        </p:txBody>
      </p:sp>
      <p:sp>
        <p:nvSpPr>
          <p:cNvPr id="6" name="Footer Placeholder 5"/>
          <p:cNvSpPr>
            <a:spLocks noGrp="1"/>
          </p:cNvSpPr>
          <p:nvPr>
            <p:ph type="ftr" sz="quarter" idx="3"/>
          </p:nvPr>
        </p:nvSpPr>
        <p:spPr>
          <a:xfrm>
            <a:off x="292150" y="6258126"/>
            <a:ext cx="8569362" cy="365125"/>
          </a:xfrm>
        </p:spPr>
        <p:txBody>
          <a:bodyPr/>
          <a:lstStyle/>
          <a:p>
            <a:r>
              <a:rPr lang="en-AU" dirty="0" smtClean="0"/>
              <a:t>Learning &amp; Business Systems | PLNTS | 1.3 (b) </a:t>
            </a:r>
            <a:r>
              <a:rPr lang="en-AU" dirty="0" err="1" smtClean="0"/>
              <a:t>i</a:t>
            </a:r>
            <a:r>
              <a:rPr lang="en-AU" dirty="0" smtClean="0"/>
              <a:t> Connecting with customers - cultural diversity V10.1 | Slide 6</a:t>
            </a:r>
            <a:endParaRPr lang="en-US" dirty="0"/>
          </a:p>
        </p:txBody>
      </p:sp>
    </p:spTree>
    <p:extLst>
      <p:ext uri="{BB962C8B-B14F-4D97-AF65-F5344CB8AC3E}">
        <p14:creationId xmlns:p14="http://schemas.microsoft.com/office/powerpoint/2010/main" val="17243192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8" fill="hold" grpId="0" nodeType="afterEffect">
                                  <p:stCondLst>
                                    <p:cond delay="0"/>
                                  </p:stCondLst>
                                  <p:iterate>
                                    <p:tmAbs val="0"/>
                                  </p:iterate>
                                  <p:childTnLst>
                                    <p:set>
                                      <p:cBhvr>
                                        <p:cTn id="6" fill="hold"/>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 calcmode="lin" valueType="num">
                                      <p:cBhvr>
                                        <p:cTn id="9" dur="75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Communication barriers</a:t>
            </a:r>
          </a:p>
        </p:txBody>
      </p:sp>
      <p:pic>
        <p:nvPicPr>
          <p:cNvPr id="8" name="image2.png" descr="Several images of people of varied races"/>
          <p:cNvPicPr>
            <a:picLocks noChangeAspect="1"/>
          </p:cNvPicPr>
          <p:nvPr/>
        </p:nvPicPr>
        <p:blipFill>
          <a:blip r:embed="rId3">
            <a:extLst/>
          </a:blip>
          <a:stretch>
            <a:fillRect/>
          </a:stretch>
        </p:blipFill>
        <p:spPr>
          <a:xfrm>
            <a:off x="292100" y="1892876"/>
            <a:ext cx="8623050" cy="3476357"/>
          </a:xfrm>
          <a:prstGeom prst="rect">
            <a:avLst/>
          </a:prstGeom>
          <a:ln w="12700">
            <a:miter lim="400000"/>
          </a:ln>
        </p:spPr>
      </p:pic>
      <p:sp>
        <p:nvSpPr>
          <p:cNvPr id="5" name="Footer Placeholder 4"/>
          <p:cNvSpPr>
            <a:spLocks noGrp="1"/>
          </p:cNvSpPr>
          <p:nvPr>
            <p:ph type="ftr" sz="quarter" idx="3"/>
          </p:nvPr>
        </p:nvSpPr>
        <p:spPr>
          <a:xfrm>
            <a:off x="292149" y="6258126"/>
            <a:ext cx="8623001" cy="365125"/>
          </a:xfrm>
        </p:spPr>
        <p:txBody>
          <a:bodyPr/>
          <a:lstStyle/>
          <a:p>
            <a:r>
              <a:rPr lang="en-AU" dirty="0" smtClean="0"/>
              <a:t>Learning &amp; Business Systems | PLNTS | 1.3 (b) </a:t>
            </a:r>
            <a:r>
              <a:rPr lang="en-AU" dirty="0" err="1" smtClean="0"/>
              <a:t>i</a:t>
            </a:r>
            <a:r>
              <a:rPr lang="en-AU" dirty="0" smtClean="0"/>
              <a:t> Connecting with customers - cultural diversity V10.1 | Slide 7 </a:t>
            </a:r>
            <a:endParaRPr lang="en-US" dirty="0"/>
          </a:p>
        </p:txBody>
      </p:sp>
    </p:spTree>
    <p:extLst>
      <p:ext uri="{BB962C8B-B14F-4D97-AF65-F5344CB8AC3E}">
        <p14:creationId xmlns:p14="http://schemas.microsoft.com/office/powerpoint/2010/main" val="3779992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Cultural &amp; language diversity in NSW public schools</a:t>
            </a:r>
          </a:p>
        </p:txBody>
      </p:sp>
      <p:pic>
        <p:nvPicPr>
          <p:cNvPr id="7" name="image3.jpeg" descr="Graphic depicting cultural and language diversity in NSW public schools"/>
          <p:cNvPicPr>
            <a:picLocks noChangeAspect="1"/>
          </p:cNvPicPr>
          <p:nvPr/>
        </p:nvPicPr>
        <p:blipFill>
          <a:blip r:embed="rId3">
            <a:extLst/>
          </a:blip>
          <a:stretch>
            <a:fillRect/>
          </a:stretch>
        </p:blipFill>
        <p:spPr>
          <a:xfrm>
            <a:off x="292100" y="1831882"/>
            <a:ext cx="3744416" cy="3141337"/>
          </a:xfrm>
          <a:prstGeom prst="rect">
            <a:avLst/>
          </a:prstGeom>
          <a:ln>
            <a:noFill/>
            <a:miter/>
          </a:ln>
          <a:effectLst>
            <a:outerShdw blurRad="571500" dist="177800" dir="2040000" algn="ctr" rotWithShape="0">
              <a:prstClr val="black">
                <a:alpha val="40000"/>
              </a:prstClr>
            </a:outerShdw>
          </a:effectLst>
        </p:spPr>
      </p:pic>
      <p:sp>
        <p:nvSpPr>
          <p:cNvPr id="8" name="Text Placeholder 1"/>
          <p:cNvSpPr>
            <a:spLocks noGrp="1"/>
          </p:cNvSpPr>
          <p:nvPr>
            <p:ph type="body" sz="quarter" idx="16"/>
          </p:nvPr>
        </p:nvSpPr>
        <p:spPr>
          <a:xfrm>
            <a:off x="4435522" y="1831881"/>
            <a:ext cx="4479628" cy="3141337"/>
          </a:xfrm>
        </p:spPr>
        <p:txBody>
          <a:bodyPr>
            <a:normAutofit fontScale="40000" lnSpcReduction="20000"/>
          </a:bodyPr>
          <a:lstStyle/>
          <a:p>
            <a:pPr defTabSz="414781">
              <a:spcBef>
                <a:spcPts val="1200"/>
              </a:spcBef>
              <a:defRPr sz="2556"/>
            </a:pPr>
            <a:r>
              <a:rPr lang="en-AU" sz="3800" dirty="0"/>
              <a:t>32.3% enrolments </a:t>
            </a:r>
            <a:r>
              <a:rPr lang="en-AU" sz="3800" dirty="0" smtClean="0"/>
              <a:t>LBOTE</a:t>
            </a:r>
          </a:p>
          <a:p>
            <a:pPr defTabSz="414781">
              <a:spcBef>
                <a:spcPts val="1200"/>
              </a:spcBef>
              <a:defRPr sz="2556"/>
            </a:pPr>
            <a:r>
              <a:rPr lang="en-AU" sz="3800" dirty="0" smtClean="0"/>
              <a:t>57</a:t>
            </a:r>
            <a:r>
              <a:rPr lang="en-AU" sz="3800" dirty="0"/>
              <a:t>% enrolments  in Sydney with &gt;50% LBOTE</a:t>
            </a:r>
          </a:p>
          <a:p>
            <a:pPr defTabSz="414781">
              <a:spcBef>
                <a:spcPts val="1200"/>
              </a:spcBef>
              <a:defRPr sz="2556"/>
            </a:pPr>
            <a:r>
              <a:rPr lang="en-AU" sz="3800" dirty="0"/>
              <a:t>Sydney West highest LBOTE 64.1%</a:t>
            </a:r>
          </a:p>
          <a:p>
            <a:pPr defTabSz="414781">
              <a:spcBef>
                <a:spcPts val="1200"/>
              </a:spcBef>
              <a:defRPr sz="2556"/>
            </a:pPr>
            <a:r>
              <a:rPr lang="en-AU" sz="3800" dirty="0"/>
              <a:t>North West NSW lowest LBOTE 4.1%</a:t>
            </a:r>
          </a:p>
          <a:p>
            <a:pPr defTabSz="414781">
              <a:spcBef>
                <a:spcPts val="1200"/>
              </a:spcBef>
              <a:defRPr sz="2556"/>
            </a:pPr>
            <a:r>
              <a:rPr lang="en-AU" sz="3800" dirty="0"/>
              <a:t>231 different language backgrounds</a:t>
            </a:r>
          </a:p>
          <a:p>
            <a:pPr defTabSz="414781">
              <a:spcBef>
                <a:spcPts val="1200"/>
              </a:spcBef>
              <a:defRPr sz="2556"/>
            </a:pPr>
            <a:r>
              <a:rPr lang="en-AU" sz="3800" dirty="0"/>
              <a:t>With 43 spoken by more than 1,000 </a:t>
            </a:r>
            <a:r>
              <a:rPr lang="en-AU" sz="3800" dirty="0" smtClean="0"/>
              <a:t>students</a:t>
            </a:r>
            <a:endParaRPr lang="en-AU" dirty="0"/>
          </a:p>
        </p:txBody>
      </p:sp>
      <p:sp>
        <p:nvSpPr>
          <p:cNvPr id="9" name="Text Placeholder 1"/>
          <p:cNvSpPr>
            <a:spLocks noGrp="1"/>
          </p:cNvSpPr>
          <p:nvPr>
            <p:ph type="body" sz="quarter" idx="16"/>
          </p:nvPr>
        </p:nvSpPr>
        <p:spPr>
          <a:xfrm>
            <a:off x="292100" y="5559472"/>
            <a:ext cx="8623050" cy="512606"/>
          </a:xfrm>
        </p:spPr>
        <p:txBody>
          <a:bodyPr>
            <a:normAutofit fontScale="92500" lnSpcReduction="20000"/>
          </a:bodyPr>
          <a:lstStyle/>
          <a:p>
            <a:pPr marL="0" indent="0" algn="ctr">
              <a:buNone/>
            </a:pPr>
            <a:r>
              <a:rPr lang="en-AU" dirty="0">
                <a:hlinkClick r:id="rId4"/>
              </a:rPr>
              <a:t>Centre for Education Statistics and Evaluation - CESE website</a:t>
            </a:r>
            <a:endParaRPr lang="en-AU" dirty="0"/>
          </a:p>
          <a:p>
            <a:pPr algn="ctr"/>
            <a:endParaRPr lang="en-AU" dirty="0"/>
          </a:p>
        </p:txBody>
      </p:sp>
      <p:sp>
        <p:nvSpPr>
          <p:cNvPr id="5" name="Footer Placeholder 4"/>
          <p:cNvSpPr>
            <a:spLocks noGrp="1"/>
          </p:cNvSpPr>
          <p:nvPr>
            <p:ph type="ftr" sz="quarter" idx="3"/>
          </p:nvPr>
        </p:nvSpPr>
        <p:spPr>
          <a:xfrm>
            <a:off x="292149" y="6258126"/>
            <a:ext cx="8623001" cy="365125"/>
          </a:xfrm>
        </p:spPr>
        <p:txBody>
          <a:bodyPr/>
          <a:lstStyle/>
          <a:p>
            <a:r>
              <a:rPr lang="en-AU" dirty="0" smtClean="0"/>
              <a:t>Learning &amp; Business Systems | PLNTS | 1.3 (b) </a:t>
            </a:r>
            <a:r>
              <a:rPr lang="en-AU" dirty="0" err="1" smtClean="0"/>
              <a:t>i</a:t>
            </a:r>
            <a:r>
              <a:rPr lang="en-AU" dirty="0" smtClean="0"/>
              <a:t> Connecting with customers - cultural diversity V10.1 | Slide 8</a:t>
            </a:r>
            <a:endParaRPr lang="en-US" dirty="0"/>
          </a:p>
        </p:txBody>
      </p:sp>
    </p:spTree>
    <p:extLst>
      <p:ext uri="{BB962C8B-B14F-4D97-AF65-F5344CB8AC3E}">
        <p14:creationId xmlns:p14="http://schemas.microsoft.com/office/powerpoint/2010/main" val="4185298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up)">
                                      <p:cBhvr>
                                        <p:cTn id="11" dur="500"/>
                                        <p:tgtEl>
                                          <p:spTgt spid="8">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up)">
                                      <p:cBhvr>
                                        <p:cTn id="15" dur="500"/>
                                        <p:tgtEl>
                                          <p:spTgt spid="8">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wipe(up)">
                                      <p:cBhvr>
                                        <p:cTn id="19" dur="500"/>
                                        <p:tgtEl>
                                          <p:spTgt spid="8">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wipe(up)">
                                      <p:cBhvr>
                                        <p:cTn id="23" dur="500"/>
                                        <p:tgtEl>
                                          <p:spTgt spid="8">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up)">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Cultural &amp; language diversity in NSW public schools</a:t>
            </a:r>
          </a:p>
        </p:txBody>
      </p:sp>
      <p:graphicFrame>
        <p:nvGraphicFramePr>
          <p:cNvPr id="7" name="Table 183" descr="Two column table displays language and student numbers"/>
          <p:cNvGraphicFramePr/>
          <p:nvPr>
            <p:extLst>
              <p:ext uri="{D42A27DB-BD31-4B8C-83A1-F6EECF244321}">
                <p14:modId xmlns:p14="http://schemas.microsoft.com/office/powerpoint/2010/main" val="1953968020"/>
              </p:ext>
            </p:extLst>
          </p:nvPr>
        </p:nvGraphicFramePr>
        <p:xfrm>
          <a:off x="303692" y="1320280"/>
          <a:ext cx="3841588" cy="5055824"/>
        </p:xfrm>
        <a:graphic>
          <a:graphicData uri="http://schemas.openxmlformats.org/drawingml/2006/table">
            <a:tbl>
              <a:tblPr firstRow="1" bandRow="1">
                <a:tableStyleId>{C083E6E3-FA7D-4D7B-A595-EF9225AFEA82}</a:tableStyleId>
              </a:tblPr>
              <a:tblGrid>
                <a:gridCol w="1920794">
                  <a:extLst>
                    <a:ext uri="{9D8B030D-6E8A-4147-A177-3AD203B41FA5}">
                      <a16:colId xmlns:a16="http://schemas.microsoft.com/office/drawing/2014/main" val="20000"/>
                    </a:ext>
                  </a:extLst>
                </a:gridCol>
                <a:gridCol w="1920794">
                  <a:extLst>
                    <a:ext uri="{9D8B030D-6E8A-4147-A177-3AD203B41FA5}">
                      <a16:colId xmlns:a16="http://schemas.microsoft.com/office/drawing/2014/main" val="20001"/>
                    </a:ext>
                  </a:extLst>
                </a:gridCol>
              </a:tblGrid>
              <a:tr h="201001">
                <a:tc>
                  <a:txBody>
                    <a:bodyPr/>
                    <a:lstStyle/>
                    <a:p>
                      <a:pPr algn="l" defTabSz="914400">
                        <a:lnSpc>
                          <a:spcPct val="115000"/>
                        </a:lnSpc>
                      </a:pPr>
                      <a:r>
                        <a:rPr lang="en-AU" sz="1200" dirty="0" smtClean="0">
                          <a:latin typeface="Arial Narrow" panose="020B0606020202030204" pitchFamily="34" charset="0"/>
                          <a:sym typeface="Calibri"/>
                        </a:rPr>
                        <a:t>Top 20 languages</a:t>
                      </a:r>
                      <a:endParaRPr sz="1200" b="1" dirty="0">
                        <a:solidFill>
                          <a:srgbClr val="19233E"/>
                        </a:solidFill>
                        <a:latin typeface="Arial Narrow" panose="020B0606020202030204" pitchFamily="34" charset="0"/>
                        <a:ea typeface="Calibri"/>
                        <a:cs typeface="Calibri"/>
                        <a:sym typeface="Calibri"/>
                      </a:endParaRPr>
                    </a:p>
                  </a:txBody>
                  <a:tcPr marL="36000" marR="36000" marT="0" marB="0" anchor="ctr" horzOverflow="overflow"/>
                </a:tc>
                <a:tc>
                  <a:txBody>
                    <a:bodyPr/>
                    <a:lstStyle/>
                    <a:p>
                      <a:pPr defTabSz="914400">
                        <a:lnSpc>
                          <a:spcPct val="115000"/>
                        </a:lnSpc>
                      </a:pPr>
                      <a:r>
                        <a:rPr lang="en-AU" sz="1200" dirty="0" smtClean="0">
                          <a:latin typeface="Arial Narrow" panose="020B0606020202030204" pitchFamily="34" charset="0"/>
                          <a:sym typeface="Calibri"/>
                        </a:rPr>
                        <a:t>Number of students</a:t>
                      </a:r>
                      <a:endParaRPr sz="1200" dirty="0">
                        <a:latin typeface="Arial Narrow" panose="020B0606020202030204" pitchFamily="34" charset="0"/>
                        <a:ea typeface="Calibri"/>
                        <a:cs typeface="Calibri"/>
                        <a:sym typeface="Calibri"/>
                      </a:endParaRPr>
                    </a:p>
                  </a:txBody>
                  <a:tcPr marL="36000" marR="36000" marT="0" marB="0" anchor="ctr" horzOverflow="overflow"/>
                </a:tc>
                <a:extLst>
                  <a:ext uri="{0D108BD9-81ED-4DB2-BD59-A6C34878D82A}">
                    <a16:rowId xmlns:a16="http://schemas.microsoft.com/office/drawing/2014/main" val="2008162554"/>
                  </a:ext>
                </a:extLst>
              </a:tr>
              <a:tr h="201335">
                <a:tc>
                  <a:txBody>
                    <a:bodyPr/>
                    <a:lstStyle/>
                    <a:p>
                      <a:pPr algn="l" defTabSz="914400">
                        <a:lnSpc>
                          <a:spcPct val="115000"/>
                        </a:lnSpc>
                      </a:pPr>
                      <a:r>
                        <a:rPr sz="1200" dirty="0">
                          <a:latin typeface="Arial Narrow" panose="020B0606020202030204" pitchFamily="34" charset="0"/>
                          <a:sym typeface="Calibri"/>
                        </a:rPr>
                        <a:t>Chinese</a:t>
                      </a:r>
                      <a:endParaRPr sz="1200" b="1" dirty="0">
                        <a:solidFill>
                          <a:srgbClr val="FFFFFF"/>
                        </a:solidFill>
                        <a:latin typeface="Arial Narrow" panose="020B0606020202030204" pitchFamily="34" charset="0"/>
                        <a:ea typeface="Calibri"/>
                        <a:cs typeface="Calibri"/>
                        <a:sym typeface="Calibri"/>
                      </a:endParaRPr>
                    </a:p>
                  </a:txBody>
                  <a:tcPr marL="36000" marR="36000" marT="0" marB="0" anchor="ctr" horzOverflow="overflow"/>
                </a:tc>
                <a:tc>
                  <a:txBody>
                    <a:bodyPr/>
                    <a:lstStyle/>
                    <a:p>
                      <a:pPr defTabSz="914400">
                        <a:lnSpc>
                          <a:spcPct val="115000"/>
                        </a:lnSpc>
                      </a:pPr>
                      <a:r>
                        <a:rPr sz="1200" dirty="0">
                          <a:latin typeface="Arial Narrow" panose="020B0606020202030204" pitchFamily="34" charset="0"/>
                          <a:sym typeface="Calibri"/>
                        </a:rPr>
                        <a:t>40,529</a:t>
                      </a:r>
                      <a:endParaRPr sz="1200" dirty="0">
                        <a:latin typeface="Arial Narrow" panose="020B0606020202030204" pitchFamily="34" charset="0"/>
                        <a:ea typeface="Calibri"/>
                        <a:cs typeface="Calibri"/>
                        <a:sym typeface="Calibri"/>
                      </a:endParaRPr>
                    </a:p>
                  </a:txBody>
                  <a:tcPr marL="36000" marR="36000" marT="0" marB="0" anchor="ctr" horzOverflow="overflow"/>
                </a:tc>
                <a:extLst>
                  <a:ext uri="{0D108BD9-81ED-4DB2-BD59-A6C34878D82A}">
                    <a16:rowId xmlns:a16="http://schemas.microsoft.com/office/drawing/2014/main" val="10001"/>
                  </a:ext>
                </a:extLst>
              </a:tr>
              <a:tr h="201335">
                <a:tc>
                  <a:txBody>
                    <a:bodyPr/>
                    <a:lstStyle/>
                    <a:p>
                      <a:pPr algn="l" defTabSz="914400">
                        <a:lnSpc>
                          <a:spcPct val="115000"/>
                        </a:lnSpc>
                      </a:pPr>
                      <a:r>
                        <a:rPr sz="1200" dirty="0">
                          <a:latin typeface="Arial Narrow" panose="020B0606020202030204" pitchFamily="34" charset="0"/>
                          <a:sym typeface="Calibri"/>
                        </a:rPr>
                        <a:t>Mandarin</a:t>
                      </a:r>
                      <a:endParaRPr sz="1200" b="1" dirty="0">
                        <a:solidFill>
                          <a:srgbClr val="FFFFFF"/>
                        </a:solidFill>
                        <a:latin typeface="Arial Narrow" panose="020B0606020202030204" pitchFamily="34" charset="0"/>
                        <a:ea typeface="Calibri"/>
                        <a:cs typeface="Calibri"/>
                        <a:sym typeface="Calibri"/>
                      </a:endParaRPr>
                    </a:p>
                  </a:txBody>
                  <a:tcPr marL="36000" marR="36000" marT="0" marB="0" anchor="ctr" horzOverflow="overflow"/>
                </a:tc>
                <a:tc>
                  <a:txBody>
                    <a:bodyPr/>
                    <a:lstStyle/>
                    <a:p>
                      <a:pPr defTabSz="914400">
                        <a:lnSpc>
                          <a:spcPct val="115000"/>
                        </a:lnSpc>
                      </a:pPr>
                      <a:r>
                        <a:rPr sz="1200" dirty="0">
                          <a:latin typeface="Arial Narrow" panose="020B0606020202030204" pitchFamily="34" charset="0"/>
                          <a:sym typeface="Calibri"/>
                        </a:rPr>
                        <a:t>21,360</a:t>
                      </a:r>
                      <a:endParaRPr sz="1200" dirty="0">
                        <a:latin typeface="Arial Narrow" panose="020B0606020202030204" pitchFamily="34" charset="0"/>
                        <a:ea typeface="Calibri"/>
                        <a:cs typeface="Calibri"/>
                        <a:sym typeface="Calibri"/>
                      </a:endParaRPr>
                    </a:p>
                  </a:txBody>
                  <a:tcPr marL="36000" marR="36000" marT="0" marB="0" anchor="ctr" horzOverflow="overflow"/>
                </a:tc>
                <a:extLst>
                  <a:ext uri="{0D108BD9-81ED-4DB2-BD59-A6C34878D82A}">
                    <a16:rowId xmlns:a16="http://schemas.microsoft.com/office/drawing/2014/main" val="10002"/>
                  </a:ext>
                </a:extLst>
              </a:tr>
              <a:tr h="201335">
                <a:tc>
                  <a:txBody>
                    <a:bodyPr/>
                    <a:lstStyle/>
                    <a:p>
                      <a:pPr algn="l" defTabSz="914400">
                        <a:lnSpc>
                          <a:spcPct val="115000"/>
                        </a:lnSpc>
                      </a:pPr>
                      <a:r>
                        <a:rPr sz="1200" dirty="0">
                          <a:latin typeface="Arial Narrow" panose="020B0606020202030204" pitchFamily="34" charset="0"/>
                          <a:sym typeface="Calibri"/>
                        </a:rPr>
                        <a:t>Cantonese</a:t>
                      </a:r>
                      <a:endParaRPr sz="1200" b="1" dirty="0">
                        <a:solidFill>
                          <a:srgbClr val="FFFFFF"/>
                        </a:solidFill>
                        <a:latin typeface="Arial Narrow" panose="020B0606020202030204" pitchFamily="34" charset="0"/>
                        <a:ea typeface="Calibri"/>
                        <a:cs typeface="Calibri"/>
                        <a:sym typeface="Calibri"/>
                      </a:endParaRPr>
                    </a:p>
                  </a:txBody>
                  <a:tcPr marL="36000" marR="36000" marT="0" marB="0" anchor="ctr" horzOverflow="overflow"/>
                </a:tc>
                <a:tc>
                  <a:txBody>
                    <a:bodyPr/>
                    <a:lstStyle/>
                    <a:p>
                      <a:pPr defTabSz="914400">
                        <a:lnSpc>
                          <a:spcPct val="115000"/>
                        </a:lnSpc>
                      </a:pPr>
                      <a:r>
                        <a:rPr sz="1200" dirty="0">
                          <a:latin typeface="Arial Narrow" panose="020B0606020202030204" pitchFamily="34" charset="0"/>
                          <a:sym typeface="Calibri"/>
                        </a:rPr>
                        <a:t>16,977</a:t>
                      </a:r>
                      <a:endParaRPr sz="1200" dirty="0">
                        <a:latin typeface="Arial Narrow" panose="020B0606020202030204" pitchFamily="34" charset="0"/>
                        <a:ea typeface="Calibri"/>
                        <a:cs typeface="Calibri"/>
                        <a:sym typeface="Calibri"/>
                      </a:endParaRPr>
                    </a:p>
                  </a:txBody>
                  <a:tcPr marL="36000" marR="36000" marT="0" marB="0" anchor="ctr" horzOverflow="overflow"/>
                </a:tc>
                <a:extLst>
                  <a:ext uri="{0D108BD9-81ED-4DB2-BD59-A6C34878D82A}">
                    <a16:rowId xmlns:a16="http://schemas.microsoft.com/office/drawing/2014/main" val="10003"/>
                  </a:ext>
                </a:extLst>
              </a:tr>
              <a:tr h="201335">
                <a:tc>
                  <a:txBody>
                    <a:bodyPr/>
                    <a:lstStyle/>
                    <a:p>
                      <a:pPr algn="l" defTabSz="914400">
                        <a:lnSpc>
                          <a:spcPct val="115000"/>
                        </a:lnSpc>
                      </a:pPr>
                      <a:r>
                        <a:rPr sz="1200" dirty="0">
                          <a:latin typeface="Arial Narrow" panose="020B0606020202030204" pitchFamily="34" charset="0"/>
                          <a:sym typeface="Calibri"/>
                        </a:rPr>
                        <a:t>Other Chinese</a:t>
                      </a:r>
                      <a:endParaRPr sz="1200" b="1" dirty="0">
                        <a:solidFill>
                          <a:srgbClr val="FFFFFF"/>
                        </a:solidFill>
                        <a:latin typeface="Arial Narrow" panose="020B0606020202030204" pitchFamily="34" charset="0"/>
                        <a:ea typeface="Calibri"/>
                        <a:cs typeface="Calibri"/>
                        <a:sym typeface="Calibri"/>
                      </a:endParaRPr>
                    </a:p>
                  </a:txBody>
                  <a:tcPr marL="36000" marR="36000" marT="0" marB="0" anchor="ctr" horzOverflow="overflow"/>
                </a:tc>
                <a:tc>
                  <a:txBody>
                    <a:bodyPr/>
                    <a:lstStyle/>
                    <a:p>
                      <a:pPr defTabSz="914400">
                        <a:lnSpc>
                          <a:spcPct val="115000"/>
                        </a:lnSpc>
                      </a:pPr>
                      <a:r>
                        <a:rPr sz="1200" dirty="0">
                          <a:latin typeface="Arial Narrow" panose="020B0606020202030204" pitchFamily="34" charset="0"/>
                          <a:sym typeface="Calibri"/>
                        </a:rPr>
                        <a:t>2,192</a:t>
                      </a:r>
                      <a:endParaRPr sz="1200" dirty="0">
                        <a:latin typeface="Arial Narrow" panose="020B0606020202030204" pitchFamily="34" charset="0"/>
                        <a:ea typeface="Calibri"/>
                        <a:cs typeface="Calibri"/>
                        <a:sym typeface="Calibri"/>
                      </a:endParaRPr>
                    </a:p>
                  </a:txBody>
                  <a:tcPr marL="36000" marR="36000" marT="0" marB="0" anchor="ctr" horzOverflow="overflow"/>
                </a:tc>
                <a:extLst>
                  <a:ext uri="{0D108BD9-81ED-4DB2-BD59-A6C34878D82A}">
                    <a16:rowId xmlns:a16="http://schemas.microsoft.com/office/drawing/2014/main" val="10004"/>
                  </a:ext>
                </a:extLst>
              </a:tr>
              <a:tr h="201335">
                <a:tc>
                  <a:txBody>
                    <a:bodyPr/>
                    <a:lstStyle/>
                    <a:p>
                      <a:pPr algn="l" defTabSz="914400">
                        <a:lnSpc>
                          <a:spcPct val="115000"/>
                        </a:lnSpc>
                      </a:pPr>
                      <a:r>
                        <a:rPr sz="1200" dirty="0">
                          <a:latin typeface="Arial Narrow" panose="020B0606020202030204" pitchFamily="34" charset="0"/>
                          <a:sym typeface="Calibri"/>
                        </a:rPr>
                        <a:t>Arabic</a:t>
                      </a:r>
                      <a:endParaRPr sz="1200" b="1" dirty="0">
                        <a:solidFill>
                          <a:srgbClr val="FFFFFF"/>
                        </a:solidFill>
                        <a:latin typeface="Arial Narrow" panose="020B0606020202030204" pitchFamily="34" charset="0"/>
                        <a:ea typeface="Calibri"/>
                        <a:cs typeface="Calibri"/>
                        <a:sym typeface="Calibri"/>
                      </a:endParaRPr>
                    </a:p>
                  </a:txBody>
                  <a:tcPr marL="36000" marR="36000" marT="0" marB="0" anchor="ctr" horzOverflow="overflow"/>
                </a:tc>
                <a:tc>
                  <a:txBody>
                    <a:bodyPr/>
                    <a:lstStyle/>
                    <a:p>
                      <a:pPr defTabSz="914400">
                        <a:lnSpc>
                          <a:spcPct val="115000"/>
                        </a:lnSpc>
                      </a:pPr>
                      <a:r>
                        <a:rPr sz="1200" dirty="0">
                          <a:latin typeface="Arial Narrow" panose="020B0606020202030204" pitchFamily="34" charset="0"/>
                          <a:sym typeface="Calibri"/>
                        </a:rPr>
                        <a:t>32,628</a:t>
                      </a:r>
                      <a:endParaRPr sz="1200" dirty="0">
                        <a:latin typeface="Arial Narrow" panose="020B0606020202030204" pitchFamily="34" charset="0"/>
                        <a:ea typeface="Calibri"/>
                        <a:cs typeface="Calibri"/>
                        <a:sym typeface="Calibri"/>
                      </a:endParaRPr>
                    </a:p>
                  </a:txBody>
                  <a:tcPr marL="36000" marR="36000" marT="0" marB="0" anchor="ctr" horzOverflow="overflow"/>
                </a:tc>
                <a:extLst>
                  <a:ext uri="{0D108BD9-81ED-4DB2-BD59-A6C34878D82A}">
                    <a16:rowId xmlns:a16="http://schemas.microsoft.com/office/drawing/2014/main" val="10005"/>
                  </a:ext>
                </a:extLst>
              </a:tr>
              <a:tr h="201335">
                <a:tc>
                  <a:txBody>
                    <a:bodyPr/>
                    <a:lstStyle/>
                    <a:p>
                      <a:pPr algn="l" defTabSz="914400">
                        <a:lnSpc>
                          <a:spcPct val="115000"/>
                        </a:lnSpc>
                      </a:pPr>
                      <a:r>
                        <a:rPr sz="1200" dirty="0">
                          <a:latin typeface="Arial Narrow" panose="020B0606020202030204" pitchFamily="34" charset="0"/>
                          <a:sym typeface="Calibri"/>
                        </a:rPr>
                        <a:t>Vietnamese</a:t>
                      </a:r>
                      <a:endParaRPr sz="1200" b="1" dirty="0">
                        <a:solidFill>
                          <a:srgbClr val="FFFFFF"/>
                        </a:solidFill>
                        <a:latin typeface="Arial Narrow" panose="020B0606020202030204" pitchFamily="34" charset="0"/>
                        <a:ea typeface="Calibri"/>
                        <a:cs typeface="Calibri"/>
                        <a:sym typeface="Calibri"/>
                      </a:endParaRPr>
                    </a:p>
                  </a:txBody>
                  <a:tcPr marL="36000" marR="36000" marT="0" marB="0" anchor="ctr" horzOverflow="overflow"/>
                </a:tc>
                <a:tc>
                  <a:txBody>
                    <a:bodyPr/>
                    <a:lstStyle/>
                    <a:p>
                      <a:pPr defTabSz="914400">
                        <a:lnSpc>
                          <a:spcPct val="115000"/>
                        </a:lnSpc>
                      </a:pPr>
                      <a:r>
                        <a:rPr sz="1200" dirty="0">
                          <a:latin typeface="Arial Narrow" panose="020B0606020202030204" pitchFamily="34" charset="0"/>
                          <a:sym typeface="Calibri"/>
                        </a:rPr>
                        <a:t>15,543</a:t>
                      </a:r>
                      <a:endParaRPr sz="1200" dirty="0">
                        <a:latin typeface="Arial Narrow" panose="020B0606020202030204" pitchFamily="34" charset="0"/>
                        <a:ea typeface="Calibri"/>
                        <a:cs typeface="Calibri"/>
                        <a:sym typeface="Calibri"/>
                      </a:endParaRPr>
                    </a:p>
                  </a:txBody>
                  <a:tcPr marL="36000" marR="36000" marT="0" marB="0" anchor="ctr" horzOverflow="overflow"/>
                </a:tc>
                <a:extLst>
                  <a:ext uri="{0D108BD9-81ED-4DB2-BD59-A6C34878D82A}">
                    <a16:rowId xmlns:a16="http://schemas.microsoft.com/office/drawing/2014/main" val="10006"/>
                  </a:ext>
                </a:extLst>
              </a:tr>
              <a:tr h="201335">
                <a:tc>
                  <a:txBody>
                    <a:bodyPr/>
                    <a:lstStyle/>
                    <a:p>
                      <a:pPr algn="l" defTabSz="914400">
                        <a:lnSpc>
                          <a:spcPct val="115000"/>
                        </a:lnSpc>
                      </a:pPr>
                      <a:r>
                        <a:rPr sz="1200" dirty="0">
                          <a:latin typeface="Arial Narrow" panose="020B0606020202030204" pitchFamily="34" charset="0"/>
                          <a:sym typeface="Calibri"/>
                        </a:rPr>
                        <a:t>Hindi</a:t>
                      </a:r>
                      <a:endParaRPr sz="1200" b="1" dirty="0">
                        <a:solidFill>
                          <a:srgbClr val="FFFFFF"/>
                        </a:solidFill>
                        <a:latin typeface="Arial Narrow" panose="020B0606020202030204" pitchFamily="34" charset="0"/>
                        <a:ea typeface="Calibri"/>
                        <a:cs typeface="Calibri"/>
                        <a:sym typeface="Calibri"/>
                      </a:endParaRPr>
                    </a:p>
                  </a:txBody>
                  <a:tcPr marL="36000" marR="36000" marT="0" marB="0" anchor="ctr" horzOverflow="overflow"/>
                </a:tc>
                <a:tc>
                  <a:txBody>
                    <a:bodyPr/>
                    <a:lstStyle/>
                    <a:p>
                      <a:pPr defTabSz="914400">
                        <a:lnSpc>
                          <a:spcPct val="115000"/>
                        </a:lnSpc>
                      </a:pPr>
                      <a:r>
                        <a:rPr sz="1200" dirty="0">
                          <a:latin typeface="Arial Narrow" panose="020B0606020202030204" pitchFamily="34" charset="0"/>
                          <a:sym typeface="Calibri"/>
                        </a:rPr>
                        <a:t>9,783</a:t>
                      </a:r>
                      <a:endParaRPr sz="1200" dirty="0">
                        <a:latin typeface="Arial Narrow" panose="020B0606020202030204" pitchFamily="34" charset="0"/>
                        <a:ea typeface="Calibri"/>
                        <a:cs typeface="Calibri"/>
                        <a:sym typeface="Calibri"/>
                      </a:endParaRPr>
                    </a:p>
                  </a:txBody>
                  <a:tcPr marL="36000" marR="36000" marT="0" marB="0" anchor="ctr" horzOverflow="overflow"/>
                </a:tc>
                <a:extLst>
                  <a:ext uri="{0D108BD9-81ED-4DB2-BD59-A6C34878D82A}">
                    <a16:rowId xmlns:a16="http://schemas.microsoft.com/office/drawing/2014/main" val="10007"/>
                  </a:ext>
                </a:extLst>
              </a:tr>
              <a:tr h="201335">
                <a:tc>
                  <a:txBody>
                    <a:bodyPr/>
                    <a:lstStyle/>
                    <a:p>
                      <a:pPr algn="l" defTabSz="914400">
                        <a:lnSpc>
                          <a:spcPct val="115000"/>
                        </a:lnSpc>
                      </a:pPr>
                      <a:r>
                        <a:rPr sz="1200" dirty="0">
                          <a:latin typeface="Arial Narrow" panose="020B0606020202030204" pitchFamily="34" charset="0"/>
                          <a:sym typeface="Calibri"/>
                        </a:rPr>
                        <a:t>Greek</a:t>
                      </a:r>
                      <a:endParaRPr sz="1200" b="1" dirty="0">
                        <a:solidFill>
                          <a:srgbClr val="FFFFFF"/>
                        </a:solidFill>
                        <a:latin typeface="Arial Narrow" panose="020B0606020202030204" pitchFamily="34" charset="0"/>
                        <a:ea typeface="Calibri"/>
                        <a:cs typeface="Calibri"/>
                        <a:sym typeface="Calibri"/>
                      </a:endParaRPr>
                    </a:p>
                  </a:txBody>
                  <a:tcPr marL="36000" marR="36000" marT="0" marB="0" anchor="ctr" horzOverflow="overflow"/>
                </a:tc>
                <a:tc>
                  <a:txBody>
                    <a:bodyPr/>
                    <a:lstStyle/>
                    <a:p>
                      <a:pPr defTabSz="914400">
                        <a:lnSpc>
                          <a:spcPct val="115000"/>
                        </a:lnSpc>
                      </a:pPr>
                      <a:r>
                        <a:rPr sz="1200" dirty="0">
                          <a:latin typeface="Arial Narrow" panose="020B0606020202030204" pitchFamily="34" charset="0"/>
                          <a:sym typeface="Calibri"/>
                        </a:rPr>
                        <a:t>9,275</a:t>
                      </a:r>
                      <a:endParaRPr sz="1200" dirty="0">
                        <a:latin typeface="Arial Narrow" panose="020B0606020202030204" pitchFamily="34" charset="0"/>
                        <a:ea typeface="Calibri"/>
                        <a:cs typeface="Calibri"/>
                        <a:sym typeface="Calibri"/>
                      </a:endParaRPr>
                    </a:p>
                  </a:txBody>
                  <a:tcPr marL="36000" marR="36000" marT="0" marB="0" anchor="ctr" horzOverflow="overflow"/>
                </a:tc>
                <a:extLst>
                  <a:ext uri="{0D108BD9-81ED-4DB2-BD59-A6C34878D82A}">
                    <a16:rowId xmlns:a16="http://schemas.microsoft.com/office/drawing/2014/main" val="10008"/>
                  </a:ext>
                </a:extLst>
              </a:tr>
              <a:tr h="201335">
                <a:tc>
                  <a:txBody>
                    <a:bodyPr/>
                    <a:lstStyle/>
                    <a:p>
                      <a:pPr algn="l" defTabSz="914400">
                        <a:lnSpc>
                          <a:spcPct val="115000"/>
                        </a:lnSpc>
                      </a:pPr>
                      <a:r>
                        <a:rPr sz="1200" dirty="0">
                          <a:latin typeface="Arial Narrow" panose="020B0606020202030204" pitchFamily="34" charset="0"/>
                          <a:sym typeface="Calibri"/>
                        </a:rPr>
                        <a:t>Filipino/Tagalog</a:t>
                      </a:r>
                      <a:endParaRPr sz="1200" b="1" dirty="0">
                        <a:solidFill>
                          <a:srgbClr val="FFFFFF"/>
                        </a:solidFill>
                        <a:latin typeface="Arial Narrow" panose="020B0606020202030204" pitchFamily="34" charset="0"/>
                        <a:ea typeface="Calibri"/>
                        <a:cs typeface="Calibri"/>
                        <a:sym typeface="Calibri"/>
                      </a:endParaRPr>
                    </a:p>
                  </a:txBody>
                  <a:tcPr marL="36000" marR="36000" marT="0" marB="0" anchor="ctr" horzOverflow="overflow"/>
                </a:tc>
                <a:tc>
                  <a:txBody>
                    <a:bodyPr/>
                    <a:lstStyle/>
                    <a:p>
                      <a:pPr defTabSz="914400">
                        <a:lnSpc>
                          <a:spcPct val="115000"/>
                        </a:lnSpc>
                      </a:pPr>
                      <a:r>
                        <a:rPr sz="1200" dirty="0">
                          <a:latin typeface="Arial Narrow" panose="020B0606020202030204" pitchFamily="34" charset="0"/>
                          <a:sym typeface="Calibri"/>
                        </a:rPr>
                        <a:t>8,641</a:t>
                      </a:r>
                      <a:endParaRPr sz="1200" dirty="0">
                        <a:latin typeface="Arial Narrow" panose="020B0606020202030204" pitchFamily="34" charset="0"/>
                        <a:ea typeface="Calibri"/>
                        <a:cs typeface="Calibri"/>
                        <a:sym typeface="Calibri"/>
                      </a:endParaRPr>
                    </a:p>
                  </a:txBody>
                  <a:tcPr marL="36000" marR="36000" marT="0" marB="0" anchor="ctr" horzOverflow="overflow"/>
                </a:tc>
                <a:extLst>
                  <a:ext uri="{0D108BD9-81ED-4DB2-BD59-A6C34878D82A}">
                    <a16:rowId xmlns:a16="http://schemas.microsoft.com/office/drawing/2014/main" val="10009"/>
                  </a:ext>
                </a:extLst>
              </a:tr>
              <a:tr h="201335">
                <a:tc>
                  <a:txBody>
                    <a:bodyPr/>
                    <a:lstStyle/>
                    <a:p>
                      <a:pPr algn="l" defTabSz="914400">
                        <a:lnSpc>
                          <a:spcPct val="115000"/>
                        </a:lnSpc>
                      </a:pPr>
                      <a:r>
                        <a:rPr sz="1200" dirty="0">
                          <a:latin typeface="Arial Narrow" panose="020B0606020202030204" pitchFamily="34" charset="0"/>
                          <a:sym typeface="Calibri"/>
                        </a:rPr>
                        <a:t>Samoan</a:t>
                      </a:r>
                      <a:endParaRPr sz="1200" b="1" dirty="0">
                        <a:solidFill>
                          <a:srgbClr val="FFFFFF"/>
                        </a:solidFill>
                        <a:latin typeface="Arial Narrow" panose="020B0606020202030204" pitchFamily="34" charset="0"/>
                        <a:ea typeface="Calibri"/>
                        <a:cs typeface="Calibri"/>
                        <a:sym typeface="Calibri"/>
                      </a:endParaRPr>
                    </a:p>
                  </a:txBody>
                  <a:tcPr marL="36000" marR="36000" marT="0" marB="0" anchor="ctr" horzOverflow="overflow"/>
                </a:tc>
                <a:tc>
                  <a:txBody>
                    <a:bodyPr/>
                    <a:lstStyle/>
                    <a:p>
                      <a:pPr defTabSz="914400">
                        <a:lnSpc>
                          <a:spcPct val="115000"/>
                        </a:lnSpc>
                      </a:pPr>
                      <a:r>
                        <a:rPr sz="1200" dirty="0">
                          <a:latin typeface="Arial Narrow" panose="020B0606020202030204" pitchFamily="34" charset="0"/>
                          <a:sym typeface="Calibri"/>
                        </a:rPr>
                        <a:t>7,915</a:t>
                      </a:r>
                      <a:endParaRPr sz="1200" dirty="0">
                        <a:latin typeface="Arial Narrow" panose="020B0606020202030204" pitchFamily="34" charset="0"/>
                        <a:ea typeface="Calibri"/>
                        <a:cs typeface="Calibri"/>
                        <a:sym typeface="Calibri"/>
                      </a:endParaRPr>
                    </a:p>
                  </a:txBody>
                  <a:tcPr marL="36000" marR="36000" marT="0" marB="0" anchor="ctr" horzOverflow="overflow"/>
                </a:tc>
                <a:extLst>
                  <a:ext uri="{0D108BD9-81ED-4DB2-BD59-A6C34878D82A}">
                    <a16:rowId xmlns:a16="http://schemas.microsoft.com/office/drawing/2014/main" val="10010"/>
                  </a:ext>
                </a:extLst>
              </a:tr>
              <a:tr h="201335">
                <a:tc>
                  <a:txBody>
                    <a:bodyPr/>
                    <a:lstStyle/>
                    <a:p>
                      <a:pPr algn="l" defTabSz="914400">
                        <a:lnSpc>
                          <a:spcPct val="115000"/>
                        </a:lnSpc>
                      </a:pPr>
                      <a:r>
                        <a:rPr sz="1200" dirty="0">
                          <a:latin typeface="Arial Narrow" panose="020B0606020202030204" pitchFamily="34" charset="0"/>
                          <a:sym typeface="Calibri"/>
                        </a:rPr>
                        <a:t>Korean</a:t>
                      </a:r>
                      <a:endParaRPr sz="1200" b="1" dirty="0">
                        <a:solidFill>
                          <a:srgbClr val="FFFFFF"/>
                        </a:solidFill>
                        <a:latin typeface="Arial Narrow" panose="020B0606020202030204" pitchFamily="34" charset="0"/>
                        <a:ea typeface="Calibri"/>
                        <a:cs typeface="Calibri"/>
                        <a:sym typeface="Calibri"/>
                      </a:endParaRPr>
                    </a:p>
                  </a:txBody>
                  <a:tcPr marL="36000" marR="36000" marT="0" marB="0" anchor="ctr" horzOverflow="overflow"/>
                </a:tc>
                <a:tc>
                  <a:txBody>
                    <a:bodyPr/>
                    <a:lstStyle/>
                    <a:p>
                      <a:pPr defTabSz="914400">
                        <a:lnSpc>
                          <a:spcPct val="115000"/>
                        </a:lnSpc>
                      </a:pPr>
                      <a:r>
                        <a:rPr sz="1200" dirty="0">
                          <a:latin typeface="Arial Narrow" panose="020B0606020202030204" pitchFamily="34" charset="0"/>
                          <a:sym typeface="Calibri"/>
                        </a:rPr>
                        <a:t>7,685</a:t>
                      </a:r>
                      <a:endParaRPr sz="1200" dirty="0">
                        <a:latin typeface="Arial Narrow" panose="020B0606020202030204" pitchFamily="34" charset="0"/>
                        <a:ea typeface="Calibri"/>
                        <a:cs typeface="Calibri"/>
                        <a:sym typeface="Calibri"/>
                      </a:endParaRPr>
                    </a:p>
                  </a:txBody>
                  <a:tcPr marL="36000" marR="36000" marT="0" marB="0" anchor="ctr" horzOverflow="overflow"/>
                </a:tc>
                <a:extLst>
                  <a:ext uri="{0D108BD9-81ED-4DB2-BD59-A6C34878D82A}">
                    <a16:rowId xmlns:a16="http://schemas.microsoft.com/office/drawing/2014/main" val="10011"/>
                  </a:ext>
                </a:extLst>
              </a:tr>
              <a:tr h="201335">
                <a:tc>
                  <a:txBody>
                    <a:bodyPr/>
                    <a:lstStyle/>
                    <a:p>
                      <a:pPr algn="l" defTabSz="914400">
                        <a:lnSpc>
                          <a:spcPct val="115000"/>
                        </a:lnSpc>
                      </a:pPr>
                      <a:r>
                        <a:rPr sz="1200" dirty="0">
                          <a:latin typeface="Arial Narrow" panose="020B0606020202030204" pitchFamily="34" charset="0"/>
                          <a:sym typeface="Calibri"/>
                        </a:rPr>
                        <a:t>Spanish</a:t>
                      </a:r>
                      <a:endParaRPr sz="1200" b="1" dirty="0">
                        <a:solidFill>
                          <a:srgbClr val="FFFFFF"/>
                        </a:solidFill>
                        <a:latin typeface="Arial Narrow" panose="020B0606020202030204" pitchFamily="34" charset="0"/>
                        <a:ea typeface="Calibri"/>
                        <a:cs typeface="Calibri"/>
                        <a:sym typeface="Calibri"/>
                      </a:endParaRPr>
                    </a:p>
                  </a:txBody>
                  <a:tcPr marL="36000" marR="36000" marT="0" marB="0" anchor="ctr" horzOverflow="overflow"/>
                </a:tc>
                <a:tc>
                  <a:txBody>
                    <a:bodyPr/>
                    <a:lstStyle/>
                    <a:p>
                      <a:pPr defTabSz="914400">
                        <a:lnSpc>
                          <a:spcPct val="115000"/>
                        </a:lnSpc>
                      </a:pPr>
                      <a:r>
                        <a:rPr sz="1200" dirty="0">
                          <a:latin typeface="Arial Narrow" panose="020B0606020202030204" pitchFamily="34" charset="0"/>
                          <a:sym typeface="Calibri"/>
                        </a:rPr>
                        <a:t>6,916</a:t>
                      </a:r>
                      <a:endParaRPr sz="1200" dirty="0">
                        <a:latin typeface="Arial Narrow" panose="020B0606020202030204" pitchFamily="34" charset="0"/>
                        <a:ea typeface="Calibri"/>
                        <a:cs typeface="Calibri"/>
                        <a:sym typeface="Calibri"/>
                      </a:endParaRPr>
                    </a:p>
                  </a:txBody>
                  <a:tcPr marL="36000" marR="36000" marT="0" marB="0" anchor="ctr" horzOverflow="overflow"/>
                </a:tc>
                <a:extLst>
                  <a:ext uri="{0D108BD9-81ED-4DB2-BD59-A6C34878D82A}">
                    <a16:rowId xmlns:a16="http://schemas.microsoft.com/office/drawing/2014/main" val="10012"/>
                  </a:ext>
                </a:extLst>
              </a:tr>
              <a:tr h="201335">
                <a:tc>
                  <a:txBody>
                    <a:bodyPr/>
                    <a:lstStyle/>
                    <a:p>
                      <a:pPr algn="l" defTabSz="914400">
                        <a:lnSpc>
                          <a:spcPct val="115000"/>
                        </a:lnSpc>
                      </a:pPr>
                      <a:r>
                        <a:rPr sz="1200" dirty="0">
                          <a:latin typeface="Arial Narrow" panose="020B0606020202030204" pitchFamily="34" charset="0"/>
                          <a:sym typeface="Calibri"/>
                        </a:rPr>
                        <a:t>Italian</a:t>
                      </a:r>
                      <a:endParaRPr sz="1200" b="1" dirty="0">
                        <a:solidFill>
                          <a:srgbClr val="FFFFFF"/>
                        </a:solidFill>
                        <a:latin typeface="Arial Narrow" panose="020B0606020202030204" pitchFamily="34" charset="0"/>
                        <a:ea typeface="Calibri"/>
                        <a:cs typeface="Calibri"/>
                        <a:sym typeface="Calibri"/>
                      </a:endParaRPr>
                    </a:p>
                  </a:txBody>
                  <a:tcPr marL="36000" marR="36000" marT="0" marB="0" anchor="ctr" horzOverflow="overflow"/>
                </a:tc>
                <a:tc>
                  <a:txBody>
                    <a:bodyPr/>
                    <a:lstStyle/>
                    <a:p>
                      <a:pPr defTabSz="914400">
                        <a:lnSpc>
                          <a:spcPct val="115000"/>
                        </a:lnSpc>
                      </a:pPr>
                      <a:r>
                        <a:rPr sz="1200" dirty="0">
                          <a:latin typeface="Arial Narrow" panose="020B0606020202030204" pitchFamily="34" charset="0"/>
                          <a:sym typeface="Calibri"/>
                        </a:rPr>
                        <a:t>5,697</a:t>
                      </a:r>
                      <a:endParaRPr sz="1200" dirty="0">
                        <a:latin typeface="Arial Narrow" panose="020B0606020202030204" pitchFamily="34" charset="0"/>
                        <a:ea typeface="Calibri"/>
                        <a:cs typeface="Calibri"/>
                        <a:sym typeface="Calibri"/>
                      </a:endParaRPr>
                    </a:p>
                  </a:txBody>
                  <a:tcPr marL="36000" marR="36000" marT="0" marB="0" anchor="ctr" horzOverflow="overflow"/>
                </a:tc>
                <a:extLst>
                  <a:ext uri="{0D108BD9-81ED-4DB2-BD59-A6C34878D82A}">
                    <a16:rowId xmlns:a16="http://schemas.microsoft.com/office/drawing/2014/main" val="10013"/>
                  </a:ext>
                </a:extLst>
              </a:tr>
              <a:tr h="201335">
                <a:tc>
                  <a:txBody>
                    <a:bodyPr/>
                    <a:lstStyle/>
                    <a:p>
                      <a:pPr algn="l" defTabSz="914400">
                        <a:lnSpc>
                          <a:spcPct val="115000"/>
                        </a:lnSpc>
                      </a:pPr>
                      <a:r>
                        <a:rPr sz="1200" dirty="0">
                          <a:latin typeface="Arial Narrow" panose="020B0606020202030204" pitchFamily="34" charset="0"/>
                          <a:sym typeface="Calibri"/>
                        </a:rPr>
                        <a:t>Tamil</a:t>
                      </a:r>
                      <a:endParaRPr sz="1200" b="1" dirty="0">
                        <a:solidFill>
                          <a:srgbClr val="FFFFFF"/>
                        </a:solidFill>
                        <a:latin typeface="Arial Narrow" panose="020B0606020202030204" pitchFamily="34" charset="0"/>
                        <a:ea typeface="Calibri"/>
                        <a:cs typeface="Calibri"/>
                        <a:sym typeface="Calibri"/>
                      </a:endParaRPr>
                    </a:p>
                  </a:txBody>
                  <a:tcPr marL="36000" marR="36000" marT="0" marB="0" anchor="ctr" horzOverflow="overflow"/>
                </a:tc>
                <a:tc>
                  <a:txBody>
                    <a:bodyPr/>
                    <a:lstStyle/>
                    <a:p>
                      <a:pPr defTabSz="914400">
                        <a:lnSpc>
                          <a:spcPct val="115000"/>
                        </a:lnSpc>
                      </a:pPr>
                      <a:r>
                        <a:rPr sz="1200" dirty="0">
                          <a:latin typeface="Arial Narrow" panose="020B0606020202030204" pitchFamily="34" charset="0"/>
                          <a:sym typeface="Calibri"/>
                        </a:rPr>
                        <a:t>4,163</a:t>
                      </a:r>
                      <a:endParaRPr sz="1200" dirty="0">
                        <a:latin typeface="Arial Narrow" panose="020B0606020202030204" pitchFamily="34" charset="0"/>
                        <a:ea typeface="Calibri"/>
                        <a:cs typeface="Calibri"/>
                        <a:sym typeface="Calibri"/>
                      </a:endParaRPr>
                    </a:p>
                  </a:txBody>
                  <a:tcPr marL="36000" marR="36000" marT="0" marB="0" anchor="ctr" horzOverflow="overflow"/>
                </a:tc>
                <a:extLst>
                  <a:ext uri="{0D108BD9-81ED-4DB2-BD59-A6C34878D82A}">
                    <a16:rowId xmlns:a16="http://schemas.microsoft.com/office/drawing/2014/main" val="10014"/>
                  </a:ext>
                </a:extLst>
              </a:tr>
              <a:tr h="201335">
                <a:tc>
                  <a:txBody>
                    <a:bodyPr/>
                    <a:lstStyle/>
                    <a:p>
                      <a:pPr algn="l" defTabSz="914400">
                        <a:lnSpc>
                          <a:spcPct val="115000"/>
                        </a:lnSpc>
                      </a:pPr>
                      <a:r>
                        <a:rPr sz="1200" dirty="0">
                          <a:latin typeface="Arial Narrow" panose="020B0606020202030204" pitchFamily="34" charset="0"/>
                          <a:sym typeface="Calibri"/>
                        </a:rPr>
                        <a:t>Tongan</a:t>
                      </a:r>
                      <a:endParaRPr sz="1200" b="1" dirty="0">
                        <a:solidFill>
                          <a:srgbClr val="FFFFFF"/>
                        </a:solidFill>
                        <a:latin typeface="Arial Narrow" panose="020B0606020202030204" pitchFamily="34" charset="0"/>
                        <a:ea typeface="Calibri"/>
                        <a:cs typeface="Calibri"/>
                        <a:sym typeface="Calibri"/>
                      </a:endParaRPr>
                    </a:p>
                  </a:txBody>
                  <a:tcPr marL="36000" marR="36000" marT="0" marB="0" anchor="ctr" horzOverflow="overflow"/>
                </a:tc>
                <a:tc>
                  <a:txBody>
                    <a:bodyPr/>
                    <a:lstStyle/>
                    <a:p>
                      <a:pPr defTabSz="914400">
                        <a:lnSpc>
                          <a:spcPct val="115000"/>
                        </a:lnSpc>
                      </a:pPr>
                      <a:r>
                        <a:rPr sz="1200" dirty="0">
                          <a:latin typeface="Arial Narrow" panose="020B0606020202030204" pitchFamily="34" charset="0"/>
                          <a:sym typeface="Calibri"/>
                        </a:rPr>
                        <a:t>4,063</a:t>
                      </a:r>
                      <a:endParaRPr sz="1200" dirty="0">
                        <a:latin typeface="Arial Narrow" panose="020B0606020202030204" pitchFamily="34" charset="0"/>
                        <a:ea typeface="Calibri"/>
                        <a:cs typeface="Calibri"/>
                        <a:sym typeface="Calibri"/>
                      </a:endParaRPr>
                    </a:p>
                  </a:txBody>
                  <a:tcPr marL="36000" marR="36000" marT="0" marB="0" anchor="ctr" horzOverflow="overflow"/>
                </a:tc>
                <a:extLst>
                  <a:ext uri="{0D108BD9-81ED-4DB2-BD59-A6C34878D82A}">
                    <a16:rowId xmlns:a16="http://schemas.microsoft.com/office/drawing/2014/main" val="10015"/>
                  </a:ext>
                </a:extLst>
              </a:tr>
              <a:tr h="218648">
                <a:tc>
                  <a:txBody>
                    <a:bodyPr/>
                    <a:lstStyle/>
                    <a:p>
                      <a:pPr algn="l" defTabSz="914400">
                        <a:lnSpc>
                          <a:spcPct val="115000"/>
                        </a:lnSpc>
                      </a:pPr>
                      <a:r>
                        <a:rPr sz="1200" dirty="0">
                          <a:latin typeface="Arial Narrow" panose="020B0606020202030204" pitchFamily="34" charset="0"/>
                          <a:sym typeface="Calibri"/>
                        </a:rPr>
                        <a:t>Macedonian</a:t>
                      </a:r>
                      <a:endParaRPr sz="1200" b="1" dirty="0">
                        <a:solidFill>
                          <a:srgbClr val="FFFFFF"/>
                        </a:solidFill>
                        <a:latin typeface="Arial Narrow" panose="020B0606020202030204" pitchFamily="34" charset="0"/>
                        <a:ea typeface="Calibri"/>
                        <a:cs typeface="Calibri"/>
                        <a:sym typeface="Calibri"/>
                      </a:endParaRPr>
                    </a:p>
                  </a:txBody>
                  <a:tcPr marL="36000" marR="36000" marT="0" marB="0" anchor="ctr" horzOverflow="overflow"/>
                </a:tc>
                <a:tc>
                  <a:txBody>
                    <a:bodyPr/>
                    <a:lstStyle/>
                    <a:p>
                      <a:pPr defTabSz="914400">
                        <a:lnSpc>
                          <a:spcPct val="115000"/>
                        </a:lnSpc>
                      </a:pPr>
                      <a:r>
                        <a:rPr sz="1200" dirty="0">
                          <a:latin typeface="Arial Narrow" panose="020B0606020202030204" pitchFamily="34" charset="0"/>
                          <a:sym typeface="Calibri"/>
                        </a:rPr>
                        <a:t>3,993</a:t>
                      </a:r>
                      <a:endParaRPr sz="1200" dirty="0">
                        <a:latin typeface="Arial Narrow" panose="020B0606020202030204" pitchFamily="34" charset="0"/>
                        <a:ea typeface="Calibri"/>
                        <a:cs typeface="Calibri"/>
                        <a:sym typeface="Calibri"/>
                      </a:endParaRPr>
                    </a:p>
                  </a:txBody>
                  <a:tcPr marL="36000" marR="36000" marT="0" marB="0" anchor="ctr" horzOverflow="overflow"/>
                </a:tc>
                <a:extLst>
                  <a:ext uri="{0D108BD9-81ED-4DB2-BD59-A6C34878D82A}">
                    <a16:rowId xmlns:a16="http://schemas.microsoft.com/office/drawing/2014/main" val="10016"/>
                  </a:ext>
                </a:extLst>
              </a:tr>
              <a:tr h="201335">
                <a:tc>
                  <a:txBody>
                    <a:bodyPr/>
                    <a:lstStyle/>
                    <a:p>
                      <a:pPr algn="l" defTabSz="914400">
                        <a:lnSpc>
                          <a:spcPct val="115000"/>
                        </a:lnSpc>
                      </a:pPr>
                      <a:r>
                        <a:rPr sz="1200" dirty="0">
                          <a:latin typeface="Arial Narrow" panose="020B0606020202030204" pitchFamily="34" charset="0"/>
                          <a:sym typeface="Calibri"/>
                        </a:rPr>
                        <a:t>Urdu</a:t>
                      </a:r>
                      <a:endParaRPr sz="1200" b="1" dirty="0">
                        <a:solidFill>
                          <a:srgbClr val="FFFFFF"/>
                        </a:solidFill>
                        <a:latin typeface="Arial Narrow" panose="020B0606020202030204" pitchFamily="34" charset="0"/>
                        <a:ea typeface="Calibri"/>
                        <a:cs typeface="Calibri"/>
                        <a:sym typeface="Calibri"/>
                      </a:endParaRPr>
                    </a:p>
                  </a:txBody>
                  <a:tcPr marL="36000" marR="36000" marT="0" marB="0" anchor="ctr" horzOverflow="overflow"/>
                </a:tc>
                <a:tc>
                  <a:txBody>
                    <a:bodyPr/>
                    <a:lstStyle/>
                    <a:p>
                      <a:pPr defTabSz="914400">
                        <a:lnSpc>
                          <a:spcPct val="115000"/>
                        </a:lnSpc>
                      </a:pPr>
                      <a:r>
                        <a:rPr sz="1200" dirty="0">
                          <a:latin typeface="Arial Narrow" panose="020B0606020202030204" pitchFamily="34" charset="0"/>
                          <a:sym typeface="Calibri"/>
                        </a:rPr>
                        <a:t>3,968</a:t>
                      </a:r>
                      <a:endParaRPr sz="1200" dirty="0">
                        <a:latin typeface="Arial Narrow" panose="020B0606020202030204" pitchFamily="34" charset="0"/>
                        <a:ea typeface="Calibri"/>
                        <a:cs typeface="Calibri"/>
                        <a:sym typeface="Calibri"/>
                      </a:endParaRPr>
                    </a:p>
                  </a:txBody>
                  <a:tcPr marL="36000" marR="36000" marT="0" marB="0" anchor="ctr" horzOverflow="overflow"/>
                </a:tc>
                <a:extLst>
                  <a:ext uri="{0D108BD9-81ED-4DB2-BD59-A6C34878D82A}">
                    <a16:rowId xmlns:a16="http://schemas.microsoft.com/office/drawing/2014/main" val="10017"/>
                  </a:ext>
                </a:extLst>
              </a:tr>
              <a:tr h="201335">
                <a:tc>
                  <a:txBody>
                    <a:bodyPr/>
                    <a:lstStyle/>
                    <a:p>
                      <a:pPr algn="l" defTabSz="914400">
                        <a:lnSpc>
                          <a:spcPct val="115000"/>
                        </a:lnSpc>
                      </a:pPr>
                      <a:r>
                        <a:rPr sz="1200" dirty="0">
                          <a:latin typeface="Arial Narrow" panose="020B0606020202030204" pitchFamily="34" charset="0"/>
                          <a:sym typeface="Calibri"/>
                        </a:rPr>
                        <a:t>Indonesian</a:t>
                      </a:r>
                      <a:endParaRPr sz="1200" b="1" dirty="0">
                        <a:solidFill>
                          <a:srgbClr val="FFFFFF"/>
                        </a:solidFill>
                        <a:latin typeface="Arial Narrow" panose="020B0606020202030204" pitchFamily="34" charset="0"/>
                        <a:ea typeface="Calibri"/>
                        <a:cs typeface="Calibri"/>
                        <a:sym typeface="Calibri"/>
                      </a:endParaRPr>
                    </a:p>
                  </a:txBody>
                  <a:tcPr marL="36000" marR="36000" marT="0" marB="0" anchor="ctr" horzOverflow="overflow"/>
                </a:tc>
                <a:tc>
                  <a:txBody>
                    <a:bodyPr/>
                    <a:lstStyle/>
                    <a:p>
                      <a:pPr defTabSz="914400">
                        <a:lnSpc>
                          <a:spcPct val="115000"/>
                        </a:lnSpc>
                      </a:pPr>
                      <a:r>
                        <a:rPr sz="1200" dirty="0">
                          <a:latin typeface="Arial Narrow" panose="020B0606020202030204" pitchFamily="34" charset="0"/>
                          <a:sym typeface="Calibri"/>
                        </a:rPr>
                        <a:t>3,903</a:t>
                      </a:r>
                      <a:endParaRPr sz="1200" dirty="0">
                        <a:latin typeface="Arial Narrow" panose="020B0606020202030204" pitchFamily="34" charset="0"/>
                        <a:ea typeface="Calibri"/>
                        <a:cs typeface="Calibri"/>
                        <a:sym typeface="Calibri"/>
                      </a:endParaRPr>
                    </a:p>
                  </a:txBody>
                  <a:tcPr marL="36000" marR="36000" marT="0" marB="0" anchor="ctr" horzOverflow="overflow"/>
                </a:tc>
                <a:extLst>
                  <a:ext uri="{0D108BD9-81ED-4DB2-BD59-A6C34878D82A}">
                    <a16:rowId xmlns:a16="http://schemas.microsoft.com/office/drawing/2014/main" val="10018"/>
                  </a:ext>
                </a:extLst>
              </a:tr>
              <a:tr h="201335">
                <a:tc>
                  <a:txBody>
                    <a:bodyPr/>
                    <a:lstStyle/>
                    <a:p>
                      <a:pPr algn="l" defTabSz="914400">
                        <a:lnSpc>
                          <a:spcPct val="115000"/>
                        </a:lnSpc>
                      </a:pPr>
                      <a:r>
                        <a:rPr sz="1200" dirty="0">
                          <a:latin typeface="Arial Narrow" panose="020B0606020202030204" pitchFamily="34" charset="0"/>
                          <a:sym typeface="Calibri"/>
                        </a:rPr>
                        <a:t>Turkish</a:t>
                      </a:r>
                      <a:endParaRPr sz="1200" b="1" dirty="0">
                        <a:solidFill>
                          <a:srgbClr val="FFFFFF"/>
                        </a:solidFill>
                        <a:latin typeface="Arial Narrow" panose="020B0606020202030204" pitchFamily="34" charset="0"/>
                        <a:ea typeface="Calibri"/>
                        <a:cs typeface="Calibri"/>
                        <a:sym typeface="Calibri"/>
                      </a:endParaRPr>
                    </a:p>
                  </a:txBody>
                  <a:tcPr marL="36000" marR="36000" marT="0" marB="0" anchor="ctr" horzOverflow="overflow"/>
                </a:tc>
                <a:tc>
                  <a:txBody>
                    <a:bodyPr/>
                    <a:lstStyle/>
                    <a:p>
                      <a:pPr defTabSz="914400">
                        <a:lnSpc>
                          <a:spcPct val="115000"/>
                        </a:lnSpc>
                      </a:pPr>
                      <a:r>
                        <a:rPr sz="1200" dirty="0">
                          <a:latin typeface="Arial Narrow" panose="020B0606020202030204" pitchFamily="34" charset="0"/>
                          <a:sym typeface="Calibri"/>
                        </a:rPr>
                        <a:t>3,803</a:t>
                      </a:r>
                      <a:endParaRPr sz="1200" dirty="0">
                        <a:latin typeface="Arial Narrow" panose="020B0606020202030204" pitchFamily="34" charset="0"/>
                        <a:ea typeface="Calibri"/>
                        <a:cs typeface="Calibri"/>
                        <a:sym typeface="Calibri"/>
                      </a:endParaRPr>
                    </a:p>
                  </a:txBody>
                  <a:tcPr marL="36000" marR="36000" marT="0" marB="0" anchor="ctr" horzOverflow="overflow"/>
                </a:tc>
                <a:extLst>
                  <a:ext uri="{0D108BD9-81ED-4DB2-BD59-A6C34878D82A}">
                    <a16:rowId xmlns:a16="http://schemas.microsoft.com/office/drawing/2014/main" val="10019"/>
                  </a:ext>
                </a:extLst>
              </a:tr>
              <a:tr h="201335">
                <a:tc>
                  <a:txBody>
                    <a:bodyPr/>
                    <a:lstStyle/>
                    <a:p>
                      <a:pPr algn="l" defTabSz="914400">
                        <a:lnSpc>
                          <a:spcPct val="115000"/>
                        </a:lnSpc>
                      </a:pPr>
                      <a:r>
                        <a:rPr sz="1200" dirty="0">
                          <a:latin typeface="Arial Narrow" panose="020B0606020202030204" pitchFamily="34" charset="0"/>
                          <a:sym typeface="Calibri"/>
                        </a:rPr>
                        <a:t>Bengali</a:t>
                      </a:r>
                      <a:endParaRPr sz="1200" b="1" dirty="0">
                        <a:solidFill>
                          <a:srgbClr val="FFFFFF"/>
                        </a:solidFill>
                        <a:latin typeface="Arial Narrow" panose="020B0606020202030204" pitchFamily="34" charset="0"/>
                        <a:ea typeface="Calibri"/>
                        <a:cs typeface="Calibri"/>
                        <a:sym typeface="Calibri"/>
                      </a:endParaRPr>
                    </a:p>
                  </a:txBody>
                  <a:tcPr marL="36000" marR="36000" marT="0" marB="0" anchor="ctr" horzOverflow="overflow"/>
                </a:tc>
                <a:tc>
                  <a:txBody>
                    <a:bodyPr/>
                    <a:lstStyle/>
                    <a:p>
                      <a:pPr defTabSz="914400">
                        <a:lnSpc>
                          <a:spcPct val="115000"/>
                        </a:lnSpc>
                      </a:pPr>
                      <a:r>
                        <a:rPr sz="1200" dirty="0">
                          <a:latin typeface="Arial Narrow" panose="020B0606020202030204" pitchFamily="34" charset="0"/>
                          <a:sym typeface="Calibri"/>
                        </a:rPr>
                        <a:t>3,631</a:t>
                      </a:r>
                      <a:endParaRPr sz="1200" dirty="0">
                        <a:latin typeface="Arial Narrow" panose="020B0606020202030204" pitchFamily="34" charset="0"/>
                        <a:ea typeface="Calibri"/>
                        <a:cs typeface="Calibri"/>
                        <a:sym typeface="Calibri"/>
                      </a:endParaRPr>
                    </a:p>
                  </a:txBody>
                  <a:tcPr marL="36000" marR="36000" marT="0" marB="0" anchor="ctr" horzOverflow="overflow"/>
                </a:tc>
                <a:extLst>
                  <a:ext uri="{0D108BD9-81ED-4DB2-BD59-A6C34878D82A}">
                    <a16:rowId xmlns:a16="http://schemas.microsoft.com/office/drawing/2014/main" val="10020"/>
                  </a:ext>
                </a:extLst>
              </a:tr>
              <a:tr h="201335">
                <a:tc>
                  <a:txBody>
                    <a:bodyPr/>
                    <a:lstStyle/>
                    <a:p>
                      <a:pPr algn="l" defTabSz="914400">
                        <a:lnSpc>
                          <a:spcPct val="115000"/>
                        </a:lnSpc>
                      </a:pPr>
                      <a:r>
                        <a:rPr sz="1200" dirty="0">
                          <a:latin typeface="Arial Narrow" panose="020B0606020202030204" pitchFamily="34" charset="0"/>
                          <a:sym typeface="Calibri"/>
                        </a:rPr>
                        <a:t>Punjabi</a:t>
                      </a:r>
                      <a:endParaRPr sz="1200" b="1" dirty="0">
                        <a:solidFill>
                          <a:srgbClr val="FFFFFF"/>
                        </a:solidFill>
                        <a:latin typeface="Arial Narrow" panose="020B0606020202030204" pitchFamily="34" charset="0"/>
                        <a:ea typeface="Calibri"/>
                        <a:cs typeface="Calibri"/>
                        <a:sym typeface="Calibri"/>
                      </a:endParaRPr>
                    </a:p>
                  </a:txBody>
                  <a:tcPr marL="36000" marR="36000" marT="0" marB="0" anchor="ctr" horzOverflow="overflow"/>
                </a:tc>
                <a:tc>
                  <a:txBody>
                    <a:bodyPr/>
                    <a:lstStyle/>
                    <a:p>
                      <a:pPr defTabSz="914400">
                        <a:lnSpc>
                          <a:spcPct val="115000"/>
                        </a:lnSpc>
                      </a:pPr>
                      <a:r>
                        <a:rPr sz="1200" dirty="0">
                          <a:latin typeface="Arial Narrow" panose="020B0606020202030204" pitchFamily="34" charset="0"/>
                          <a:sym typeface="Calibri"/>
                        </a:rPr>
                        <a:t>3,293</a:t>
                      </a:r>
                      <a:endParaRPr sz="1200" dirty="0">
                        <a:latin typeface="Arial Narrow" panose="020B0606020202030204" pitchFamily="34" charset="0"/>
                        <a:ea typeface="Calibri"/>
                        <a:cs typeface="Calibri"/>
                        <a:sym typeface="Calibri"/>
                      </a:endParaRPr>
                    </a:p>
                  </a:txBody>
                  <a:tcPr marL="36000" marR="36000" marT="0" marB="0" anchor="ctr" horzOverflow="overflow"/>
                </a:tc>
                <a:extLst>
                  <a:ext uri="{0D108BD9-81ED-4DB2-BD59-A6C34878D82A}">
                    <a16:rowId xmlns:a16="http://schemas.microsoft.com/office/drawing/2014/main" val="10021"/>
                  </a:ext>
                </a:extLst>
              </a:tr>
              <a:tr h="201335">
                <a:tc>
                  <a:txBody>
                    <a:bodyPr/>
                    <a:lstStyle/>
                    <a:p>
                      <a:pPr algn="l" defTabSz="914400">
                        <a:lnSpc>
                          <a:spcPct val="115000"/>
                        </a:lnSpc>
                      </a:pPr>
                      <a:r>
                        <a:rPr sz="1200" dirty="0">
                          <a:latin typeface="Arial Narrow" panose="020B0606020202030204" pitchFamily="34" charset="0"/>
                          <a:sym typeface="Calibri"/>
                        </a:rPr>
                        <a:t>Japanese</a:t>
                      </a:r>
                      <a:endParaRPr sz="1200" b="1" dirty="0">
                        <a:solidFill>
                          <a:srgbClr val="FFFFFF"/>
                        </a:solidFill>
                        <a:latin typeface="Arial Narrow" panose="020B0606020202030204" pitchFamily="34" charset="0"/>
                        <a:ea typeface="Calibri"/>
                        <a:cs typeface="Calibri"/>
                        <a:sym typeface="Calibri"/>
                      </a:endParaRPr>
                    </a:p>
                  </a:txBody>
                  <a:tcPr marL="36000" marR="36000" marT="0" marB="0" anchor="ctr" horzOverflow="overflow"/>
                </a:tc>
                <a:tc>
                  <a:txBody>
                    <a:bodyPr/>
                    <a:lstStyle/>
                    <a:p>
                      <a:pPr defTabSz="914400">
                        <a:lnSpc>
                          <a:spcPct val="115000"/>
                        </a:lnSpc>
                      </a:pPr>
                      <a:r>
                        <a:rPr sz="1200" dirty="0">
                          <a:latin typeface="Arial Narrow" panose="020B0606020202030204" pitchFamily="34" charset="0"/>
                          <a:sym typeface="Calibri"/>
                        </a:rPr>
                        <a:t>3,042</a:t>
                      </a:r>
                      <a:endParaRPr sz="1200" dirty="0">
                        <a:latin typeface="Arial Narrow" panose="020B0606020202030204" pitchFamily="34" charset="0"/>
                        <a:ea typeface="Calibri"/>
                        <a:cs typeface="Calibri"/>
                        <a:sym typeface="Calibri"/>
                      </a:endParaRPr>
                    </a:p>
                  </a:txBody>
                  <a:tcPr marL="36000" marR="36000" marT="0" marB="0" anchor="ctr" horzOverflow="overflow"/>
                </a:tc>
                <a:extLst>
                  <a:ext uri="{0D108BD9-81ED-4DB2-BD59-A6C34878D82A}">
                    <a16:rowId xmlns:a16="http://schemas.microsoft.com/office/drawing/2014/main" val="10022"/>
                  </a:ext>
                </a:extLst>
              </a:tr>
              <a:tr h="201335">
                <a:tc>
                  <a:txBody>
                    <a:bodyPr/>
                    <a:lstStyle/>
                    <a:p>
                      <a:pPr algn="l" defTabSz="914400">
                        <a:lnSpc>
                          <a:spcPct val="115000"/>
                        </a:lnSpc>
                      </a:pPr>
                      <a:r>
                        <a:rPr sz="1200" dirty="0">
                          <a:latin typeface="Arial Narrow" panose="020B0606020202030204" pitchFamily="34" charset="0"/>
                          <a:sym typeface="Calibri"/>
                        </a:rPr>
                        <a:t>Assyrian &amp; Chaldean</a:t>
                      </a:r>
                      <a:endParaRPr sz="1200" b="1" dirty="0">
                        <a:solidFill>
                          <a:srgbClr val="FFFFFF"/>
                        </a:solidFill>
                        <a:latin typeface="Arial Narrow" panose="020B0606020202030204" pitchFamily="34" charset="0"/>
                        <a:ea typeface="Calibri"/>
                        <a:cs typeface="Calibri"/>
                        <a:sym typeface="Calibri"/>
                      </a:endParaRPr>
                    </a:p>
                  </a:txBody>
                  <a:tcPr marL="36000" marR="36000" marT="0" marB="0" anchor="ctr" horzOverflow="overflow"/>
                </a:tc>
                <a:tc>
                  <a:txBody>
                    <a:bodyPr/>
                    <a:lstStyle/>
                    <a:p>
                      <a:pPr defTabSz="914400">
                        <a:lnSpc>
                          <a:spcPct val="115000"/>
                        </a:lnSpc>
                      </a:pPr>
                      <a:r>
                        <a:rPr sz="1200" dirty="0">
                          <a:latin typeface="Arial Narrow" panose="020B0606020202030204" pitchFamily="34" charset="0"/>
                          <a:sym typeface="Calibri"/>
                        </a:rPr>
                        <a:t>2,960</a:t>
                      </a:r>
                      <a:endParaRPr sz="1200" dirty="0">
                        <a:latin typeface="Arial Narrow" panose="020B0606020202030204" pitchFamily="34" charset="0"/>
                        <a:ea typeface="Calibri"/>
                        <a:cs typeface="Calibri"/>
                        <a:sym typeface="Calibri"/>
                      </a:endParaRPr>
                    </a:p>
                  </a:txBody>
                  <a:tcPr marL="36000" marR="36000" marT="0" marB="0" anchor="ctr" horzOverflow="overflow"/>
                </a:tc>
                <a:extLst>
                  <a:ext uri="{0D108BD9-81ED-4DB2-BD59-A6C34878D82A}">
                    <a16:rowId xmlns:a16="http://schemas.microsoft.com/office/drawing/2014/main" val="10023"/>
                  </a:ext>
                </a:extLst>
              </a:tr>
            </a:tbl>
          </a:graphicData>
        </a:graphic>
      </p:graphicFrame>
      <p:sp>
        <p:nvSpPr>
          <p:cNvPr id="13" name="Text Placeholder 5"/>
          <p:cNvSpPr>
            <a:spLocks noGrp="1"/>
          </p:cNvSpPr>
          <p:nvPr>
            <p:ph type="body" sz="quarter" idx="16"/>
          </p:nvPr>
        </p:nvSpPr>
        <p:spPr>
          <a:xfrm>
            <a:off x="4510014" y="1245629"/>
            <a:ext cx="4373629" cy="2332361"/>
          </a:xfrm>
        </p:spPr>
        <p:txBody>
          <a:bodyPr>
            <a:noAutofit/>
          </a:bodyPr>
          <a:lstStyle/>
          <a:p>
            <a:pPr marL="0" indent="0">
              <a:buNone/>
            </a:pPr>
            <a:r>
              <a:rPr lang="en-AU" sz="1600" dirty="0">
                <a:sym typeface="Calibri"/>
              </a:rPr>
              <a:t>The Centre for Education Statistics and Evaluation Bulletin No 14 </a:t>
            </a:r>
            <a:endParaRPr lang="en-AU" sz="1600" dirty="0" smtClean="0">
              <a:sym typeface="Calibri"/>
            </a:endParaRPr>
          </a:p>
          <a:p>
            <a:r>
              <a:rPr lang="en-AU" sz="1600" dirty="0" smtClean="0">
                <a:sym typeface="Calibri"/>
              </a:rPr>
              <a:t>students </a:t>
            </a:r>
            <a:r>
              <a:rPr lang="en-AU" sz="1600" dirty="0">
                <a:sym typeface="Calibri"/>
              </a:rPr>
              <a:t>with a language background other than English (LBOTE) enrolled in NSW public schools in 2015</a:t>
            </a:r>
            <a:r>
              <a:rPr lang="en-AU" sz="1600" dirty="0" smtClean="0">
                <a:sym typeface="Calibri"/>
              </a:rPr>
              <a:t>.</a:t>
            </a:r>
          </a:p>
        </p:txBody>
      </p:sp>
      <p:grpSp>
        <p:nvGrpSpPr>
          <p:cNvPr id="8" name="Group 7" descr="Students of different races playing and reading"/>
          <p:cNvGrpSpPr/>
          <p:nvPr/>
        </p:nvGrpSpPr>
        <p:grpSpPr>
          <a:xfrm>
            <a:off x="4898155" y="3517820"/>
            <a:ext cx="3011114" cy="2391918"/>
            <a:chOff x="4472005" y="1160718"/>
            <a:chExt cx="4229553" cy="3377628"/>
          </a:xfrm>
        </p:grpSpPr>
        <p:pic>
          <p:nvPicPr>
            <p:cNvPr id="9" name="image6.jpg" descr="Decorative"/>
            <p:cNvPicPr>
              <a:picLocks noChangeAspect="1"/>
            </p:cNvPicPr>
            <p:nvPr/>
          </p:nvPicPr>
          <p:blipFill>
            <a:blip r:embed="rId3">
              <a:extLst/>
            </a:blip>
            <a:stretch>
              <a:fillRect/>
            </a:stretch>
          </p:blipFill>
          <p:spPr>
            <a:xfrm rot="20904853">
              <a:off x="6685601" y="3306133"/>
              <a:ext cx="1940516" cy="1232213"/>
            </a:xfrm>
            <a:prstGeom prst="rect">
              <a:avLst/>
            </a:prstGeom>
            <a:ln w="12700">
              <a:miter lim="400000"/>
            </a:ln>
          </p:spPr>
        </p:pic>
        <p:pic>
          <p:nvPicPr>
            <p:cNvPr id="10" name="image4.png" descr="Decorative"/>
            <p:cNvPicPr>
              <a:picLocks noChangeAspect="1"/>
            </p:cNvPicPr>
            <p:nvPr/>
          </p:nvPicPr>
          <p:blipFill>
            <a:blip r:embed="rId4">
              <a:extLst/>
            </a:blip>
            <a:stretch>
              <a:fillRect/>
            </a:stretch>
          </p:blipFill>
          <p:spPr>
            <a:xfrm>
              <a:off x="6776818" y="1454282"/>
              <a:ext cx="1924740" cy="1721422"/>
            </a:xfrm>
            <a:prstGeom prst="rect">
              <a:avLst/>
            </a:prstGeom>
            <a:ln w="12700">
              <a:miter lim="400000"/>
            </a:ln>
          </p:spPr>
        </p:pic>
        <p:pic>
          <p:nvPicPr>
            <p:cNvPr id="11" name="image5.png" descr="Decorative"/>
            <p:cNvPicPr>
              <a:picLocks noChangeAspect="1"/>
            </p:cNvPicPr>
            <p:nvPr/>
          </p:nvPicPr>
          <p:blipFill>
            <a:blip r:embed="rId5">
              <a:extLst/>
            </a:blip>
            <a:stretch>
              <a:fillRect/>
            </a:stretch>
          </p:blipFill>
          <p:spPr>
            <a:xfrm rot="421516">
              <a:off x="4507899" y="1160718"/>
              <a:ext cx="2435230" cy="1689642"/>
            </a:xfrm>
            <a:prstGeom prst="rect">
              <a:avLst/>
            </a:prstGeom>
            <a:ln w="12700">
              <a:miter lim="400000"/>
            </a:ln>
          </p:spPr>
        </p:pic>
        <p:pic>
          <p:nvPicPr>
            <p:cNvPr id="12" name="image7.png" descr="Decorative"/>
            <p:cNvPicPr>
              <a:picLocks noChangeAspect="1"/>
            </p:cNvPicPr>
            <p:nvPr/>
          </p:nvPicPr>
          <p:blipFill rotWithShape="1">
            <a:blip r:embed="rId6">
              <a:extLst/>
            </a:blip>
            <a:srcRect l="3794" t="7080" r="4870" b="4405"/>
            <a:stretch/>
          </p:blipFill>
          <p:spPr>
            <a:xfrm rot="21301765">
              <a:off x="4472005" y="2881184"/>
              <a:ext cx="2218749" cy="1441836"/>
            </a:xfrm>
            <a:prstGeom prst="rect">
              <a:avLst/>
            </a:prstGeom>
            <a:ln w="12700">
              <a:miter lim="400000"/>
            </a:ln>
          </p:spPr>
        </p:pic>
      </p:grpSp>
      <p:sp>
        <p:nvSpPr>
          <p:cNvPr id="5" name="Footer Placeholder 4"/>
          <p:cNvSpPr>
            <a:spLocks noGrp="1"/>
          </p:cNvSpPr>
          <p:nvPr>
            <p:ph type="ftr" sz="quarter" idx="3"/>
          </p:nvPr>
        </p:nvSpPr>
        <p:spPr>
          <a:xfrm>
            <a:off x="292149" y="6258126"/>
            <a:ext cx="8623001" cy="365125"/>
          </a:xfrm>
        </p:spPr>
        <p:txBody>
          <a:bodyPr/>
          <a:lstStyle/>
          <a:p>
            <a:r>
              <a:rPr lang="en-AU" dirty="0" smtClean="0"/>
              <a:t>Learning &amp; Business Systems | PLNTS | 1.3 (b) </a:t>
            </a:r>
            <a:r>
              <a:rPr lang="en-AU" dirty="0" err="1" smtClean="0"/>
              <a:t>i</a:t>
            </a:r>
            <a:r>
              <a:rPr lang="en-AU" dirty="0" smtClean="0"/>
              <a:t> Connecting with customers - cultural diversity V10.1 | Slide 9 </a:t>
            </a:r>
            <a:endParaRPr lang="en-US" dirty="0"/>
          </a:p>
        </p:txBody>
      </p:sp>
    </p:spTree>
    <p:extLst>
      <p:ext uri="{BB962C8B-B14F-4D97-AF65-F5344CB8AC3E}">
        <p14:creationId xmlns:p14="http://schemas.microsoft.com/office/powerpoint/2010/main" val="384028542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Presentation1" id="{FC96DEE8-1AAA-4F33-BCB0-C52C1A64BA3D}" vid="{B50555E0-7569-4E0B-82AF-93C38F4650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3E6E31CEDA1F4C90C5EA7356DECC63" ma:contentTypeVersion="11" ma:contentTypeDescription="Create a new document." ma:contentTypeScope="" ma:versionID="c4e43ea1c6e667d1d2d8fe487dc6595a">
  <xsd:schema xmlns:xsd="http://www.w3.org/2001/XMLSchema" xmlns:xs="http://www.w3.org/2001/XMLSchema" xmlns:p="http://schemas.microsoft.com/office/2006/metadata/properties" xmlns:ns2="fddd792d-8b18-46c1-9838-4ea12bf829f6" xmlns:ns3="7a1bc004-e012-4e16-96bc-814d70b60342" targetNamespace="http://schemas.microsoft.com/office/2006/metadata/properties" ma:root="true" ma:fieldsID="723e757b41520a4c8a66835e854ed7b4" ns2:_="" ns3:_="">
    <xsd:import namespace="fddd792d-8b18-46c1-9838-4ea12bf829f6"/>
    <xsd:import namespace="7a1bc004-e012-4e16-96bc-814d70b603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dd792d-8b18-46c1-9838-4ea12bf829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1bc004-e012-4e16-96bc-814d70b6034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a1bc004-e012-4e16-96bc-814d70b60342">
      <UserInfo>
        <DisplayName/>
        <AccountId xsi:nil="true"/>
        <AccountType/>
      </UserInfo>
    </SharedWithUsers>
  </documentManagement>
</p:properties>
</file>

<file path=customXml/itemProps1.xml><?xml version="1.0" encoding="utf-8"?>
<ds:datastoreItem xmlns:ds="http://schemas.openxmlformats.org/officeDocument/2006/customXml" ds:itemID="{F4AD0BC2-08B2-4B45-BBD4-45EAD1FB3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dd792d-8b18-46c1-9838-4ea12bf829f6"/>
    <ds:schemaRef ds:uri="7a1bc004-e012-4e16-96bc-814d70b603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792688-C898-422E-8E86-D4B10C76B489}">
  <ds:schemaRefs>
    <ds:schemaRef ds:uri="http://schemas.microsoft.com/sharepoint/v3/contenttype/forms"/>
  </ds:schemaRefs>
</ds:datastoreItem>
</file>

<file path=customXml/itemProps3.xml><?xml version="1.0" encoding="utf-8"?>
<ds:datastoreItem xmlns:ds="http://schemas.openxmlformats.org/officeDocument/2006/customXml" ds:itemID="{A4FDD30B-CA59-4EEC-A550-AA922C70C24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ddd792d-8b18-46c1-9838-4ea12bf829f6"/>
    <ds:schemaRef ds:uri="http://purl.org/dc/elements/1.1/"/>
    <ds:schemaRef ds:uri="http://schemas.microsoft.com/office/2006/metadata/properties"/>
    <ds:schemaRef ds:uri="7a1bc004-e012-4e16-96bc-814d70b6034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Presentation1</Template>
  <TotalTime>935</TotalTime>
  <Words>4621</Words>
  <Application>Microsoft Office PowerPoint</Application>
  <PresentationFormat>On-screen Show (4:3)</PresentationFormat>
  <Paragraphs>514</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Monaco</vt:lpstr>
      <vt:lpstr>System Font Regular</vt:lpstr>
      <vt:lpstr>Arial</vt:lpstr>
      <vt:lpstr>Arial Narrow</vt:lpstr>
      <vt:lpstr>Calibri</vt:lpstr>
      <vt:lpstr>Courier New</vt:lpstr>
      <vt:lpstr>Montserrat Medium</vt:lpstr>
      <vt:lpstr>Times New Roman</vt:lpstr>
      <vt:lpstr>Office Theme</vt:lpstr>
      <vt:lpstr>Excellence in School Administration framework – Relationships</vt:lpstr>
      <vt:lpstr>Structure of the module</vt:lpstr>
      <vt:lpstr>Delivery</vt:lpstr>
      <vt:lpstr>Outcome of the module – connecting with customers</vt:lpstr>
      <vt:lpstr>Outcome of this session – cultural diversity</vt:lpstr>
      <vt:lpstr>Communication challenges in schools</vt:lpstr>
      <vt:lpstr>Communication barriers</vt:lpstr>
      <vt:lpstr>Cultural &amp; language diversity in NSW public schools</vt:lpstr>
      <vt:lpstr>Cultural &amp; language diversity in NSW public schools</vt:lpstr>
      <vt:lpstr>Engaging parents and carers</vt:lpstr>
      <vt:lpstr>Creating a welcoming environment</vt:lpstr>
      <vt:lpstr>Creating a welcoming environment</vt:lpstr>
      <vt:lpstr>DoE multicultural education resources</vt:lpstr>
      <vt:lpstr>Interpreting and translations</vt:lpstr>
      <vt:lpstr>Interpreting and translations</vt:lpstr>
      <vt:lpstr>Interpreting and translations</vt:lpstr>
      <vt:lpstr>Activity</vt:lpstr>
      <vt:lpstr>Reflecting on this session – cultural diversity</vt:lpstr>
      <vt:lpstr>ESA relationship modules</vt:lpstr>
      <vt:lpstr>Professional learning information, resources and course catalogue for non-teaching staff </vt:lpstr>
      <vt:lpstr>Professional learning for non-teaching staff (PLNTS) catalogue</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Excellence in School Administration framework – Relationships - 1.3 (b) i Connecting with customers - Cultural diversity</dc:title>
  <dc:creator>Deefholts, John</dc:creator>
  <cp:lastModifiedBy>Martha Tromboukis</cp:lastModifiedBy>
  <cp:revision>64</cp:revision>
  <cp:lastPrinted>2018-09-13T06:50:27Z</cp:lastPrinted>
  <dcterms:created xsi:type="dcterms:W3CDTF">2019-10-24T03:18:37Z</dcterms:created>
  <dcterms:modified xsi:type="dcterms:W3CDTF">2020-05-06T06:00:41Z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0x010100213E6E31CEDA1F4C90C5EA7356DECC63</vt:lpwstr>
  </property>
  <property fmtid="{D5CDD505-2E9C-101B-9397-08002B2CF9AE}" pid="3" name="Order">
    <vt:r8>172200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